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 id="2147483686" r:id="rId5"/>
    <p:sldMasterId id="2147483698" r:id="rId6"/>
    <p:sldMasterId id="2147483710" r:id="rId7"/>
    <p:sldMasterId id="2147483794" r:id="rId8"/>
    <p:sldMasterId id="2147483806" r:id="rId9"/>
    <p:sldMasterId id="2147483818" r:id="rId10"/>
    <p:sldMasterId id="2147483830" r:id="rId11"/>
  </p:sldMasterIdLst>
  <p:notesMasterIdLst>
    <p:notesMasterId r:id="rId50"/>
  </p:notesMasterIdLst>
  <p:sldIdLst>
    <p:sldId id="259" r:id="rId12"/>
    <p:sldId id="375" r:id="rId13"/>
    <p:sldId id="376" r:id="rId14"/>
    <p:sldId id="333" r:id="rId15"/>
    <p:sldId id="388" r:id="rId16"/>
    <p:sldId id="389" r:id="rId17"/>
    <p:sldId id="380" r:id="rId18"/>
    <p:sldId id="381" r:id="rId19"/>
    <p:sldId id="382" r:id="rId20"/>
    <p:sldId id="341" r:id="rId21"/>
    <p:sldId id="342" r:id="rId22"/>
    <p:sldId id="343" r:id="rId23"/>
    <p:sldId id="344" r:id="rId24"/>
    <p:sldId id="348" r:id="rId25"/>
    <p:sldId id="349" r:id="rId26"/>
    <p:sldId id="350" r:id="rId27"/>
    <p:sldId id="351" r:id="rId28"/>
    <p:sldId id="354" r:id="rId29"/>
    <p:sldId id="358" r:id="rId30"/>
    <p:sldId id="360" r:id="rId31"/>
    <p:sldId id="361" r:id="rId32"/>
    <p:sldId id="362" r:id="rId33"/>
    <p:sldId id="363" r:id="rId34"/>
    <p:sldId id="370" r:id="rId35"/>
    <p:sldId id="371" r:id="rId36"/>
    <p:sldId id="334" r:id="rId37"/>
    <p:sldId id="335" r:id="rId38"/>
    <p:sldId id="377" r:id="rId39"/>
    <p:sldId id="378" r:id="rId40"/>
    <p:sldId id="345" r:id="rId41"/>
    <p:sldId id="346" r:id="rId42"/>
    <p:sldId id="347" r:id="rId43"/>
    <p:sldId id="391" r:id="rId44"/>
    <p:sldId id="392" r:id="rId45"/>
    <p:sldId id="390" r:id="rId46"/>
    <p:sldId id="393" r:id="rId47"/>
    <p:sldId id="394" r:id="rId48"/>
    <p:sldId id="395" r:id="rId49"/>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5138"/>
          </a:xfrm>
          <a:prstGeom prst="rect">
            <a:avLst/>
          </a:prstGeom>
        </p:spPr>
        <p:txBody>
          <a:bodyPr vert="horz" lIns="91440" tIns="45720" rIns="91440" bIns="45720" rtlCol="0"/>
          <a:lstStyle>
            <a:lvl1pPr algn="r">
              <a:defRPr sz="1200"/>
            </a:lvl1pPr>
          </a:lstStyle>
          <a:p>
            <a:fld id="{21ECEDE7-4A6F-4E47-8EF4-F1D010230714}" type="datetimeFigureOut">
              <a:rPr lang="en-US" smtClean="0"/>
              <a:t>10/28/2014</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16425"/>
            <a:ext cx="55054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5138"/>
          </a:xfrm>
          <a:prstGeom prst="rect">
            <a:avLst/>
          </a:prstGeom>
        </p:spPr>
        <p:txBody>
          <a:bodyPr vert="horz" lIns="91440" tIns="45720" rIns="91440" bIns="45720" rtlCol="0" anchor="b"/>
          <a:lstStyle>
            <a:lvl1pPr algn="r">
              <a:defRPr sz="1200"/>
            </a:lvl1pPr>
          </a:lstStyle>
          <a:p>
            <a:fld id="{B7B1479E-0968-D64F-BDAD-A40A29B7935E}" type="slidenum">
              <a:rPr lang="en-US" smtClean="0"/>
              <a:t>‹#›</a:t>
            </a:fld>
            <a:endParaRPr lang="en-US"/>
          </a:p>
        </p:txBody>
      </p:sp>
    </p:spTree>
    <p:extLst>
      <p:ext uri="{BB962C8B-B14F-4D97-AF65-F5344CB8AC3E}">
        <p14:creationId xmlns:p14="http://schemas.microsoft.com/office/powerpoint/2010/main" val="1819119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xfrm>
            <a:off x="1117600" y="696913"/>
            <a:ext cx="46482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Figure 2dLevels ofCD3</a:t>
            </a:r>
            <a:r>
              <a:rPr lang="en-US" baseline="30000">
                <a:latin typeface="Calibri" charset="0"/>
              </a:rPr>
              <a:t>+</a:t>
            </a:r>
            <a:r>
              <a:rPr lang="en-US">
                <a:latin typeface="Calibri" charset="0"/>
              </a:rPr>
              <a:t>CD4</a:t>
            </a:r>
            <a:r>
              <a:rPr lang="en-US" baseline="30000">
                <a:latin typeface="Calibri" charset="0"/>
              </a:rPr>
              <a:t>+</a:t>
            </a:r>
            <a:r>
              <a:rPr lang="en-US">
                <a:latin typeface="Calibri" charset="0"/>
              </a:rPr>
              <a:t>CD25</a:t>
            </a:r>
            <a:r>
              <a:rPr lang="en-US" baseline="30000">
                <a:latin typeface="Calibri" charset="0"/>
              </a:rPr>
              <a:t>high</a:t>
            </a:r>
            <a:r>
              <a:rPr lang="en-US">
                <a:latin typeface="Calibri" charset="0"/>
              </a:rPr>
              <a:t>CD1272FoxP3</a:t>
            </a:r>
            <a:r>
              <a:rPr lang="en-US" baseline="30000">
                <a:latin typeface="Calibri" charset="0"/>
              </a:rPr>
              <a:t>+</a:t>
            </a:r>
            <a:r>
              <a:rPr lang="en-US">
                <a:latin typeface="Calibri" charset="0"/>
              </a:rPr>
              <a:t> Tregs in type 1 diabetic children treated with Tregs infusions (n = 10) during follow-up. Value for the210-days point refers to the day of blood drawing for Tregs sorting. Gray column depicts values measured for the matched comparison patients not treated with Tregs (only six</a:t>
            </a:r>
          </a:p>
          <a:p>
            <a:r>
              <a:rPr lang="en-US">
                <a:latin typeface="Calibri" charset="0"/>
              </a:rPr>
              <a:t>patients were available). Data are shown as medians (minimum–maximum). *Significant differences.</a:t>
            </a:r>
            <a:endParaRPr lang="en-US" baseline="-25000">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122" indent="-288893" eaLnBrk="0" hangingPunct="0">
              <a:defRPr sz="2400">
                <a:solidFill>
                  <a:schemeClr val="tx1"/>
                </a:solidFill>
                <a:latin typeface="Arial" charset="0"/>
                <a:ea typeface="ＭＳ Ｐゴシック" charset="0"/>
              </a:defRPr>
            </a:lvl2pPr>
            <a:lvl3pPr marL="1155573" indent="-231115" eaLnBrk="0" hangingPunct="0">
              <a:defRPr sz="2400">
                <a:solidFill>
                  <a:schemeClr val="tx1"/>
                </a:solidFill>
                <a:latin typeface="Arial" charset="0"/>
                <a:ea typeface="ＭＳ Ｐゴシック" charset="0"/>
              </a:defRPr>
            </a:lvl3pPr>
            <a:lvl4pPr marL="1617802" indent="-231115" eaLnBrk="0" hangingPunct="0">
              <a:defRPr sz="2400">
                <a:solidFill>
                  <a:schemeClr val="tx1"/>
                </a:solidFill>
                <a:latin typeface="Arial" charset="0"/>
                <a:ea typeface="ＭＳ Ｐゴシック" charset="0"/>
              </a:defRPr>
            </a:lvl4pPr>
            <a:lvl5pPr marL="2080031" indent="-231115" eaLnBrk="0" hangingPunct="0">
              <a:defRPr sz="2400">
                <a:solidFill>
                  <a:schemeClr val="tx1"/>
                </a:solidFill>
                <a:latin typeface="Arial" charset="0"/>
                <a:ea typeface="ＭＳ Ｐゴシック" charset="0"/>
              </a:defRPr>
            </a:lvl5pPr>
            <a:lvl6pPr marL="2542261" indent="-231115" eaLnBrk="0" fontAlgn="base" hangingPunct="0">
              <a:spcBef>
                <a:spcPct val="0"/>
              </a:spcBef>
              <a:spcAft>
                <a:spcPct val="0"/>
              </a:spcAft>
              <a:defRPr sz="2400">
                <a:solidFill>
                  <a:schemeClr val="tx1"/>
                </a:solidFill>
                <a:latin typeface="Arial" charset="0"/>
                <a:ea typeface="ＭＳ Ｐゴシック" charset="0"/>
              </a:defRPr>
            </a:lvl6pPr>
            <a:lvl7pPr marL="3004490" indent="-231115" eaLnBrk="0" fontAlgn="base" hangingPunct="0">
              <a:spcBef>
                <a:spcPct val="0"/>
              </a:spcBef>
              <a:spcAft>
                <a:spcPct val="0"/>
              </a:spcAft>
              <a:defRPr sz="2400">
                <a:solidFill>
                  <a:schemeClr val="tx1"/>
                </a:solidFill>
                <a:latin typeface="Arial" charset="0"/>
                <a:ea typeface="ＭＳ Ｐゴシック" charset="0"/>
              </a:defRPr>
            </a:lvl7pPr>
            <a:lvl8pPr marL="3466719" indent="-231115" eaLnBrk="0" fontAlgn="base" hangingPunct="0">
              <a:spcBef>
                <a:spcPct val="0"/>
              </a:spcBef>
              <a:spcAft>
                <a:spcPct val="0"/>
              </a:spcAft>
              <a:defRPr sz="2400">
                <a:solidFill>
                  <a:schemeClr val="tx1"/>
                </a:solidFill>
                <a:latin typeface="Arial" charset="0"/>
                <a:ea typeface="ＭＳ Ｐゴシック" charset="0"/>
              </a:defRPr>
            </a:lvl8pPr>
            <a:lvl9pPr marL="3928948" indent="-23111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B4A599-42A0-3B44-A24E-D4A62FA25958}" type="slidenum">
              <a:rPr lang="en-US" sz="1200">
                <a:solidFill>
                  <a:prstClr val="black"/>
                </a:solidFill>
              </a:rPr>
              <a:pPr eaLnBrk="1" hangingPunct="1"/>
              <a:t>6</a:t>
            </a:fld>
            <a:endParaRPr lang="en-US" sz="1200">
              <a:solidFill>
                <a:prstClr val="black"/>
              </a:solidFill>
            </a:endParaRPr>
          </a:p>
        </p:txBody>
      </p:sp>
    </p:spTree>
    <p:extLst>
      <p:ext uri="{BB962C8B-B14F-4D97-AF65-F5344CB8AC3E}">
        <p14:creationId xmlns:p14="http://schemas.microsoft.com/office/powerpoint/2010/main" val="516226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1122" indent="-288893">
              <a:defRPr sz="2400">
                <a:solidFill>
                  <a:schemeClr val="tx1"/>
                </a:solidFill>
                <a:latin typeface="Arial" charset="0"/>
                <a:ea typeface="ＭＳ Ｐゴシック" charset="0"/>
              </a:defRPr>
            </a:lvl2pPr>
            <a:lvl3pPr marL="1155573" indent="-231115">
              <a:defRPr sz="2400">
                <a:solidFill>
                  <a:schemeClr val="tx1"/>
                </a:solidFill>
                <a:latin typeface="Arial" charset="0"/>
                <a:ea typeface="ＭＳ Ｐゴシック" charset="0"/>
              </a:defRPr>
            </a:lvl3pPr>
            <a:lvl4pPr marL="1617802" indent="-231115">
              <a:defRPr sz="2400">
                <a:solidFill>
                  <a:schemeClr val="tx1"/>
                </a:solidFill>
                <a:latin typeface="Arial" charset="0"/>
                <a:ea typeface="ＭＳ Ｐゴシック" charset="0"/>
              </a:defRPr>
            </a:lvl4pPr>
            <a:lvl5pPr marL="2080031" indent="-231115">
              <a:defRPr sz="2400">
                <a:solidFill>
                  <a:schemeClr val="tx1"/>
                </a:solidFill>
                <a:latin typeface="Arial" charset="0"/>
                <a:ea typeface="ＭＳ Ｐゴシック" charset="0"/>
              </a:defRPr>
            </a:lvl5pPr>
            <a:lvl6pPr marL="2542261" indent="-231115" eaLnBrk="0" fontAlgn="base" hangingPunct="0">
              <a:spcBef>
                <a:spcPct val="0"/>
              </a:spcBef>
              <a:spcAft>
                <a:spcPct val="0"/>
              </a:spcAft>
              <a:defRPr sz="2400">
                <a:solidFill>
                  <a:schemeClr val="tx1"/>
                </a:solidFill>
                <a:latin typeface="Arial" charset="0"/>
                <a:ea typeface="ＭＳ Ｐゴシック" charset="0"/>
              </a:defRPr>
            </a:lvl6pPr>
            <a:lvl7pPr marL="3004490" indent="-231115" eaLnBrk="0" fontAlgn="base" hangingPunct="0">
              <a:spcBef>
                <a:spcPct val="0"/>
              </a:spcBef>
              <a:spcAft>
                <a:spcPct val="0"/>
              </a:spcAft>
              <a:defRPr sz="2400">
                <a:solidFill>
                  <a:schemeClr val="tx1"/>
                </a:solidFill>
                <a:latin typeface="Arial" charset="0"/>
                <a:ea typeface="ＭＳ Ｐゴシック" charset="0"/>
              </a:defRPr>
            </a:lvl7pPr>
            <a:lvl8pPr marL="3466719" indent="-231115" eaLnBrk="0" fontAlgn="base" hangingPunct="0">
              <a:spcBef>
                <a:spcPct val="0"/>
              </a:spcBef>
              <a:spcAft>
                <a:spcPct val="0"/>
              </a:spcAft>
              <a:defRPr sz="2400">
                <a:solidFill>
                  <a:schemeClr val="tx1"/>
                </a:solidFill>
                <a:latin typeface="Arial" charset="0"/>
                <a:ea typeface="ＭＳ Ｐゴシック" charset="0"/>
              </a:defRPr>
            </a:lvl8pPr>
            <a:lvl9pPr marL="3928948" indent="-231115" eaLnBrk="0" fontAlgn="base" hangingPunct="0">
              <a:spcBef>
                <a:spcPct val="0"/>
              </a:spcBef>
              <a:spcAft>
                <a:spcPct val="0"/>
              </a:spcAft>
              <a:defRPr sz="2400">
                <a:solidFill>
                  <a:schemeClr val="tx1"/>
                </a:solidFill>
                <a:latin typeface="Arial" charset="0"/>
                <a:ea typeface="ＭＳ Ｐゴシック" charset="0"/>
              </a:defRPr>
            </a:lvl9pPr>
          </a:lstStyle>
          <a:p>
            <a:fld id="{068C2AA9-6203-734D-B23C-3531C524E73D}" type="slidenum">
              <a:rPr lang="en-US" sz="1200">
                <a:solidFill>
                  <a:prstClr val="black"/>
                </a:solidFill>
              </a:rPr>
              <a:pPr/>
              <a:t>22</a:t>
            </a:fld>
            <a:endParaRPr lang="en-US" sz="1200">
              <a:solidFill>
                <a:prstClr val="black"/>
              </a:solidFill>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165147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1122" indent="-288893">
              <a:defRPr sz="2400">
                <a:solidFill>
                  <a:schemeClr val="tx1"/>
                </a:solidFill>
                <a:latin typeface="Arial" charset="0"/>
                <a:ea typeface="ＭＳ Ｐゴシック" charset="0"/>
              </a:defRPr>
            </a:lvl2pPr>
            <a:lvl3pPr marL="1155573" indent="-231115">
              <a:defRPr sz="2400">
                <a:solidFill>
                  <a:schemeClr val="tx1"/>
                </a:solidFill>
                <a:latin typeface="Arial" charset="0"/>
                <a:ea typeface="ＭＳ Ｐゴシック" charset="0"/>
              </a:defRPr>
            </a:lvl3pPr>
            <a:lvl4pPr marL="1617802" indent="-231115">
              <a:defRPr sz="2400">
                <a:solidFill>
                  <a:schemeClr val="tx1"/>
                </a:solidFill>
                <a:latin typeface="Arial" charset="0"/>
                <a:ea typeface="ＭＳ Ｐゴシック" charset="0"/>
              </a:defRPr>
            </a:lvl4pPr>
            <a:lvl5pPr marL="2080031" indent="-231115">
              <a:defRPr sz="2400">
                <a:solidFill>
                  <a:schemeClr val="tx1"/>
                </a:solidFill>
                <a:latin typeface="Arial" charset="0"/>
                <a:ea typeface="ＭＳ Ｐゴシック" charset="0"/>
              </a:defRPr>
            </a:lvl5pPr>
            <a:lvl6pPr marL="2542261" indent="-231115" eaLnBrk="0" fontAlgn="base" hangingPunct="0">
              <a:spcBef>
                <a:spcPct val="0"/>
              </a:spcBef>
              <a:spcAft>
                <a:spcPct val="0"/>
              </a:spcAft>
              <a:defRPr sz="2400">
                <a:solidFill>
                  <a:schemeClr val="tx1"/>
                </a:solidFill>
                <a:latin typeface="Arial" charset="0"/>
                <a:ea typeface="ＭＳ Ｐゴシック" charset="0"/>
              </a:defRPr>
            </a:lvl6pPr>
            <a:lvl7pPr marL="3004490" indent="-231115" eaLnBrk="0" fontAlgn="base" hangingPunct="0">
              <a:spcBef>
                <a:spcPct val="0"/>
              </a:spcBef>
              <a:spcAft>
                <a:spcPct val="0"/>
              </a:spcAft>
              <a:defRPr sz="2400">
                <a:solidFill>
                  <a:schemeClr val="tx1"/>
                </a:solidFill>
                <a:latin typeface="Arial" charset="0"/>
                <a:ea typeface="ＭＳ Ｐゴシック" charset="0"/>
              </a:defRPr>
            </a:lvl7pPr>
            <a:lvl8pPr marL="3466719" indent="-231115" eaLnBrk="0" fontAlgn="base" hangingPunct="0">
              <a:spcBef>
                <a:spcPct val="0"/>
              </a:spcBef>
              <a:spcAft>
                <a:spcPct val="0"/>
              </a:spcAft>
              <a:defRPr sz="2400">
                <a:solidFill>
                  <a:schemeClr val="tx1"/>
                </a:solidFill>
                <a:latin typeface="Arial" charset="0"/>
                <a:ea typeface="ＭＳ Ｐゴシック" charset="0"/>
              </a:defRPr>
            </a:lvl8pPr>
            <a:lvl9pPr marL="3928948" indent="-231115" eaLnBrk="0" fontAlgn="base" hangingPunct="0">
              <a:spcBef>
                <a:spcPct val="0"/>
              </a:spcBef>
              <a:spcAft>
                <a:spcPct val="0"/>
              </a:spcAft>
              <a:defRPr sz="2400">
                <a:solidFill>
                  <a:schemeClr val="tx1"/>
                </a:solidFill>
                <a:latin typeface="Arial" charset="0"/>
                <a:ea typeface="ＭＳ Ｐゴシック" charset="0"/>
              </a:defRPr>
            </a:lvl9pPr>
          </a:lstStyle>
          <a:p>
            <a:fld id="{7DE46125-C1E2-AB4D-ADF3-F3BE5CCCF6A2}" type="slidenum">
              <a:rPr lang="en-US" sz="1200">
                <a:solidFill>
                  <a:prstClr val="black"/>
                </a:solidFill>
              </a:rPr>
              <a:pPr/>
              <a:t>23</a:t>
            </a:fld>
            <a:endParaRPr lang="en-US" sz="1200">
              <a:solidFill>
                <a:prstClr val="black"/>
              </a:solidFill>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1026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1122" indent="-288893">
              <a:defRPr sz="2400">
                <a:solidFill>
                  <a:schemeClr val="tx1"/>
                </a:solidFill>
                <a:latin typeface="Arial" charset="0"/>
                <a:ea typeface="ＭＳ Ｐゴシック" charset="0"/>
              </a:defRPr>
            </a:lvl2pPr>
            <a:lvl3pPr marL="1155573" indent="-231115">
              <a:defRPr sz="2400">
                <a:solidFill>
                  <a:schemeClr val="tx1"/>
                </a:solidFill>
                <a:latin typeface="Arial" charset="0"/>
                <a:ea typeface="ＭＳ Ｐゴシック" charset="0"/>
              </a:defRPr>
            </a:lvl3pPr>
            <a:lvl4pPr marL="1617802" indent="-231115">
              <a:defRPr sz="2400">
                <a:solidFill>
                  <a:schemeClr val="tx1"/>
                </a:solidFill>
                <a:latin typeface="Arial" charset="0"/>
                <a:ea typeface="ＭＳ Ｐゴシック" charset="0"/>
              </a:defRPr>
            </a:lvl4pPr>
            <a:lvl5pPr marL="2080031" indent="-231115">
              <a:defRPr sz="2400">
                <a:solidFill>
                  <a:schemeClr val="tx1"/>
                </a:solidFill>
                <a:latin typeface="Arial" charset="0"/>
                <a:ea typeface="ＭＳ Ｐゴシック" charset="0"/>
              </a:defRPr>
            </a:lvl5pPr>
            <a:lvl6pPr marL="2542261" indent="-231115" eaLnBrk="0" fontAlgn="base" hangingPunct="0">
              <a:spcBef>
                <a:spcPct val="0"/>
              </a:spcBef>
              <a:spcAft>
                <a:spcPct val="0"/>
              </a:spcAft>
              <a:defRPr sz="2400">
                <a:solidFill>
                  <a:schemeClr val="tx1"/>
                </a:solidFill>
                <a:latin typeface="Arial" charset="0"/>
                <a:ea typeface="ＭＳ Ｐゴシック" charset="0"/>
              </a:defRPr>
            </a:lvl6pPr>
            <a:lvl7pPr marL="3004490" indent="-231115" eaLnBrk="0" fontAlgn="base" hangingPunct="0">
              <a:spcBef>
                <a:spcPct val="0"/>
              </a:spcBef>
              <a:spcAft>
                <a:spcPct val="0"/>
              </a:spcAft>
              <a:defRPr sz="2400">
                <a:solidFill>
                  <a:schemeClr val="tx1"/>
                </a:solidFill>
                <a:latin typeface="Arial" charset="0"/>
                <a:ea typeface="ＭＳ Ｐゴシック" charset="0"/>
              </a:defRPr>
            </a:lvl7pPr>
            <a:lvl8pPr marL="3466719" indent="-231115" eaLnBrk="0" fontAlgn="base" hangingPunct="0">
              <a:spcBef>
                <a:spcPct val="0"/>
              </a:spcBef>
              <a:spcAft>
                <a:spcPct val="0"/>
              </a:spcAft>
              <a:defRPr sz="2400">
                <a:solidFill>
                  <a:schemeClr val="tx1"/>
                </a:solidFill>
                <a:latin typeface="Arial" charset="0"/>
                <a:ea typeface="ＭＳ Ｐゴシック" charset="0"/>
              </a:defRPr>
            </a:lvl8pPr>
            <a:lvl9pPr marL="3928948" indent="-231115" eaLnBrk="0" fontAlgn="base" hangingPunct="0">
              <a:spcBef>
                <a:spcPct val="0"/>
              </a:spcBef>
              <a:spcAft>
                <a:spcPct val="0"/>
              </a:spcAft>
              <a:defRPr sz="2400">
                <a:solidFill>
                  <a:schemeClr val="tx1"/>
                </a:solidFill>
                <a:latin typeface="Arial" charset="0"/>
                <a:ea typeface="ＭＳ Ｐゴシック" charset="0"/>
              </a:defRPr>
            </a:lvl9pPr>
          </a:lstStyle>
          <a:p>
            <a:fld id="{59222801-9072-DE4A-9AB5-EB63748CF0C7}" type="slidenum">
              <a:rPr lang="en-US" sz="1200">
                <a:solidFill>
                  <a:prstClr val="black"/>
                </a:solidFill>
              </a:rPr>
              <a:pPr/>
              <a:t>25</a:t>
            </a:fld>
            <a:endParaRPr lang="en-US" sz="1200">
              <a:solidFill>
                <a:prstClr val="black"/>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4253146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MS PGothic" charset="0"/>
                <a:cs typeface="MS PGothic" charset="0"/>
              </a:defRPr>
            </a:lvl1pPr>
            <a:lvl2pPr marL="754243" indent="-290093" eaLnBrk="0" hangingPunct="0">
              <a:defRPr sz="1600">
                <a:solidFill>
                  <a:schemeClr val="tx1"/>
                </a:solidFill>
                <a:latin typeface="Times New Roman" charset="0"/>
                <a:ea typeface="MS PGothic" charset="0"/>
                <a:cs typeface="MS PGothic" charset="0"/>
              </a:defRPr>
            </a:lvl2pPr>
            <a:lvl3pPr marL="1160374" indent="-232075" eaLnBrk="0" hangingPunct="0">
              <a:defRPr sz="1600">
                <a:solidFill>
                  <a:schemeClr val="tx1"/>
                </a:solidFill>
                <a:latin typeface="Times New Roman" charset="0"/>
                <a:ea typeface="MS PGothic" charset="0"/>
                <a:cs typeface="MS PGothic" charset="0"/>
              </a:defRPr>
            </a:lvl3pPr>
            <a:lvl4pPr marL="1624523" indent="-232075" eaLnBrk="0" hangingPunct="0">
              <a:defRPr sz="1600">
                <a:solidFill>
                  <a:schemeClr val="tx1"/>
                </a:solidFill>
                <a:latin typeface="Times New Roman" charset="0"/>
                <a:ea typeface="MS PGothic" charset="0"/>
                <a:cs typeface="MS PGothic" charset="0"/>
              </a:defRPr>
            </a:lvl4pPr>
            <a:lvl5pPr marL="2088672" indent="-232075" eaLnBrk="0" hangingPunct="0">
              <a:defRPr sz="1600">
                <a:solidFill>
                  <a:schemeClr val="tx1"/>
                </a:solidFill>
                <a:latin typeface="Times New Roman" charset="0"/>
                <a:ea typeface="MS PGothic" charset="0"/>
                <a:cs typeface="MS PGothic" charset="0"/>
              </a:defRPr>
            </a:lvl5pPr>
            <a:lvl6pPr marL="2552822" indent="-232075" eaLnBrk="0" fontAlgn="base" hangingPunct="0">
              <a:spcBef>
                <a:spcPct val="0"/>
              </a:spcBef>
              <a:spcAft>
                <a:spcPct val="0"/>
              </a:spcAft>
              <a:defRPr sz="1600">
                <a:solidFill>
                  <a:schemeClr val="tx1"/>
                </a:solidFill>
                <a:latin typeface="Times New Roman" charset="0"/>
                <a:ea typeface="MS PGothic" charset="0"/>
                <a:cs typeface="MS PGothic" charset="0"/>
              </a:defRPr>
            </a:lvl6pPr>
            <a:lvl7pPr marL="3016971" indent="-232075" eaLnBrk="0" fontAlgn="base" hangingPunct="0">
              <a:spcBef>
                <a:spcPct val="0"/>
              </a:spcBef>
              <a:spcAft>
                <a:spcPct val="0"/>
              </a:spcAft>
              <a:defRPr sz="1600">
                <a:solidFill>
                  <a:schemeClr val="tx1"/>
                </a:solidFill>
                <a:latin typeface="Times New Roman" charset="0"/>
                <a:ea typeface="MS PGothic" charset="0"/>
                <a:cs typeface="MS PGothic" charset="0"/>
              </a:defRPr>
            </a:lvl7pPr>
            <a:lvl8pPr marL="3481121" indent="-232075" eaLnBrk="0" fontAlgn="base" hangingPunct="0">
              <a:spcBef>
                <a:spcPct val="0"/>
              </a:spcBef>
              <a:spcAft>
                <a:spcPct val="0"/>
              </a:spcAft>
              <a:defRPr sz="1600">
                <a:solidFill>
                  <a:schemeClr val="tx1"/>
                </a:solidFill>
                <a:latin typeface="Times New Roman" charset="0"/>
                <a:ea typeface="MS PGothic" charset="0"/>
                <a:cs typeface="MS PGothic" charset="0"/>
              </a:defRPr>
            </a:lvl8pPr>
            <a:lvl9pPr marL="3945270" indent="-232075" eaLnBrk="0" fontAlgn="base" hangingPunct="0">
              <a:spcBef>
                <a:spcPct val="0"/>
              </a:spcBef>
              <a:spcAft>
                <a:spcPct val="0"/>
              </a:spcAft>
              <a:defRPr sz="1600">
                <a:solidFill>
                  <a:schemeClr val="tx1"/>
                </a:solidFill>
                <a:latin typeface="Times New Roman" charset="0"/>
                <a:ea typeface="MS PGothic" charset="0"/>
                <a:cs typeface="MS PGothic" charset="0"/>
              </a:defRPr>
            </a:lvl9pPr>
          </a:lstStyle>
          <a:p>
            <a:fld id="{C20BFC6F-CAE5-1B45-A6F4-E7A84FA8B47C}" type="slidenum">
              <a:rPr lang="en-US" sz="1200">
                <a:solidFill>
                  <a:srgbClr val="000000"/>
                </a:solidFill>
                <a:ea typeface="ＭＳ Ｐゴシック" charset="0"/>
                <a:cs typeface="ＭＳ Ｐゴシック" charset="0"/>
              </a:rPr>
              <a:pPr/>
              <a:t>36</a:t>
            </a:fld>
            <a:endParaRPr lang="en-US" sz="1200">
              <a:solidFill>
                <a:srgbClr val="000000"/>
              </a:solidFill>
              <a:ea typeface="ＭＳ Ｐゴシック" charset="0"/>
              <a:cs typeface="ＭＳ Ｐゴシック" charset="0"/>
            </a:endParaRPr>
          </a:p>
        </p:txBody>
      </p:sp>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sz="2400">
              <a:ea typeface="MS PGothic" charset="0"/>
            </a:endParaRPr>
          </a:p>
        </p:txBody>
      </p:sp>
    </p:spTree>
    <p:extLst>
      <p:ext uri="{BB962C8B-B14F-4D97-AF65-F5344CB8AC3E}">
        <p14:creationId xmlns:p14="http://schemas.microsoft.com/office/powerpoint/2010/main" val="3846640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EEAF81-A8E7-4EF7-B857-E941E92395A3}" type="slidenum">
              <a:rPr lang="en-US" altLang="en-US">
                <a:solidFill>
                  <a:prstClr val="black"/>
                </a:solidFill>
                <a:latin typeface="Calibri"/>
              </a:rPr>
              <a:pPr/>
              <a:t>7</a:t>
            </a:fld>
            <a:endParaRPr lang="en-US" altLang="en-US">
              <a:solidFill>
                <a:prstClr val="black"/>
              </a:solidFill>
              <a:latin typeface="Calibri"/>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3181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270">
              <a:defRPr sz="2400">
                <a:solidFill>
                  <a:schemeClr val="bg1"/>
                </a:solidFill>
                <a:latin typeface="CG Omega" pitchFamily="34" charset="0"/>
              </a:defRPr>
            </a:lvl1pPr>
            <a:lvl2pPr marL="726447" indent="-279403" defTabSz="914270">
              <a:defRPr sz="2400">
                <a:solidFill>
                  <a:schemeClr val="bg1"/>
                </a:solidFill>
                <a:latin typeface="CG Omega" pitchFamily="34" charset="0"/>
              </a:defRPr>
            </a:lvl2pPr>
            <a:lvl3pPr marL="1117612" indent="-223522" defTabSz="914270">
              <a:defRPr sz="2400">
                <a:solidFill>
                  <a:schemeClr val="bg1"/>
                </a:solidFill>
                <a:latin typeface="CG Omega" pitchFamily="34" charset="0"/>
              </a:defRPr>
            </a:lvl3pPr>
            <a:lvl4pPr marL="1564657" indent="-223522" defTabSz="914270">
              <a:defRPr sz="2400">
                <a:solidFill>
                  <a:schemeClr val="bg1"/>
                </a:solidFill>
                <a:latin typeface="CG Omega" pitchFamily="34" charset="0"/>
              </a:defRPr>
            </a:lvl4pPr>
            <a:lvl5pPr marL="2011700" indent="-223522" defTabSz="914270">
              <a:defRPr sz="2400">
                <a:solidFill>
                  <a:schemeClr val="bg1"/>
                </a:solidFill>
                <a:latin typeface="CG Omega" pitchFamily="34" charset="0"/>
              </a:defRPr>
            </a:lvl5pPr>
            <a:lvl6pPr marL="2458745"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6pPr>
            <a:lvl7pPr marL="2905790"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7pPr>
            <a:lvl8pPr marL="3352835"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8pPr>
            <a:lvl9pPr marL="3799879"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9pPr>
          </a:lstStyle>
          <a:p>
            <a:fld id="{5DF684A9-700A-4A3E-A43F-6751F3273FF7}" type="slidenum">
              <a:rPr lang="en-US" sz="1100">
                <a:solidFill>
                  <a:schemeClr val="tx1"/>
                </a:solidFill>
                <a:latin typeface="Times New Roman" pitchFamily="18" charset="0"/>
              </a:rPr>
              <a:pPr/>
              <a:t>10</a:t>
            </a:fld>
            <a:endParaRPr lang="en-US" sz="1100" dirty="0">
              <a:solidFill>
                <a:schemeClr val="tx1"/>
              </a:solidFill>
              <a:latin typeface="Times New Roman" pitchFamily="18" charset="0"/>
            </a:endParaRPr>
          </a:p>
        </p:txBody>
      </p:sp>
      <p:sp>
        <p:nvSpPr>
          <p:cNvPr id="122883"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270">
              <a:defRPr sz="2400">
                <a:solidFill>
                  <a:schemeClr val="bg1"/>
                </a:solidFill>
                <a:latin typeface="CG Omega" pitchFamily="34" charset="0"/>
              </a:defRPr>
            </a:lvl1pPr>
            <a:lvl2pPr marL="726447" indent="-279403" defTabSz="914270">
              <a:defRPr sz="2400">
                <a:solidFill>
                  <a:schemeClr val="bg1"/>
                </a:solidFill>
                <a:latin typeface="CG Omega" pitchFamily="34" charset="0"/>
              </a:defRPr>
            </a:lvl2pPr>
            <a:lvl3pPr marL="1117612" indent="-223522" defTabSz="914270">
              <a:defRPr sz="2400">
                <a:solidFill>
                  <a:schemeClr val="bg1"/>
                </a:solidFill>
                <a:latin typeface="CG Omega" pitchFamily="34" charset="0"/>
              </a:defRPr>
            </a:lvl3pPr>
            <a:lvl4pPr marL="1564657" indent="-223522" defTabSz="914270">
              <a:defRPr sz="2400">
                <a:solidFill>
                  <a:schemeClr val="bg1"/>
                </a:solidFill>
                <a:latin typeface="CG Omega" pitchFamily="34" charset="0"/>
              </a:defRPr>
            </a:lvl4pPr>
            <a:lvl5pPr marL="2011700" indent="-223522" defTabSz="914270">
              <a:defRPr sz="2400">
                <a:solidFill>
                  <a:schemeClr val="bg1"/>
                </a:solidFill>
                <a:latin typeface="CG Omega" pitchFamily="34" charset="0"/>
              </a:defRPr>
            </a:lvl5pPr>
            <a:lvl6pPr marL="2458745"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6pPr>
            <a:lvl7pPr marL="2905790"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7pPr>
            <a:lvl8pPr marL="3352835"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8pPr>
            <a:lvl9pPr marL="3799879"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9pPr>
          </a:lstStyle>
          <a:p>
            <a:r>
              <a:rPr lang="en-US" sz="1100">
                <a:solidFill>
                  <a:schemeClr val="tx1"/>
                </a:solidFill>
                <a:latin typeface="Times New Roman" pitchFamily="18" charset="0"/>
              </a:rPr>
              <a:t>Basel - Lunch and Learn:  Regenerex - 11/22/14</a:t>
            </a:r>
            <a:endParaRPr lang="en-US" sz="1100" dirty="0">
              <a:solidFill>
                <a:schemeClr val="tx1"/>
              </a:solidFill>
              <a:latin typeface="Times New Roman" pitchFamily="18" charset="0"/>
            </a:endParaRPr>
          </a:p>
        </p:txBody>
      </p:sp>
      <p:sp>
        <p:nvSpPr>
          <p:cNvPr id="66564" name="Rectangle 7"/>
          <p:cNvSpPr txBox="1">
            <a:spLocks noGrp="1" noChangeArrowheads="1"/>
          </p:cNvSpPr>
          <p:nvPr/>
        </p:nvSpPr>
        <p:spPr bwMode="auto">
          <a:xfrm>
            <a:off x="3860574" y="8846040"/>
            <a:ext cx="3021247" cy="442685"/>
          </a:xfrm>
          <a:prstGeom prst="rect">
            <a:avLst/>
          </a:prstGeom>
          <a:noFill/>
          <a:ln w="9525">
            <a:noFill/>
            <a:miter lim="800000"/>
            <a:headEnd/>
            <a:tailEnd/>
          </a:ln>
        </p:spPr>
        <p:txBody>
          <a:bodyPr lIns="84693" tIns="42346" rIns="84693" bIns="42346" anchor="b"/>
          <a:lstStyle/>
          <a:p>
            <a:pPr algn="r" defTabSz="912898">
              <a:spcBef>
                <a:spcPct val="0"/>
              </a:spcBef>
              <a:defRPr/>
            </a:pPr>
            <a:fld id="{AF0B3A23-2E41-4504-8B98-05B9E6B99A32}" type="slidenum">
              <a:rPr lang="en-US" sz="1100">
                <a:latin typeface="Times New Roman" pitchFamily="18" charset="0"/>
              </a:rPr>
              <a:pPr algn="r" defTabSz="912898">
                <a:spcBef>
                  <a:spcPct val="0"/>
                </a:spcBef>
                <a:defRPr/>
              </a:pPr>
              <a:t>10</a:t>
            </a:fld>
            <a:endParaRPr lang="en-US" sz="1100" dirty="0">
              <a:latin typeface="Times New Roman" pitchFamily="18" charset="0"/>
            </a:endParaRPr>
          </a:p>
        </p:txBody>
      </p:sp>
      <p:sp>
        <p:nvSpPr>
          <p:cNvPr id="66565" name="Rectangle 7"/>
          <p:cNvSpPr txBox="1">
            <a:spLocks noGrp="1" noChangeArrowheads="1"/>
          </p:cNvSpPr>
          <p:nvPr/>
        </p:nvSpPr>
        <p:spPr bwMode="auto">
          <a:xfrm>
            <a:off x="3860574" y="8846040"/>
            <a:ext cx="3021247" cy="442685"/>
          </a:xfrm>
          <a:prstGeom prst="rect">
            <a:avLst/>
          </a:prstGeom>
          <a:noFill/>
          <a:ln w="9525">
            <a:noFill/>
            <a:miter lim="800000"/>
            <a:headEnd/>
            <a:tailEnd/>
          </a:ln>
        </p:spPr>
        <p:txBody>
          <a:bodyPr lIns="84693" tIns="42346" rIns="84693" bIns="42346" anchor="b"/>
          <a:lstStyle/>
          <a:p>
            <a:pPr algn="r" defTabSz="912898">
              <a:spcBef>
                <a:spcPct val="0"/>
              </a:spcBef>
              <a:defRPr/>
            </a:pPr>
            <a:fld id="{EFB62F60-00C4-45A4-B54F-9BCAABBEA5B7}" type="slidenum">
              <a:rPr lang="en-US" sz="1100">
                <a:latin typeface="Times New Roman" pitchFamily="18" charset="0"/>
              </a:rPr>
              <a:pPr algn="r" defTabSz="912898">
                <a:spcBef>
                  <a:spcPct val="0"/>
                </a:spcBef>
                <a:defRPr/>
              </a:pPr>
              <a:t>10</a:t>
            </a:fld>
            <a:endParaRPr lang="en-US" sz="1100" dirty="0">
              <a:latin typeface="Times New Roman" pitchFamily="18" charset="0"/>
            </a:endParaRPr>
          </a:p>
        </p:txBody>
      </p:sp>
      <p:sp>
        <p:nvSpPr>
          <p:cNvPr id="66566" name="Rectangle 2"/>
          <p:cNvSpPr txBox="1">
            <a:spLocks noGrp="1" noChangeArrowheads="1"/>
          </p:cNvSpPr>
          <p:nvPr/>
        </p:nvSpPr>
        <p:spPr bwMode="auto">
          <a:xfrm>
            <a:off x="5" y="5"/>
            <a:ext cx="3021247" cy="442685"/>
          </a:xfrm>
          <a:prstGeom prst="rect">
            <a:avLst/>
          </a:prstGeom>
          <a:noFill/>
          <a:ln w="9525">
            <a:noFill/>
            <a:miter lim="800000"/>
            <a:headEnd/>
            <a:tailEnd/>
          </a:ln>
        </p:spPr>
        <p:txBody>
          <a:bodyPr lIns="84693" tIns="42346" rIns="84693" bIns="42346" anchor="ctr"/>
          <a:lstStyle/>
          <a:p>
            <a:pPr defTabSz="912898">
              <a:spcBef>
                <a:spcPct val="0"/>
              </a:spcBef>
              <a:defRPr/>
            </a:pPr>
            <a:r>
              <a:rPr lang="en-US" sz="1100" dirty="0">
                <a:latin typeface="Times New Roman" pitchFamily="18" charset="0"/>
              </a:rPr>
              <a:t>NW Talk_May 19</a:t>
            </a:r>
          </a:p>
        </p:txBody>
      </p:sp>
      <p:sp>
        <p:nvSpPr>
          <p:cNvPr id="66567" name="Rectangle 7"/>
          <p:cNvSpPr txBox="1">
            <a:spLocks noGrp="1" noChangeArrowheads="1"/>
          </p:cNvSpPr>
          <p:nvPr/>
        </p:nvSpPr>
        <p:spPr bwMode="auto">
          <a:xfrm>
            <a:off x="3860574" y="8846040"/>
            <a:ext cx="3021247" cy="442685"/>
          </a:xfrm>
          <a:prstGeom prst="rect">
            <a:avLst/>
          </a:prstGeom>
          <a:noFill/>
          <a:ln w="9525">
            <a:noFill/>
            <a:miter lim="800000"/>
            <a:headEnd/>
            <a:tailEnd/>
          </a:ln>
        </p:spPr>
        <p:txBody>
          <a:bodyPr lIns="84693" tIns="42346" rIns="84693" bIns="42346" anchor="b"/>
          <a:lstStyle/>
          <a:p>
            <a:pPr algn="r" defTabSz="912898">
              <a:spcBef>
                <a:spcPct val="0"/>
              </a:spcBef>
              <a:defRPr/>
            </a:pPr>
            <a:fld id="{A18B9449-A6D7-4CC3-9A78-AC2EFC0879E7}" type="slidenum">
              <a:rPr lang="en-US" sz="1100">
                <a:latin typeface="Times New Roman" pitchFamily="18" charset="0"/>
              </a:rPr>
              <a:pPr algn="r" defTabSz="912898">
                <a:spcBef>
                  <a:spcPct val="0"/>
                </a:spcBef>
                <a:defRPr/>
              </a:pPr>
              <a:t>10</a:t>
            </a:fld>
            <a:endParaRPr lang="en-US" sz="1100" dirty="0">
              <a:latin typeface="Times New Roman" pitchFamily="18" charset="0"/>
            </a:endParaRPr>
          </a:p>
        </p:txBody>
      </p:sp>
      <p:sp>
        <p:nvSpPr>
          <p:cNvPr id="66568" name="Rectangle 2"/>
          <p:cNvSpPr txBox="1">
            <a:spLocks noGrp="1" noChangeArrowheads="1"/>
          </p:cNvSpPr>
          <p:nvPr/>
        </p:nvSpPr>
        <p:spPr bwMode="auto">
          <a:xfrm>
            <a:off x="5" y="3"/>
            <a:ext cx="2982418" cy="462670"/>
          </a:xfrm>
          <a:prstGeom prst="rect">
            <a:avLst/>
          </a:prstGeom>
          <a:noFill/>
          <a:ln w="9525">
            <a:noFill/>
            <a:miter lim="800000"/>
            <a:headEnd/>
            <a:tailEnd/>
          </a:ln>
        </p:spPr>
        <p:txBody>
          <a:bodyPr lIns="102397" tIns="51198" rIns="102397" bIns="51198"/>
          <a:lstStyle/>
          <a:p>
            <a:pPr defTabSz="941879">
              <a:spcBef>
                <a:spcPct val="0"/>
              </a:spcBef>
              <a:defRPr/>
            </a:pPr>
            <a:r>
              <a:rPr lang="en-US" sz="1100" dirty="0">
                <a:latin typeface="Times New Roman" pitchFamily="18" charset="0"/>
              </a:rPr>
              <a:t>Marvina Lewis and high schoolers 01_30_07</a:t>
            </a:r>
          </a:p>
        </p:txBody>
      </p:sp>
      <p:sp>
        <p:nvSpPr>
          <p:cNvPr id="66569" name="Rectangle 7"/>
          <p:cNvSpPr txBox="1">
            <a:spLocks noGrp="1" noChangeArrowheads="1"/>
          </p:cNvSpPr>
          <p:nvPr/>
        </p:nvSpPr>
        <p:spPr bwMode="auto">
          <a:xfrm>
            <a:off x="3899405" y="8855264"/>
            <a:ext cx="2982417" cy="461132"/>
          </a:xfrm>
          <a:prstGeom prst="rect">
            <a:avLst/>
          </a:prstGeom>
          <a:noFill/>
          <a:ln w="9525">
            <a:noFill/>
            <a:miter lim="800000"/>
            <a:headEnd/>
            <a:tailEnd/>
          </a:ln>
        </p:spPr>
        <p:txBody>
          <a:bodyPr lIns="102397" tIns="51198" rIns="102397" bIns="51198" anchor="b"/>
          <a:lstStyle/>
          <a:p>
            <a:pPr algn="r" defTabSz="941879">
              <a:spcBef>
                <a:spcPct val="0"/>
              </a:spcBef>
              <a:defRPr/>
            </a:pPr>
            <a:fld id="{3555A529-3AC8-4F13-8202-28CAAA089D82}" type="slidenum">
              <a:rPr lang="en-US" sz="1100">
                <a:latin typeface="Times New Roman" pitchFamily="18" charset="0"/>
              </a:rPr>
              <a:pPr algn="r" defTabSz="941879">
                <a:spcBef>
                  <a:spcPct val="0"/>
                </a:spcBef>
                <a:defRPr/>
              </a:pPr>
              <a:t>10</a:t>
            </a:fld>
            <a:endParaRPr lang="en-US" sz="1100" dirty="0">
              <a:latin typeface="Times New Roman" pitchFamily="18" charset="0"/>
            </a:endParaRPr>
          </a:p>
        </p:txBody>
      </p:sp>
      <p:sp>
        <p:nvSpPr>
          <p:cNvPr id="122890" name="Rectangle 2"/>
          <p:cNvSpPr>
            <a:spLocks noGrp="1" noRot="1" noChangeAspect="1" noChangeArrowheads="1" noTextEdit="1"/>
          </p:cNvSpPr>
          <p:nvPr>
            <p:ph type="sldImg"/>
          </p:nvPr>
        </p:nvSpPr>
        <p:spPr>
          <a:xfrm>
            <a:off x="1135063" y="693738"/>
            <a:ext cx="4616450" cy="3463925"/>
          </a:xfrm>
          <a:ln/>
        </p:spPr>
      </p:sp>
      <p:sp>
        <p:nvSpPr>
          <p:cNvPr id="122891" name="Rectangle 3"/>
          <p:cNvSpPr>
            <a:spLocks noGrp="1" noChangeArrowheads="1"/>
          </p:cNvSpPr>
          <p:nvPr>
            <p:ph type="body" idx="1"/>
          </p:nvPr>
        </p:nvSpPr>
        <p:spPr>
          <a:xfrm>
            <a:off x="918473" y="4389978"/>
            <a:ext cx="5044871" cy="423472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397" tIns="51198" rIns="102397" bIns="51198" anchor="t"/>
          <a:lstStyle/>
          <a:p>
            <a:endParaRPr lang="en-US" dirty="0" smtClean="0"/>
          </a:p>
        </p:txBody>
      </p:sp>
      <p:sp>
        <p:nvSpPr>
          <p:cNvPr id="2" name="Footer Placeholder 1"/>
          <p:cNvSpPr>
            <a:spLocks noGrp="1"/>
          </p:cNvSpPr>
          <p:nvPr>
            <p:ph type="ftr" sz="quarter" idx="10"/>
          </p:nvPr>
        </p:nvSpPr>
        <p:spPr/>
        <p:txBody>
          <a:bodyPr/>
          <a:lstStyle/>
          <a:p>
            <a:pPr>
              <a:defRPr/>
            </a:pPr>
            <a:r>
              <a:rPr lang="en-US" smtClean="0"/>
              <a:t>30 min - based on Miami</a:t>
            </a:r>
            <a:endParaRPr lang="en-US" dirty="0"/>
          </a:p>
        </p:txBody>
      </p:sp>
    </p:spTree>
    <p:extLst>
      <p:ext uri="{BB962C8B-B14F-4D97-AF65-F5344CB8AC3E}">
        <p14:creationId xmlns:p14="http://schemas.microsoft.com/office/powerpoint/2010/main" val="314155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270">
              <a:defRPr sz="2400">
                <a:solidFill>
                  <a:schemeClr val="bg1"/>
                </a:solidFill>
                <a:latin typeface="CG Omega" pitchFamily="34" charset="0"/>
              </a:defRPr>
            </a:lvl1pPr>
            <a:lvl2pPr marL="726447" indent="-279403" defTabSz="914270">
              <a:defRPr sz="2400">
                <a:solidFill>
                  <a:schemeClr val="bg1"/>
                </a:solidFill>
                <a:latin typeface="CG Omega" pitchFamily="34" charset="0"/>
              </a:defRPr>
            </a:lvl2pPr>
            <a:lvl3pPr marL="1117612" indent="-223522" defTabSz="914270">
              <a:defRPr sz="2400">
                <a:solidFill>
                  <a:schemeClr val="bg1"/>
                </a:solidFill>
                <a:latin typeface="CG Omega" pitchFamily="34" charset="0"/>
              </a:defRPr>
            </a:lvl3pPr>
            <a:lvl4pPr marL="1564657" indent="-223522" defTabSz="914270">
              <a:defRPr sz="2400">
                <a:solidFill>
                  <a:schemeClr val="bg1"/>
                </a:solidFill>
                <a:latin typeface="CG Omega" pitchFamily="34" charset="0"/>
              </a:defRPr>
            </a:lvl4pPr>
            <a:lvl5pPr marL="2011700" indent="-223522" defTabSz="914270">
              <a:defRPr sz="2400">
                <a:solidFill>
                  <a:schemeClr val="bg1"/>
                </a:solidFill>
                <a:latin typeface="CG Omega" pitchFamily="34" charset="0"/>
              </a:defRPr>
            </a:lvl5pPr>
            <a:lvl6pPr marL="2458745"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6pPr>
            <a:lvl7pPr marL="2905790"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7pPr>
            <a:lvl8pPr marL="3352835"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8pPr>
            <a:lvl9pPr marL="3799879"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9pPr>
          </a:lstStyle>
          <a:p>
            <a:fld id="{629693D5-72B6-4852-BC83-C4819D1A658B}" type="slidenum">
              <a:rPr lang="en-US" sz="1100">
                <a:solidFill>
                  <a:schemeClr val="tx1"/>
                </a:solidFill>
                <a:latin typeface="Times New Roman" pitchFamily="18" charset="0"/>
              </a:rPr>
              <a:pPr/>
              <a:t>11</a:t>
            </a:fld>
            <a:endParaRPr lang="en-US" sz="1100" dirty="0">
              <a:solidFill>
                <a:schemeClr val="tx1"/>
              </a:solidFill>
              <a:latin typeface="Times New Roman" pitchFamily="18" charset="0"/>
            </a:endParaRPr>
          </a:p>
        </p:txBody>
      </p:sp>
      <p:sp>
        <p:nvSpPr>
          <p:cNvPr id="123907"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270">
              <a:defRPr sz="2400">
                <a:solidFill>
                  <a:schemeClr val="bg1"/>
                </a:solidFill>
                <a:latin typeface="CG Omega" pitchFamily="34" charset="0"/>
              </a:defRPr>
            </a:lvl1pPr>
            <a:lvl2pPr marL="726447" indent="-279403" defTabSz="914270">
              <a:defRPr sz="2400">
                <a:solidFill>
                  <a:schemeClr val="bg1"/>
                </a:solidFill>
                <a:latin typeface="CG Omega" pitchFamily="34" charset="0"/>
              </a:defRPr>
            </a:lvl2pPr>
            <a:lvl3pPr marL="1117612" indent="-223522" defTabSz="914270">
              <a:defRPr sz="2400">
                <a:solidFill>
                  <a:schemeClr val="bg1"/>
                </a:solidFill>
                <a:latin typeface="CG Omega" pitchFamily="34" charset="0"/>
              </a:defRPr>
            </a:lvl3pPr>
            <a:lvl4pPr marL="1564657" indent="-223522" defTabSz="914270">
              <a:defRPr sz="2400">
                <a:solidFill>
                  <a:schemeClr val="bg1"/>
                </a:solidFill>
                <a:latin typeface="CG Omega" pitchFamily="34" charset="0"/>
              </a:defRPr>
            </a:lvl4pPr>
            <a:lvl5pPr marL="2011700" indent="-223522" defTabSz="914270">
              <a:defRPr sz="2400">
                <a:solidFill>
                  <a:schemeClr val="bg1"/>
                </a:solidFill>
                <a:latin typeface="CG Omega" pitchFamily="34" charset="0"/>
              </a:defRPr>
            </a:lvl5pPr>
            <a:lvl6pPr marL="2458745"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6pPr>
            <a:lvl7pPr marL="2905790"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7pPr>
            <a:lvl8pPr marL="3352835"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8pPr>
            <a:lvl9pPr marL="3799879" indent="-223522" defTabSz="914270" eaLnBrk="0" fontAlgn="base" hangingPunct="0">
              <a:lnSpc>
                <a:spcPct val="85000"/>
              </a:lnSpc>
              <a:spcBef>
                <a:spcPct val="35000"/>
              </a:spcBef>
              <a:spcAft>
                <a:spcPct val="0"/>
              </a:spcAft>
              <a:buClr>
                <a:srgbClr val="FFF647"/>
              </a:buClr>
              <a:buSzPct val="80000"/>
              <a:buFont typeface="Monotype Sorts" pitchFamily="2" charset="2"/>
              <a:buChar char="v"/>
              <a:defRPr sz="2400">
                <a:solidFill>
                  <a:schemeClr val="bg1"/>
                </a:solidFill>
                <a:latin typeface="CG Omega" pitchFamily="34" charset="0"/>
              </a:defRPr>
            </a:lvl9pPr>
          </a:lstStyle>
          <a:p>
            <a:r>
              <a:rPr lang="en-US" sz="1100">
                <a:solidFill>
                  <a:schemeClr val="tx1"/>
                </a:solidFill>
                <a:latin typeface="Times New Roman" pitchFamily="18" charset="0"/>
              </a:rPr>
              <a:t>Basel - Lunch and Learn:  Regenerex - 11/22/14</a:t>
            </a:r>
            <a:endParaRPr lang="en-US" sz="1100" dirty="0">
              <a:solidFill>
                <a:schemeClr val="tx1"/>
              </a:solidFill>
              <a:latin typeface="Times New Roman" pitchFamily="18" charset="0"/>
            </a:endParaRPr>
          </a:p>
        </p:txBody>
      </p:sp>
      <p:sp>
        <p:nvSpPr>
          <p:cNvPr id="94212" name="Rectangle 7"/>
          <p:cNvSpPr txBox="1">
            <a:spLocks noGrp="1" noChangeArrowheads="1"/>
          </p:cNvSpPr>
          <p:nvPr/>
        </p:nvSpPr>
        <p:spPr bwMode="auto">
          <a:xfrm>
            <a:off x="3860574" y="8846040"/>
            <a:ext cx="3021247" cy="442685"/>
          </a:xfrm>
          <a:prstGeom prst="rect">
            <a:avLst/>
          </a:prstGeom>
          <a:noFill/>
          <a:ln w="9525">
            <a:noFill/>
            <a:miter lim="800000"/>
            <a:headEnd/>
            <a:tailEnd/>
          </a:ln>
        </p:spPr>
        <p:txBody>
          <a:bodyPr lIns="84986" tIns="42493" rIns="84986" bIns="42493" anchor="b"/>
          <a:lstStyle/>
          <a:p>
            <a:pPr algn="r" defTabSz="916060">
              <a:spcBef>
                <a:spcPct val="0"/>
              </a:spcBef>
              <a:defRPr/>
            </a:pPr>
            <a:fld id="{B06F1B9B-DD67-4D86-B5F3-35605FE83512}" type="slidenum">
              <a:rPr lang="en-US" sz="1100">
                <a:latin typeface="Times New Roman" pitchFamily="18" charset="0"/>
              </a:rPr>
              <a:pPr algn="r" defTabSz="916060">
                <a:spcBef>
                  <a:spcPct val="0"/>
                </a:spcBef>
                <a:defRPr/>
              </a:pPr>
              <a:t>11</a:t>
            </a:fld>
            <a:endParaRPr lang="en-US" sz="1100" dirty="0">
              <a:latin typeface="Times New Roman" pitchFamily="18" charset="0"/>
            </a:endParaRPr>
          </a:p>
        </p:txBody>
      </p:sp>
      <p:sp>
        <p:nvSpPr>
          <p:cNvPr id="94213" name="Rectangle 7"/>
          <p:cNvSpPr txBox="1">
            <a:spLocks noGrp="1" noChangeArrowheads="1"/>
          </p:cNvSpPr>
          <p:nvPr/>
        </p:nvSpPr>
        <p:spPr bwMode="auto">
          <a:xfrm>
            <a:off x="3860574" y="8846040"/>
            <a:ext cx="3021247" cy="442685"/>
          </a:xfrm>
          <a:prstGeom prst="rect">
            <a:avLst/>
          </a:prstGeom>
          <a:noFill/>
          <a:ln w="9525">
            <a:noFill/>
            <a:miter lim="800000"/>
            <a:headEnd/>
            <a:tailEnd/>
          </a:ln>
        </p:spPr>
        <p:txBody>
          <a:bodyPr lIns="84986" tIns="42493" rIns="84986" bIns="42493" anchor="b"/>
          <a:lstStyle/>
          <a:p>
            <a:pPr algn="r" defTabSz="916060">
              <a:spcBef>
                <a:spcPct val="0"/>
              </a:spcBef>
              <a:defRPr/>
            </a:pPr>
            <a:fld id="{D48A02DF-BD5A-4BC6-B18A-AF5A2C585D68}" type="slidenum">
              <a:rPr lang="en-US" sz="1100">
                <a:latin typeface="Times New Roman" pitchFamily="18" charset="0"/>
              </a:rPr>
              <a:pPr algn="r" defTabSz="916060">
                <a:spcBef>
                  <a:spcPct val="0"/>
                </a:spcBef>
                <a:defRPr/>
              </a:pPr>
              <a:t>11</a:t>
            </a:fld>
            <a:endParaRPr lang="en-US" sz="1100" dirty="0">
              <a:latin typeface="Times New Roman" pitchFamily="18" charset="0"/>
            </a:endParaRPr>
          </a:p>
        </p:txBody>
      </p:sp>
      <p:sp>
        <p:nvSpPr>
          <p:cNvPr id="94214" name="Rectangle 2"/>
          <p:cNvSpPr txBox="1">
            <a:spLocks noGrp="1" noChangeArrowheads="1"/>
          </p:cNvSpPr>
          <p:nvPr/>
        </p:nvSpPr>
        <p:spPr bwMode="auto">
          <a:xfrm>
            <a:off x="9" y="5"/>
            <a:ext cx="3022741" cy="442685"/>
          </a:xfrm>
          <a:prstGeom prst="rect">
            <a:avLst/>
          </a:prstGeom>
          <a:noFill/>
          <a:ln w="9525">
            <a:noFill/>
            <a:miter lim="800000"/>
            <a:headEnd/>
            <a:tailEnd/>
          </a:ln>
        </p:spPr>
        <p:txBody>
          <a:bodyPr lIns="84401" tIns="42201" rIns="84401" bIns="42201" anchor="ctr"/>
          <a:lstStyle/>
          <a:p>
            <a:pPr defTabSz="909599">
              <a:spcBef>
                <a:spcPct val="0"/>
              </a:spcBef>
              <a:defRPr/>
            </a:pPr>
            <a:r>
              <a:rPr lang="en-US" sz="1100" dirty="0">
                <a:latin typeface="Times New Roman" pitchFamily="18" charset="0"/>
              </a:rPr>
              <a:t>YPO 111008</a:t>
            </a:r>
          </a:p>
        </p:txBody>
      </p:sp>
      <p:sp>
        <p:nvSpPr>
          <p:cNvPr id="94215" name="Rectangle 7"/>
          <p:cNvSpPr txBox="1">
            <a:spLocks noGrp="1" noChangeArrowheads="1"/>
          </p:cNvSpPr>
          <p:nvPr/>
        </p:nvSpPr>
        <p:spPr bwMode="auto">
          <a:xfrm>
            <a:off x="3859081" y="8846040"/>
            <a:ext cx="3022741" cy="442685"/>
          </a:xfrm>
          <a:prstGeom prst="rect">
            <a:avLst/>
          </a:prstGeom>
          <a:noFill/>
          <a:ln w="9525">
            <a:noFill/>
            <a:miter lim="800000"/>
            <a:headEnd/>
            <a:tailEnd/>
          </a:ln>
        </p:spPr>
        <p:txBody>
          <a:bodyPr lIns="84401" tIns="42201" rIns="84401" bIns="42201" anchor="b"/>
          <a:lstStyle/>
          <a:p>
            <a:pPr algn="r" defTabSz="909599">
              <a:spcBef>
                <a:spcPct val="0"/>
              </a:spcBef>
              <a:defRPr/>
            </a:pPr>
            <a:fld id="{7437F55B-4F9A-49B2-91D8-863A27515AD1}" type="slidenum">
              <a:rPr lang="en-US" sz="1100">
                <a:latin typeface="Times New Roman" pitchFamily="18" charset="0"/>
              </a:rPr>
              <a:pPr algn="r" defTabSz="909599">
                <a:spcBef>
                  <a:spcPct val="0"/>
                </a:spcBef>
                <a:defRPr/>
              </a:pPr>
              <a:t>11</a:t>
            </a:fld>
            <a:endParaRPr lang="en-US" sz="1100" dirty="0">
              <a:latin typeface="Times New Roman" pitchFamily="18" charset="0"/>
            </a:endParaRPr>
          </a:p>
        </p:txBody>
      </p:sp>
      <p:sp>
        <p:nvSpPr>
          <p:cNvPr id="94216" name="Rectangle 2"/>
          <p:cNvSpPr txBox="1">
            <a:spLocks noGrp="1" noChangeArrowheads="1"/>
          </p:cNvSpPr>
          <p:nvPr/>
        </p:nvSpPr>
        <p:spPr bwMode="auto">
          <a:xfrm>
            <a:off x="5" y="1"/>
            <a:ext cx="3021247" cy="441150"/>
          </a:xfrm>
          <a:prstGeom prst="rect">
            <a:avLst/>
          </a:prstGeom>
          <a:noFill/>
          <a:ln w="9525">
            <a:noFill/>
            <a:miter lim="800000"/>
            <a:headEnd/>
            <a:tailEnd/>
          </a:ln>
        </p:spPr>
        <p:txBody>
          <a:bodyPr lIns="87073" tIns="43537" rIns="87073" bIns="43537" anchor="ctr"/>
          <a:lstStyle/>
          <a:p>
            <a:pPr defTabSz="938678">
              <a:spcBef>
                <a:spcPct val="0"/>
              </a:spcBef>
              <a:defRPr/>
            </a:pPr>
            <a:r>
              <a:rPr lang="en-US" sz="1100" dirty="0">
                <a:latin typeface="Times New Roman" pitchFamily="18" charset="0"/>
                <a:ea typeface="MS PGothic" pitchFamily="34" charset="-128"/>
              </a:rPr>
              <a:t>Pfeifer 11_28_05</a:t>
            </a:r>
          </a:p>
        </p:txBody>
      </p:sp>
      <p:sp>
        <p:nvSpPr>
          <p:cNvPr id="94217" name="Rectangle 7"/>
          <p:cNvSpPr txBox="1">
            <a:spLocks noGrp="1" noChangeArrowheads="1"/>
          </p:cNvSpPr>
          <p:nvPr/>
        </p:nvSpPr>
        <p:spPr bwMode="auto">
          <a:xfrm>
            <a:off x="3860574" y="8846040"/>
            <a:ext cx="3021247" cy="442685"/>
          </a:xfrm>
          <a:prstGeom prst="rect">
            <a:avLst/>
          </a:prstGeom>
          <a:noFill/>
          <a:ln w="9525">
            <a:noFill/>
            <a:miter lim="800000"/>
            <a:headEnd/>
            <a:tailEnd/>
          </a:ln>
        </p:spPr>
        <p:txBody>
          <a:bodyPr lIns="87073" tIns="43537" rIns="87073" bIns="43537" anchor="b"/>
          <a:lstStyle/>
          <a:p>
            <a:pPr algn="r" defTabSz="938678">
              <a:spcBef>
                <a:spcPct val="0"/>
              </a:spcBef>
              <a:defRPr/>
            </a:pPr>
            <a:fld id="{CD2D8785-4B2E-4D25-96F5-18FBD8DF50EF}" type="slidenum">
              <a:rPr lang="en-US" sz="1100">
                <a:latin typeface="Times New Roman" pitchFamily="18" charset="0"/>
                <a:ea typeface="MS PGothic" pitchFamily="34" charset="-128"/>
              </a:rPr>
              <a:pPr algn="r" defTabSz="938678">
                <a:spcBef>
                  <a:spcPct val="0"/>
                </a:spcBef>
                <a:defRPr/>
              </a:pPr>
              <a:t>11</a:t>
            </a:fld>
            <a:endParaRPr lang="en-US" sz="1100" dirty="0">
              <a:latin typeface="Times New Roman" pitchFamily="18" charset="0"/>
              <a:ea typeface="MS PGothic" pitchFamily="34" charset="-128"/>
            </a:endParaRPr>
          </a:p>
        </p:txBody>
      </p:sp>
      <p:sp>
        <p:nvSpPr>
          <p:cNvPr id="123914" name="Rectangle 2"/>
          <p:cNvSpPr>
            <a:spLocks noGrp="1" noRot="1" noChangeAspect="1" noChangeArrowheads="1" noTextEdit="1"/>
          </p:cNvSpPr>
          <p:nvPr>
            <p:ph type="sldImg"/>
          </p:nvPr>
        </p:nvSpPr>
        <p:spPr>
          <a:xfrm>
            <a:off x="1092200" y="665163"/>
            <a:ext cx="4710113" cy="3533775"/>
          </a:xfrm>
          <a:ln/>
        </p:spPr>
      </p:sp>
      <p:sp>
        <p:nvSpPr>
          <p:cNvPr id="123915" name="Rectangle 3"/>
          <p:cNvSpPr>
            <a:spLocks noGrp="1" noChangeArrowheads="1"/>
          </p:cNvSpPr>
          <p:nvPr>
            <p:ph type="body" idx="1"/>
          </p:nvPr>
        </p:nvSpPr>
        <p:spPr>
          <a:xfrm>
            <a:off x="924447" y="4423786"/>
            <a:ext cx="5032923" cy="419936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073" tIns="43537" rIns="87073" bIns="43537"/>
          <a:lstStyle/>
          <a:p>
            <a:endParaRPr lang="en-US" dirty="0" smtClean="0"/>
          </a:p>
        </p:txBody>
      </p:sp>
      <p:sp>
        <p:nvSpPr>
          <p:cNvPr id="2" name="Footer Placeholder 1"/>
          <p:cNvSpPr>
            <a:spLocks noGrp="1"/>
          </p:cNvSpPr>
          <p:nvPr>
            <p:ph type="ftr" sz="quarter" idx="10"/>
          </p:nvPr>
        </p:nvSpPr>
        <p:spPr/>
        <p:txBody>
          <a:bodyPr/>
          <a:lstStyle/>
          <a:p>
            <a:pPr>
              <a:defRPr/>
            </a:pPr>
            <a:r>
              <a:rPr lang="en-US" smtClean="0"/>
              <a:t>30 min - based on Miami</a:t>
            </a:r>
            <a:endParaRPr lang="en-US" dirty="0"/>
          </a:p>
        </p:txBody>
      </p:sp>
    </p:spTree>
    <p:extLst>
      <p:ext uri="{BB962C8B-B14F-4D97-AF65-F5344CB8AC3E}">
        <p14:creationId xmlns:p14="http://schemas.microsoft.com/office/powerpoint/2010/main" val="419826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DA53A9-B94A-0441-ADB4-5EF1843A0665}" type="slidenum">
              <a:rPr lang="en-US" smtClean="0">
                <a:solidFill>
                  <a:prstClr val="black"/>
                </a:solidFill>
              </a:rPr>
              <a:pPr>
                <a:defRPr/>
              </a:pPr>
              <a:t>12</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t>30 min - based on Miami</a:t>
            </a:r>
            <a:endParaRPr lang="en-US" dirty="0"/>
          </a:p>
        </p:txBody>
      </p:sp>
    </p:spTree>
    <p:extLst>
      <p:ext uri="{BB962C8B-B14F-4D97-AF65-F5344CB8AC3E}">
        <p14:creationId xmlns:p14="http://schemas.microsoft.com/office/powerpoint/2010/main" val="137971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663575"/>
            <a:ext cx="4713288" cy="35369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smtClean="0"/>
              <a:t>Basel - Lunch and Learn:  Regenerex - 11/22/14</a:t>
            </a:r>
            <a:endParaRPr lang="en-US" dirty="0"/>
          </a:p>
        </p:txBody>
      </p:sp>
      <p:sp>
        <p:nvSpPr>
          <p:cNvPr id="5" name="Slide Number Placeholder 4"/>
          <p:cNvSpPr>
            <a:spLocks noGrp="1"/>
          </p:cNvSpPr>
          <p:nvPr>
            <p:ph type="sldNum" sz="quarter" idx="11"/>
          </p:nvPr>
        </p:nvSpPr>
        <p:spPr/>
        <p:txBody>
          <a:bodyPr/>
          <a:lstStyle/>
          <a:p>
            <a:pPr>
              <a:defRPr/>
            </a:pPr>
            <a:fld id="{10122473-4FBC-4BE2-8E96-9A05B5D4C911}" type="slidenum">
              <a:rPr lang="en-US" smtClean="0"/>
              <a:pPr>
                <a:defRPr/>
              </a:pPr>
              <a:t>13</a:t>
            </a:fld>
            <a:endParaRPr lang="en-US" dirty="0"/>
          </a:p>
        </p:txBody>
      </p:sp>
      <p:sp>
        <p:nvSpPr>
          <p:cNvPr id="6" name="Footer Placeholder 5"/>
          <p:cNvSpPr>
            <a:spLocks noGrp="1"/>
          </p:cNvSpPr>
          <p:nvPr>
            <p:ph type="ftr" sz="quarter" idx="12"/>
          </p:nvPr>
        </p:nvSpPr>
        <p:spPr/>
        <p:txBody>
          <a:bodyPr/>
          <a:lstStyle/>
          <a:p>
            <a:pPr>
              <a:defRPr/>
            </a:pPr>
            <a:r>
              <a:rPr lang="en-US" smtClean="0"/>
              <a:t>30 min - based on Miami</a:t>
            </a:r>
            <a:endParaRPr lang="en-US" dirty="0"/>
          </a:p>
        </p:txBody>
      </p:sp>
    </p:spTree>
    <p:extLst>
      <p:ext uri="{BB962C8B-B14F-4D97-AF65-F5344CB8AC3E}">
        <p14:creationId xmlns:p14="http://schemas.microsoft.com/office/powerpoint/2010/main" val="1519114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E7EB6791-D8E3-C047-87B9-7C097151C8AE}" type="slidenum">
              <a:rPr lang="en-US">
                <a:solidFill>
                  <a:srgbClr val="000000"/>
                </a:solidFill>
              </a:rPr>
              <a:pPr/>
              <a:t>14</a:t>
            </a:fld>
            <a:endParaRPr lang="en-US">
              <a:solidFill>
                <a:srgbClr val="000000"/>
              </a:solidFill>
            </a:endParaRPr>
          </a:p>
        </p:txBody>
      </p:sp>
      <p:sp>
        <p:nvSpPr>
          <p:cNvPr id="15363" name="Rectangle 2"/>
          <p:cNvSpPr>
            <a:spLocks noGrp="1" noRot="1" noChangeAspect="1" noChangeArrowheads="1"/>
          </p:cNvSpPr>
          <p:nvPr>
            <p:ph type="sldImg"/>
          </p:nvPr>
        </p:nvSpPr>
        <p:spPr>
          <a:xfrm>
            <a:off x="1112838" y="714375"/>
            <a:ext cx="4670425" cy="3503613"/>
          </a:xfrm>
          <a:solidFill>
            <a:srgbClr val="FFFFFF"/>
          </a:solidFill>
          <a:ln/>
        </p:spPr>
      </p:sp>
      <p:sp>
        <p:nvSpPr>
          <p:cNvPr id="15364" name="Rectangle 3"/>
          <p:cNvSpPr>
            <a:spLocks noGrp="1" noChangeArrowheads="1"/>
          </p:cNvSpPr>
          <p:nvPr>
            <p:ph type="body" idx="1"/>
          </p:nvPr>
        </p:nvSpPr>
        <p:spPr>
          <a:xfrm>
            <a:off x="930319" y="4433545"/>
            <a:ext cx="5033919" cy="4147873"/>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33373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1122" indent="-288893">
              <a:defRPr sz="2400">
                <a:solidFill>
                  <a:schemeClr val="tx1"/>
                </a:solidFill>
                <a:latin typeface="Arial" charset="0"/>
                <a:ea typeface="ＭＳ Ｐゴシック" charset="0"/>
              </a:defRPr>
            </a:lvl2pPr>
            <a:lvl3pPr marL="1155573" indent="-231115">
              <a:defRPr sz="2400">
                <a:solidFill>
                  <a:schemeClr val="tx1"/>
                </a:solidFill>
                <a:latin typeface="Arial" charset="0"/>
                <a:ea typeface="ＭＳ Ｐゴシック" charset="0"/>
              </a:defRPr>
            </a:lvl3pPr>
            <a:lvl4pPr marL="1617802" indent="-231115">
              <a:defRPr sz="2400">
                <a:solidFill>
                  <a:schemeClr val="tx1"/>
                </a:solidFill>
                <a:latin typeface="Arial" charset="0"/>
                <a:ea typeface="ＭＳ Ｐゴシック" charset="0"/>
              </a:defRPr>
            </a:lvl4pPr>
            <a:lvl5pPr marL="2080031" indent="-231115">
              <a:defRPr sz="2400">
                <a:solidFill>
                  <a:schemeClr val="tx1"/>
                </a:solidFill>
                <a:latin typeface="Arial" charset="0"/>
                <a:ea typeface="ＭＳ Ｐゴシック" charset="0"/>
              </a:defRPr>
            </a:lvl5pPr>
            <a:lvl6pPr marL="2542261" indent="-231115" eaLnBrk="0" fontAlgn="base" hangingPunct="0">
              <a:spcBef>
                <a:spcPct val="0"/>
              </a:spcBef>
              <a:spcAft>
                <a:spcPct val="0"/>
              </a:spcAft>
              <a:defRPr sz="2400">
                <a:solidFill>
                  <a:schemeClr val="tx1"/>
                </a:solidFill>
                <a:latin typeface="Arial" charset="0"/>
                <a:ea typeface="ＭＳ Ｐゴシック" charset="0"/>
              </a:defRPr>
            </a:lvl6pPr>
            <a:lvl7pPr marL="3004490" indent="-231115" eaLnBrk="0" fontAlgn="base" hangingPunct="0">
              <a:spcBef>
                <a:spcPct val="0"/>
              </a:spcBef>
              <a:spcAft>
                <a:spcPct val="0"/>
              </a:spcAft>
              <a:defRPr sz="2400">
                <a:solidFill>
                  <a:schemeClr val="tx1"/>
                </a:solidFill>
                <a:latin typeface="Arial" charset="0"/>
                <a:ea typeface="ＭＳ Ｐゴシック" charset="0"/>
              </a:defRPr>
            </a:lvl7pPr>
            <a:lvl8pPr marL="3466719" indent="-231115" eaLnBrk="0" fontAlgn="base" hangingPunct="0">
              <a:spcBef>
                <a:spcPct val="0"/>
              </a:spcBef>
              <a:spcAft>
                <a:spcPct val="0"/>
              </a:spcAft>
              <a:defRPr sz="2400">
                <a:solidFill>
                  <a:schemeClr val="tx1"/>
                </a:solidFill>
                <a:latin typeface="Arial" charset="0"/>
                <a:ea typeface="ＭＳ Ｐゴシック" charset="0"/>
              </a:defRPr>
            </a:lvl8pPr>
            <a:lvl9pPr marL="3928948" indent="-231115" eaLnBrk="0" fontAlgn="base" hangingPunct="0">
              <a:spcBef>
                <a:spcPct val="0"/>
              </a:spcBef>
              <a:spcAft>
                <a:spcPct val="0"/>
              </a:spcAft>
              <a:defRPr sz="2400">
                <a:solidFill>
                  <a:schemeClr val="tx1"/>
                </a:solidFill>
                <a:latin typeface="Arial" charset="0"/>
                <a:ea typeface="ＭＳ Ｐゴシック" charset="0"/>
              </a:defRPr>
            </a:lvl9pPr>
          </a:lstStyle>
          <a:p>
            <a:fld id="{2AE19D22-DC8F-974F-AB8A-0AA3998E3304}" type="slidenum">
              <a:rPr lang="en-US" sz="1200">
                <a:solidFill>
                  <a:prstClr val="black"/>
                </a:solidFill>
              </a:rPr>
              <a:pPr/>
              <a:t>20</a:t>
            </a:fld>
            <a:endParaRPr lang="en-US" sz="1200">
              <a:solidFill>
                <a:prstClr val="black"/>
              </a:solidFill>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519201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1122" indent="-288893">
              <a:defRPr sz="2400">
                <a:solidFill>
                  <a:schemeClr val="tx1"/>
                </a:solidFill>
                <a:latin typeface="Arial" charset="0"/>
                <a:ea typeface="ＭＳ Ｐゴシック" charset="0"/>
              </a:defRPr>
            </a:lvl2pPr>
            <a:lvl3pPr marL="1155573" indent="-231115">
              <a:defRPr sz="2400">
                <a:solidFill>
                  <a:schemeClr val="tx1"/>
                </a:solidFill>
                <a:latin typeface="Arial" charset="0"/>
                <a:ea typeface="ＭＳ Ｐゴシック" charset="0"/>
              </a:defRPr>
            </a:lvl3pPr>
            <a:lvl4pPr marL="1617802" indent="-231115">
              <a:defRPr sz="2400">
                <a:solidFill>
                  <a:schemeClr val="tx1"/>
                </a:solidFill>
                <a:latin typeface="Arial" charset="0"/>
                <a:ea typeface="ＭＳ Ｐゴシック" charset="0"/>
              </a:defRPr>
            </a:lvl4pPr>
            <a:lvl5pPr marL="2080031" indent="-231115">
              <a:defRPr sz="2400">
                <a:solidFill>
                  <a:schemeClr val="tx1"/>
                </a:solidFill>
                <a:latin typeface="Arial" charset="0"/>
                <a:ea typeface="ＭＳ Ｐゴシック" charset="0"/>
              </a:defRPr>
            </a:lvl5pPr>
            <a:lvl6pPr marL="2542261" indent="-231115" eaLnBrk="0" fontAlgn="base" hangingPunct="0">
              <a:spcBef>
                <a:spcPct val="0"/>
              </a:spcBef>
              <a:spcAft>
                <a:spcPct val="0"/>
              </a:spcAft>
              <a:defRPr sz="2400">
                <a:solidFill>
                  <a:schemeClr val="tx1"/>
                </a:solidFill>
                <a:latin typeface="Arial" charset="0"/>
                <a:ea typeface="ＭＳ Ｐゴシック" charset="0"/>
              </a:defRPr>
            </a:lvl6pPr>
            <a:lvl7pPr marL="3004490" indent="-231115" eaLnBrk="0" fontAlgn="base" hangingPunct="0">
              <a:spcBef>
                <a:spcPct val="0"/>
              </a:spcBef>
              <a:spcAft>
                <a:spcPct val="0"/>
              </a:spcAft>
              <a:defRPr sz="2400">
                <a:solidFill>
                  <a:schemeClr val="tx1"/>
                </a:solidFill>
                <a:latin typeface="Arial" charset="0"/>
                <a:ea typeface="ＭＳ Ｐゴシック" charset="0"/>
              </a:defRPr>
            </a:lvl7pPr>
            <a:lvl8pPr marL="3466719" indent="-231115" eaLnBrk="0" fontAlgn="base" hangingPunct="0">
              <a:spcBef>
                <a:spcPct val="0"/>
              </a:spcBef>
              <a:spcAft>
                <a:spcPct val="0"/>
              </a:spcAft>
              <a:defRPr sz="2400">
                <a:solidFill>
                  <a:schemeClr val="tx1"/>
                </a:solidFill>
                <a:latin typeface="Arial" charset="0"/>
                <a:ea typeface="ＭＳ Ｐゴシック" charset="0"/>
              </a:defRPr>
            </a:lvl8pPr>
            <a:lvl9pPr marL="3928948" indent="-231115" eaLnBrk="0" fontAlgn="base" hangingPunct="0">
              <a:spcBef>
                <a:spcPct val="0"/>
              </a:spcBef>
              <a:spcAft>
                <a:spcPct val="0"/>
              </a:spcAft>
              <a:defRPr sz="2400">
                <a:solidFill>
                  <a:schemeClr val="tx1"/>
                </a:solidFill>
                <a:latin typeface="Arial" charset="0"/>
                <a:ea typeface="ＭＳ Ｐゴシック" charset="0"/>
              </a:defRPr>
            </a:lvl9pPr>
          </a:lstStyle>
          <a:p>
            <a:fld id="{9088F482-6EC2-DE43-BD98-235780C20584}" type="slidenum">
              <a:rPr lang="en-US" sz="1200">
                <a:solidFill>
                  <a:prstClr val="black"/>
                </a:solidFill>
              </a:rPr>
              <a:pPr/>
              <a:t>21</a:t>
            </a:fld>
            <a:endParaRPr lang="en-US" sz="1200">
              <a:solidFill>
                <a:prstClr val="black"/>
              </a:solidFill>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06595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C33E84-6C9C-4818-A68D-E8AE63401223}" type="datetimeFigureOut">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797815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C33E84-6C9C-4818-A68D-E8AE63401223}" type="datetimeFigureOut">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40686071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FBE2CCF0-77C5-194F-AAF5-A7D0BC011444}" type="datetimeFigureOut">
              <a:rPr lang="en-US"/>
              <a:pPr>
                <a:defRPr/>
              </a:pPr>
              <a:t>10/28/2014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C8D1411F-241A-1B42-960D-394E7F112425}" type="slidenum">
              <a:rPr lang="en-US"/>
              <a:pPr>
                <a:defRPr/>
              </a:pPr>
              <a:t>‹#›</a:t>
            </a:fld>
            <a:endParaRPr lang="en-US"/>
          </a:p>
        </p:txBody>
      </p:sp>
    </p:spTree>
    <p:extLst>
      <p:ext uri="{BB962C8B-B14F-4D97-AF65-F5344CB8AC3E}">
        <p14:creationId xmlns:p14="http://schemas.microsoft.com/office/powerpoint/2010/main" val="9430745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711" indent="0" algn="ctr">
              <a:buNone/>
              <a:defRPr>
                <a:solidFill>
                  <a:schemeClr val="tx1">
                    <a:tint val="75000"/>
                  </a:schemeClr>
                </a:solidFill>
              </a:defRPr>
            </a:lvl2pPr>
            <a:lvl3pPr marL="911451" indent="0" algn="ctr">
              <a:buNone/>
              <a:defRPr>
                <a:solidFill>
                  <a:schemeClr val="tx1">
                    <a:tint val="75000"/>
                  </a:schemeClr>
                </a:solidFill>
              </a:defRPr>
            </a:lvl3pPr>
            <a:lvl4pPr marL="1367190" indent="0" algn="ctr">
              <a:buNone/>
              <a:defRPr>
                <a:solidFill>
                  <a:schemeClr val="tx1">
                    <a:tint val="75000"/>
                  </a:schemeClr>
                </a:solidFill>
              </a:defRPr>
            </a:lvl4pPr>
            <a:lvl5pPr marL="1822912" indent="0" algn="ctr">
              <a:buNone/>
              <a:defRPr>
                <a:solidFill>
                  <a:schemeClr val="tx1">
                    <a:tint val="75000"/>
                  </a:schemeClr>
                </a:solidFill>
              </a:defRPr>
            </a:lvl5pPr>
            <a:lvl6pPr marL="2278647" indent="0" algn="ctr">
              <a:buNone/>
              <a:defRPr>
                <a:solidFill>
                  <a:schemeClr val="tx1">
                    <a:tint val="75000"/>
                  </a:schemeClr>
                </a:solidFill>
              </a:defRPr>
            </a:lvl6pPr>
            <a:lvl7pPr marL="2734375" indent="0" algn="ctr">
              <a:buNone/>
              <a:defRPr>
                <a:solidFill>
                  <a:schemeClr val="tx1">
                    <a:tint val="75000"/>
                  </a:schemeClr>
                </a:solidFill>
              </a:defRPr>
            </a:lvl7pPr>
            <a:lvl8pPr marL="3190098" indent="0" algn="ctr">
              <a:buNone/>
              <a:defRPr>
                <a:solidFill>
                  <a:schemeClr val="tx1">
                    <a:tint val="75000"/>
                  </a:schemeClr>
                </a:solidFill>
              </a:defRPr>
            </a:lvl8pPr>
            <a:lvl9pPr marL="36458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6988729D-31CB-7B4A-80D1-BED81B726DE7}" type="datetimeFigureOut">
              <a:rPr lang="en-US"/>
              <a:pPr>
                <a:defRPr/>
              </a:pPr>
              <a:t>10/28/2014</a:t>
            </a:fld>
            <a:endParaRPr lang="en-US"/>
          </a:p>
        </p:txBody>
      </p:sp>
      <p:sp>
        <p:nvSpPr>
          <p:cNvPr id="5"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90857B70-5B41-464A-BFEE-B778DD6C1A70}" type="slidenum">
              <a:rPr lang="en-US"/>
              <a:pPr>
                <a:defRPr/>
              </a:pPr>
              <a:t>‹#›</a:t>
            </a:fld>
            <a:endParaRPr lang="en-US"/>
          </a:p>
        </p:txBody>
      </p:sp>
    </p:spTree>
    <p:extLst>
      <p:ext uri="{BB962C8B-B14F-4D97-AF65-F5344CB8AC3E}">
        <p14:creationId xmlns:p14="http://schemas.microsoft.com/office/powerpoint/2010/main" val="38869263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CC07285D-E764-8D4D-ACB0-D6C29560E666}" type="datetimeFigureOut">
              <a:rPr lang="en-US"/>
              <a:pPr>
                <a:defRPr/>
              </a:pPr>
              <a:t>10/28/2014</a:t>
            </a:fld>
            <a:endParaRPr lang="en-US"/>
          </a:p>
        </p:txBody>
      </p:sp>
      <p:sp>
        <p:nvSpPr>
          <p:cNvPr id="5"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14473277-F269-C944-9E95-5F1FF10B46FD}" type="slidenum">
              <a:rPr lang="en-US"/>
              <a:pPr>
                <a:defRPr/>
              </a:pPr>
              <a:t>‹#›</a:t>
            </a:fld>
            <a:endParaRPr lang="en-US"/>
          </a:p>
        </p:txBody>
      </p:sp>
    </p:spTree>
    <p:extLst>
      <p:ext uri="{BB962C8B-B14F-4D97-AF65-F5344CB8AC3E}">
        <p14:creationId xmlns:p14="http://schemas.microsoft.com/office/powerpoint/2010/main" val="31713284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9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76"/>
            <a:ext cx="7772400" cy="1500187"/>
          </a:xfrm>
        </p:spPr>
        <p:txBody>
          <a:bodyPr anchor="b"/>
          <a:lstStyle>
            <a:lvl1pPr marL="0" indent="0">
              <a:buNone/>
              <a:defRPr sz="2000">
                <a:solidFill>
                  <a:schemeClr val="tx1">
                    <a:tint val="75000"/>
                  </a:schemeClr>
                </a:solidFill>
              </a:defRPr>
            </a:lvl1pPr>
            <a:lvl2pPr marL="455711" indent="0">
              <a:buNone/>
              <a:defRPr sz="1800">
                <a:solidFill>
                  <a:schemeClr val="tx1">
                    <a:tint val="75000"/>
                  </a:schemeClr>
                </a:solidFill>
              </a:defRPr>
            </a:lvl2pPr>
            <a:lvl3pPr marL="911451" indent="0">
              <a:buNone/>
              <a:defRPr sz="1600">
                <a:solidFill>
                  <a:schemeClr val="tx1">
                    <a:tint val="75000"/>
                  </a:schemeClr>
                </a:solidFill>
              </a:defRPr>
            </a:lvl3pPr>
            <a:lvl4pPr marL="1367190" indent="0">
              <a:buNone/>
              <a:defRPr sz="1400">
                <a:solidFill>
                  <a:schemeClr val="tx1">
                    <a:tint val="75000"/>
                  </a:schemeClr>
                </a:solidFill>
              </a:defRPr>
            </a:lvl4pPr>
            <a:lvl5pPr marL="1822912" indent="0">
              <a:buNone/>
              <a:defRPr sz="1400">
                <a:solidFill>
                  <a:schemeClr val="tx1">
                    <a:tint val="75000"/>
                  </a:schemeClr>
                </a:solidFill>
              </a:defRPr>
            </a:lvl5pPr>
            <a:lvl6pPr marL="2278647" indent="0">
              <a:buNone/>
              <a:defRPr sz="1400">
                <a:solidFill>
                  <a:schemeClr val="tx1">
                    <a:tint val="75000"/>
                  </a:schemeClr>
                </a:solidFill>
              </a:defRPr>
            </a:lvl6pPr>
            <a:lvl7pPr marL="2734375" indent="0">
              <a:buNone/>
              <a:defRPr sz="1400">
                <a:solidFill>
                  <a:schemeClr val="tx1">
                    <a:tint val="75000"/>
                  </a:schemeClr>
                </a:solidFill>
              </a:defRPr>
            </a:lvl7pPr>
            <a:lvl8pPr marL="3190098" indent="0">
              <a:buNone/>
              <a:defRPr sz="1400">
                <a:solidFill>
                  <a:schemeClr val="tx1">
                    <a:tint val="75000"/>
                  </a:schemeClr>
                </a:solidFill>
              </a:defRPr>
            </a:lvl8pPr>
            <a:lvl9pPr marL="36458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E8F51334-4FE5-1B41-BD29-48F72DD90CCB}" type="datetimeFigureOut">
              <a:rPr lang="en-US"/>
              <a:pPr>
                <a:defRPr/>
              </a:pPr>
              <a:t>10/28/2014</a:t>
            </a:fld>
            <a:endParaRPr lang="en-US"/>
          </a:p>
        </p:txBody>
      </p:sp>
      <p:sp>
        <p:nvSpPr>
          <p:cNvPr id="5"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886CE6AD-C013-5844-80C6-DD3C7CD26613}" type="slidenum">
              <a:rPr lang="en-US"/>
              <a:pPr>
                <a:defRPr/>
              </a:pPr>
              <a:t>‹#›</a:t>
            </a:fld>
            <a:endParaRPr lang="en-US"/>
          </a:p>
        </p:txBody>
      </p:sp>
    </p:spTree>
    <p:extLst>
      <p:ext uri="{BB962C8B-B14F-4D97-AF65-F5344CB8AC3E}">
        <p14:creationId xmlns:p14="http://schemas.microsoft.com/office/powerpoint/2010/main" val="33879800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6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6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7ADC89BD-4A4C-F64D-8101-942584AF73BF}" type="datetimeFigureOut">
              <a:rPr lang="en-US"/>
              <a:pPr>
                <a:defRPr/>
              </a:pPr>
              <a:t>10/28/2014</a:t>
            </a:fld>
            <a:endParaRPr lang="en-US"/>
          </a:p>
        </p:txBody>
      </p:sp>
      <p:sp>
        <p:nvSpPr>
          <p:cNvPr id="6"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F14827E8-33EA-AD48-8A49-78A387A1D4ED}" type="slidenum">
              <a:rPr lang="en-US"/>
              <a:pPr>
                <a:defRPr/>
              </a:pPr>
              <a:t>‹#›</a:t>
            </a:fld>
            <a:endParaRPr lang="en-US"/>
          </a:p>
        </p:txBody>
      </p:sp>
    </p:spTree>
    <p:extLst>
      <p:ext uri="{BB962C8B-B14F-4D97-AF65-F5344CB8AC3E}">
        <p14:creationId xmlns:p14="http://schemas.microsoft.com/office/powerpoint/2010/main" val="22333272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711" indent="0">
              <a:buNone/>
              <a:defRPr sz="2000" b="1"/>
            </a:lvl2pPr>
            <a:lvl3pPr marL="911451" indent="0">
              <a:buNone/>
              <a:defRPr sz="1800" b="1"/>
            </a:lvl3pPr>
            <a:lvl4pPr marL="1367190" indent="0">
              <a:buNone/>
              <a:defRPr sz="1600" b="1"/>
            </a:lvl4pPr>
            <a:lvl5pPr marL="1822912" indent="0">
              <a:buNone/>
              <a:defRPr sz="1600" b="1"/>
            </a:lvl5pPr>
            <a:lvl6pPr marL="2278647" indent="0">
              <a:buNone/>
              <a:defRPr sz="1600" b="1"/>
            </a:lvl6pPr>
            <a:lvl7pPr marL="2734375" indent="0">
              <a:buNone/>
              <a:defRPr sz="1600" b="1"/>
            </a:lvl7pPr>
            <a:lvl8pPr marL="3190098" indent="0">
              <a:buNone/>
              <a:defRPr sz="1600" b="1"/>
            </a:lvl8pPr>
            <a:lvl9pPr marL="36458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1" y="1535113"/>
            <a:ext cx="4041775" cy="639762"/>
          </a:xfrm>
        </p:spPr>
        <p:txBody>
          <a:bodyPr anchor="b"/>
          <a:lstStyle>
            <a:lvl1pPr marL="0" indent="0">
              <a:buNone/>
              <a:defRPr sz="2400" b="1"/>
            </a:lvl1pPr>
            <a:lvl2pPr marL="455711" indent="0">
              <a:buNone/>
              <a:defRPr sz="2000" b="1"/>
            </a:lvl2pPr>
            <a:lvl3pPr marL="911451" indent="0">
              <a:buNone/>
              <a:defRPr sz="1800" b="1"/>
            </a:lvl3pPr>
            <a:lvl4pPr marL="1367190" indent="0">
              <a:buNone/>
              <a:defRPr sz="1600" b="1"/>
            </a:lvl4pPr>
            <a:lvl5pPr marL="1822912" indent="0">
              <a:buNone/>
              <a:defRPr sz="1600" b="1"/>
            </a:lvl5pPr>
            <a:lvl6pPr marL="2278647" indent="0">
              <a:buNone/>
              <a:defRPr sz="1600" b="1"/>
            </a:lvl6pPr>
            <a:lvl7pPr marL="2734375" indent="0">
              <a:buNone/>
              <a:defRPr sz="1600" b="1"/>
            </a:lvl7pPr>
            <a:lvl8pPr marL="3190098" indent="0">
              <a:buNone/>
              <a:defRPr sz="1600" b="1"/>
            </a:lvl8pPr>
            <a:lvl9pPr marL="36458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11C273B2-E26D-7D43-85DB-DED08976BC0B}" type="datetimeFigureOut">
              <a:rPr lang="en-US"/>
              <a:pPr>
                <a:defRPr/>
              </a:pPr>
              <a:t>10/28/2014</a:t>
            </a:fld>
            <a:endParaRPr lang="en-US"/>
          </a:p>
        </p:txBody>
      </p:sp>
      <p:sp>
        <p:nvSpPr>
          <p:cNvPr id="8"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011ECD2B-828B-8242-9AB8-EF67F12442E8}" type="slidenum">
              <a:rPr lang="en-US"/>
              <a:pPr>
                <a:defRPr/>
              </a:pPr>
              <a:t>‹#›</a:t>
            </a:fld>
            <a:endParaRPr lang="en-US"/>
          </a:p>
        </p:txBody>
      </p:sp>
    </p:spTree>
    <p:extLst>
      <p:ext uri="{BB962C8B-B14F-4D97-AF65-F5344CB8AC3E}">
        <p14:creationId xmlns:p14="http://schemas.microsoft.com/office/powerpoint/2010/main" val="32705525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A957BD3C-CE60-6C40-806D-5A8F82CD0383}" type="datetimeFigureOut">
              <a:rPr lang="en-US"/>
              <a:pPr>
                <a:defRPr/>
              </a:pPr>
              <a:t>10/28/2014</a:t>
            </a:fld>
            <a:endParaRPr lang="en-US"/>
          </a:p>
        </p:txBody>
      </p:sp>
      <p:sp>
        <p:nvSpPr>
          <p:cNvPr id="4"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660CCD04-45FC-1542-892C-74192BE8981F}" type="slidenum">
              <a:rPr lang="en-US"/>
              <a:pPr>
                <a:defRPr/>
              </a:pPr>
              <a:t>‹#›</a:t>
            </a:fld>
            <a:endParaRPr lang="en-US"/>
          </a:p>
        </p:txBody>
      </p:sp>
    </p:spTree>
    <p:extLst>
      <p:ext uri="{BB962C8B-B14F-4D97-AF65-F5344CB8AC3E}">
        <p14:creationId xmlns:p14="http://schemas.microsoft.com/office/powerpoint/2010/main" val="22433401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6CA5391B-C05B-E541-9265-CA09382DA4ED}" type="datetimeFigureOut">
              <a:rPr lang="en-US"/>
              <a:pPr>
                <a:defRPr/>
              </a:pPr>
              <a:t>10/28/2014</a:t>
            </a:fld>
            <a:endParaRPr lang="en-US"/>
          </a:p>
        </p:txBody>
      </p:sp>
      <p:sp>
        <p:nvSpPr>
          <p:cNvPr id="3"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F52F199F-8232-F540-8809-6253D4734F19}" type="slidenum">
              <a:rPr lang="en-US"/>
              <a:pPr>
                <a:defRPr/>
              </a:pPr>
              <a:t>‹#›</a:t>
            </a:fld>
            <a:endParaRPr lang="en-US"/>
          </a:p>
        </p:txBody>
      </p:sp>
    </p:spTree>
    <p:extLst>
      <p:ext uri="{BB962C8B-B14F-4D97-AF65-F5344CB8AC3E}">
        <p14:creationId xmlns:p14="http://schemas.microsoft.com/office/powerpoint/2010/main" val="7092100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4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5711" indent="0">
              <a:buNone/>
              <a:defRPr sz="1200"/>
            </a:lvl2pPr>
            <a:lvl3pPr marL="911451" indent="0">
              <a:buNone/>
              <a:defRPr sz="1000"/>
            </a:lvl3pPr>
            <a:lvl4pPr marL="1367190" indent="0">
              <a:buNone/>
              <a:defRPr sz="900"/>
            </a:lvl4pPr>
            <a:lvl5pPr marL="1822912" indent="0">
              <a:buNone/>
              <a:defRPr sz="900"/>
            </a:lvl5pPr>
            <a:lvl6pPr marL="2278647" indent="0">
              <a:buNone/>
              <a:defRPr sz="900"/>
            </a:lvl6pPr>
            <a:lvl7pPr marL="2734375" indent="0">
              <a:buNone/>
              <a:defRPr sz="900"/>
            </a:lvl7pPr>
            <a:lvl8pPr marL="3190098" indent="0">
              <a:buNone/>
              <a:defRPr sz="900"/>
            </a:lvl8pPr>
            <a:lvl9pPr marL="364582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C673AEDD-07C3-004D-B0B1-FF13A2119871}" type="datetimeFigureOut">
              <a:rPr lang="en-US"/>
              <a:pPr>
                <a:defRPr/>
              </a:pPr>
              <a:t>10/28/2014</a:t>
            </a:fld>
            <a:endParaRPr lang="en-US"/>
          </a:p>
        </p:txBody>
      </p:sp>
      <p:sp>
        <p:nvSpPr>
          <p:cNvPr id="6"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1D420EA6-F68E-7E45-88F3-5E1CD5602D7E}" type="slidenum">
              <a:rPr lang="en-US"/>
              <a:pPr>
                <a:defRPr/>
              </a:pPr>
              <a:t>‹#›</a:t>
            </a:fld>
            <a:endParaRPr lang="en-US"/>
          </a:p>
        </p:txBody>
      </p:sp>
    </p:spTree>
    <p:extLst>
      <p:ext uri="{BB962C8B-B14F-4D97-AF65-F5344CB8AC3E}">
        <p14:creationId xmlns:p14="http://schemas.microsoft.com/office/powerpoint/2010/main" val="10408700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711" indent="0">
              <a:buNone/>
              <a:defRPr sz="2800"/>
            </a:lvl2pPr>
            <a:lvl3pPr marL="911451" indent="0">
              <a:buNone/>
              <a:defRPr sz="2400"/>
            </a:lvl3pPr>
            <a:lvl4pPr marL="1367190" indent="0">
              <a:buNone/>
              <a:defRPr sz="2000"/>
            </a:lvl4pPr>
            <a:lvl5pPr marL="1822912" indent="0">
              <a:buNone/>
              <a:defRPr sz="2000"/>
            </a:lvl5pPr>
            <a:lvl6pPr marL="2278647" indent="0">
              <a:buNone/>
              <a:defRPr sz="2000"/>
            </a:lvl6pPr>
            <a:lvl7pPr marL="2734375" indent="0">
              <a:buNone/>
              <a:defRPr sz="2000"/>
            </a:lvl7pPr>
            <a:lvl8pPr marL="3190098" indent="0">
              <a:buNone/>
              <a:defRPr sz="2000"/>
            </a:lvl8pPr>
            <a:lvl9pPr marL="364582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11" indent="0">
              <a:buNone/>
              <a:defRPr sz="1200"/>
            </a:lvl2pPr>
            <a:lvl3pPr marL="911451" indent="0">
              <a:buNone/>
              <a:defRPr sz="1000"/>
            </a:lvl3pPr>
            <a:lvl4pPr marL="1367190" indent="0">
              <a:buNone/>
              <a:defRPr sz="900"/>
            </a:lvl4pPr>
            <a:lvl5pPr marL="1822912" indent="0">
              <a:buNone/>
              <a:defRPr sz="900"/>
            </a:lvl5pPr>
            <a:lvl6pPr marL="2278647" indent="0">
              <a:buNone/>
              <a:defRPr sz="900"/>
            </a:lvl6pPr>
            <a:lvl7pPr marL="2734375" indent="0">
              <a:buNone/>
              <a:defRPr sz="900"/>
            </a:lvl7pPr>
            <a:lvl8pPr marL="3190098" indent="0">
              <a:buNone/>
              <a:defRPr sz="900"/>
            </a:lvl8pPr>
            <a:lvl9pPr marL="364582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4E049D09-61AB-A546-9369-488C18151099}" type="datetimeFigureOut">
              <a:rPr lang="en-US"/>
              <a:pPr>
                <a:defRPr/>
              </a:pPr>
              <a:t>10/28/2014</a:t>
            </a:fld>
            <a:endParaRPr lang="en-US"/>
          </a:p>
        </p:txBody>
      </p:sp>
      <p:sp>
        <p:nvSpPr>
          <p:cNvPr id="6"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8973CC59-5E39-D34C-9C21-C5151DE6DD3E}" type="slidenum">
              <a:rPr lang="en-US"/>
              <a:pPr>
                <a:defRPr/>
              </a:pPr>
              <a:t>‹#›</a:t>
            </a:fld>
            <a:endParaRPr lang="en-US"/>
          </a:p>
        </p:txBody>
      </p:sp>
    </p:spTree>
    <p:extLst>
      <p:ext uri="{BB962C8B-B14F-4D97-AF65-F5344CB8AC3E}">
        <p14:creationId xmlns:p14="http://schemas.microsoft.com/office/powerpoint/2010/main" val="182973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C33E84-6C9C-4818-A68D-E8AE63401223}" type="datetimeFigureOut">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1312952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A68FB3F4-5D9F-254E-B9CB-DCACD03DB6B8}" type="datetimeFigureOut">
              <a:rPr lang="en-US"/>
              <a:pPr>
                <a:defRPr/>
              </a:pPr>
              <a:t>10/28/2014</a:t>
            </a:fld>
            <a:endParaRPr lang="en-US"/>
          </a:p>
        </p:txBody>
      </p:sp>
      <p:sp>
        <p:nvSpPr>
          <p:cNvPr id="5"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7BDF05C1-0AEE-9849-984B-D0ED779E5CDF}" type="slidenum">
              <a:rPr lang="en-US"/>
              <a:pPr>
                <a:defRPr/>
              </a:pPr>
              <a:t>‹#›</a:t>
            </a:fld>
            <a:endParaRPr lang="en-US"/>
          </a:p>
        </p:txBody>
      </p:sp>
    </p:spTree>
    <p:extLst>
      <p:ext uri="{BB962C8B-B14F-4D97-AF65-F5344CB8AC3E}">
        <p14:creationId xmlns:p14="http://schemas.microsoft.com/office/powerpoint/2010/main" val="35994119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3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3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ea typeface="ＭＳ Ｐゴシック" charset="0"/>
                <a:cs typeface="ＭＳ Ｐゴシック" charset="0"/>
              </a:defRPr>
            </a:lvl1pPr>
          </a:lstStyle>
          <a:p>
            <a:pPr>
              <a:defRPr/>
            </a:pPr>
            <a:fld id="{B6E8485C-60D5-B748-BD79-E4F9EDE843C6}" type="datetimeFigureOut">
              <a:rPr lang="en-US"/>
              <a:pPr>
                <a:defRPr/>
              </a:pPr>
              <a:t>10/28/2014</a:t>
            </a:fld>
            <a:endParaRPr lang="en-US"/>
          </a:p>
        </p:txBody>
      </p:sp>
      <p:sp>
        <p:nvSpPr>
          <p:cNvPr id="5" name="Footer Placeholder 4"/>
          <p:cNvSpPr>
            <a:spLocks noGrp="1"/>
          </p:cNvSpPr>
          <p:nvPr>
            <p:ph type="ftr" sz="quarter" idx="11"/>
          </p:nvPr>
        </p:nvSpPr>
        <p:spPr/>
        <p:txBody>
          <a:bodyPr/>
          <a:lstStyle>
            <a:lvl1pPr defTabSz="914400"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ea typeface="ＭＳ Ｐゴシック" charset="0"/>
                <a:cs typeface="ＭＳ Ｐゴシック" charset="0"/>
              </a:defRPr>
            </a:lvl1pPr>
          </a:lstStyle>
          <a:p>
            <a:pPr>
              <a:defRPr/>
            </a:pPr>
            <a:fld id="{161C2FC6-F92D-9A46-809A-570D00503882}" type="slidenum">
              <a:rPr lang="en-US"/>
              <a:pPr>
                <a:defRPr/>
              </a:pPr>
              <a:t>‹#›</a:t>
            </a:fld>
            <a:endParaRPr lang="en-US"/>
          </a:p>
        </p:txBody>
      </p:sp>
    </p:spTree>
    <p:extLst>
      <p:ext uri="{BB962C8B-B14F-4D97-AF65-F5344CB8AC3E}">
        <p14:creationId xmlns:p14="http://schemas.microsoft.com/office/powerpoint/2010/main" val="1108784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635000" y="1828800"/>
            <a:ext cx="39688" cy="1052513"/>
          </a:xfrm>
          <a:prstGeom prst="rect">
            <a:avLst/>
          </a:prstGeom>
          <a:gradFill rotWithShape="0">
            <a:gsLst>
              <a:gs pos="0">
                <a:srgbClr val="FFFFFF"/>
              </a:gs>
              <a:gs pos="100000">
                <a:schemeClr val="hlink"/>
              </a:gs>
            </a:gsLst>
            <a:lin ang="5400000" scaled="1"/>
          </a:gradFill>
          <a:ln w="9525">
            <a:noFill/>
            <a:miter lim="800000"/>
            <a:headEnd/>
            <a:tailEnd/>
          </a:ln>
          <a:effectLst/>
        </p:spPr>
        <p:txBody>
          <a:bodyPr wrap="none" anchor="ctr">
            <a:prstTxWarp prst="textNoShape">
              <a:avLst/>
            </a:prstTxWarp>
          </a:bodyPr>
          <a:lstStyle/>
          <a:p>
            <a:pPr algn="ctr" eaLnBrk="0" fontAlgn="base" hangingPunct="0">
              <a:spcBef>
                <a:spcPct val="0"/>
              </a:spcBef>
              <a:spcAft>
                <a:spcPct val="0"/>
              </a:spcAft>
            </a:pPr>
            <a:endParaRPr lang="en-US" sz="1200">
              <a:solidFill>
                <a:srgbClr val="000000"/>
              </a:solidFill>
              <a:latin typeface="Arial" charset="0"/>
            </a:endParaRPr>
          </a:p>
        </p:txBody>
      </p:sp>
      <p:sp>
        <p:nvSpPr>
          <p:cNvPr id="5" name="Rectangle 3"/>
          <p:cNvSpPr>
            <a:spLocks noChangeArrowheads="1"/>
          </p:cNvSpPr>
          <p:nvPr/>
        </p:nvSpPr>
        <p:spPr bwMode="auto">
          <a:xfrm flipV="1">
            <a:off x="315913" y="2651125"/>
            <a:ext cx="8693150" cy="55563"/>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prstTxWarp prst="textNoShape">
              <a:avLst/>
            </a:prstTxWarp>
          </a:bodyPr>
          <a:lstStyle/>
          <a:p>
            <a:pPr algn="ctr" eaLnBrk="0" fontAlgn="base" hangingPunct="0">
              <a:spcBef>
                <a:spcPct val="0"/>
              </a:spcBef>
              <a:spcAft>
                <a:spcPct val="0"/>
              </a:spcAft>
            </a:pPr>
            <a:endParaRPr lang="en-US" sz="1200">
              <a:solidFill>
                <a:srgbClr val="000000"/>
              </a:solidFill>
              <a:latin typeface="Arial" charset="0"/>
            </a:endParaRPr>
          </a:p>
        </p:txBody>
      </p:sp>
      <p:pic>
        <p:nvPicPr>
          <p:cNvPr id="6" name="Picture 6" descr="Picture3"/>
          <p:cNvPicPr>
            <a:picLocks noChangeAspect="1" noChangeArrowheads="1"/>
          </p:cNvPicPr>
          <p:nvPr/>
        </p:nvPicPr>
        <p:blipFill>
          <a:blip r:embed="rId2"/>
          <a:srcRect/>
          <a:stretch>
            <a:fillRect/>
          </a:stretch>
        </p:blipFill>
        <p:spPr bwMode="auto">
          <a:xfrm>
            <a:off x="0" y="0"/>
            <a:ext cx="285750" cy="6858000"/>
          </a:xfrm>
          <a:prstGeom prst="rect">
            <a:avLst/>
          </a:prstGeom>
          <a:noFill/>
          <a:ln w="9525">
            <a:noFill/>
            <a:miter lim="800000"/>
            <a:headEnd/>
            <a:tailEnd/>
          </a:ln>
        </p:spPr>
      </p:pic>
      <p:sp>
        <p:nvSpPr>
          <p:cNvPr id="27652" name="Rectangle 4"/>
          <p:cNvSpPr>
            <a:spLocks noGrp="1" noChangeArrowheads="1"/>
          </p:cNvSpPr>
          <p:nvPr>
            <p:ph type="ctrTitle"/>
          </p:nvPr>
        </p:nvSpPr>
        <p:spPr>
          <a:xfrm>
            <a:off x="990600" y="1219200"/>
            <a:ext cx="7772400" cy="1143000"/>
          </a:xfrm>
        </p:spPr>
        <p:txBody>
          <a:bodyPr/>
          <a:lstStyle>
            <a:lvl1pPr>
              <a:defRPr/>
            </a:lvl1pPr>
          </a:lstStyle>
          <a:p>
            <a:r>
              <a:rPr lang="en-US"/>
              <a:t>Click to edit Master title style</a:t>
            </a:r>
          </a:p>
        </p:txBody>
      </p:sp>
      <p:sp>
        <p:nvSpPr>
          <p:cNvPr id="27653" name="Rectangle 5"/>
          <p:cNvSpPr>
            <a:spLocks noGrp="1" noChangeArrowheads="1"/>
          </p:cNvSpPr>
          <p:nvPr>
            <p:ph type="subTitle" idx="1"/>
          </p:nvPr>
        </p:nvSpPr>
        <p:spPr>
          <a:xfrm>
            <a:off x="1371600" y="2819400"/>
            <a:ext cx="6400800" cy="1752600"/>
          </a:xfrm>
        </p:spPr>
        <p:txBody>
          <a:bodyPr/>
          <a:lstStyle>
            <a:lvl1pPr marL="0" indent="0" algn="ctr">
              <a:buFont typeface="Wingdings" pitchFamily="-65" charset="2"/>
              <a:buNone/>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C33E84-6C9C-4818-A68D-E8AE63401223}" type="datetimeFigureOut">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2665141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2625" y="152400"/>
            <a:ext cx="1958975"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152400"/>
            <a:ext cx="5729287"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8510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287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1895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8618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2686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041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C33E84-6C9C-4818-A68D-E8AE63401223}" type="datetimeFigureOut">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4080844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7873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49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551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6285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4039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8510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287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1895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8618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2686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C33E84-6C9C-4818-A68D-E8AE63401223}" type="datetimeFigureOut">
              <a:rPr lang="en-US" smtClean="0"/>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1075437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041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7873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490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551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6285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4039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8510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287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1895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8618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C33E84-6C9C-4818-A68D-E8AE63401223}" type="datetimeFigureOut">
              <a:rPr lang="en-US" smtClean="0"/>
              <a:t>10/28/2014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2655866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2686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041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78739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490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551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62859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4039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8510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287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1895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C33E84-6C9C-4818-A68D-E8AE63401223}" type="datetimeFigureOut">
              <a:rPr lang="en-US" smtClean="0"/>
              <a:t>10/28/2014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6646005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8618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2686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041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7873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490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5517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62859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40399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8510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287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C33E84-6C9C-4818-A68D-E8AE63401223}" type="datetimeFigureOut">
              <a:rPr lang="en-US" smtClean="0"/>
              <a:t>10/28/2014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2717704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1895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8618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2686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0418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7873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4902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5517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62859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40399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851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C33E84-6C9C-4818-A68D-E8AE63401223}" type="datetimeFigureOut">
              <a:rPr lang="en-US" smtClean="0"/>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8844309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2875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18952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86185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26867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041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78739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4902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5517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62859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887C5-8BE5-5D4D-92A7-10C5BBDA6657}" type="datetimeFigureOut">
              <a:rPr lang="en-US" smtClean="0">
                <a:solidFill>
                  <a:prstClr val="black">
                    <a:tint val="75000"/>
                  </a:prstClr>
                </a:solidFill>
                <a:latin typeface="Calibri"/>
              </a:rPr>
              <a:pPr/>
              <a:t>10/28/2014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908BA3-63E2-E94D-86E5-27C0EAE011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403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C33E84-6C9C-4818-A68D-E8AE63401223}" type="datetimeFigureOut">
              <a:rPr lang="en-US" smtClean="0"/>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A48EE-8085-4393-8D0D-5AB734FDEBAF}" type="slidenum">
              <a:rPr lang="en-US" smtClean="0"/>
              <a:t>‹#›</a:t>
            </a:fld>
            <a:endParaRPr lang="en-US"/>
          </a:p>
        </p:txBody>
      </p:sp>
    </p:spTree>
    <p:extLst>
      <p:ext uri="{BB962C8B-B14F-4D97-AF65-F5344CB8AC3E}">
        <p14:creationId xmlns:p14="http://schemas.microsoft.com/office/powerpoint/2010/main" val="32752546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0CE74E6F-E094-2A4F-B997-BBACEE6AF53C}" type="datetimeFigureOut">
              <a:rPr lang="en-US"/>
              <a:pPr>
                <a:defRPr/>
              </a:pPr>
              <a:t>10/28/2014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E8F77FA0-8C60-2745-A1D1-2D709F42E265}" type="slidenum">
              <a:rPr lang="en-US"/>
              <a:pPr>
                <a:defRPr/>
              </a:pPr>
              <a:t>‹#›</a:t>
            </a:fld>
            <a:endParaRPr lang="en-US"/>
          </a:p>
        </p:txBody>
      </p:sp>
    </p:spTree>
    <p:extLst>
      <p:ext uri="{BB962C8B-B14F-4D97-AF65-F5344CB8AC3E}">
        <p14:creationId xmlns:p14="http://schemas.microsoft.com/office/powerpoint/2010/main" val="2469827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98A20460-A40E-A541-83C9-335737AC27E2}" type="datetimeFigureOut">
              <a:rPr lang="en-US"/>
              <a:pPr>
                <a:defRPr/>
              </a:pPr>
              <a:t>10/28/2014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A49BAD62-BF99-B04E-B26B-6BAC44CE6CD3}" type="slidenum">
              <a:rPr lang="en-US"/>
              <a:pPr>
                <a:defRPr/>
              </a:pPr>
              <a:t>‹#›</a:t>
            </a:fld>
            <a:endParaRPr lang="en-US"/>
          </a:p>
        </p:txBody>
      </p:sp>
    </p:spTree>
    <p:extLst>
      <p:ext uri="{BB962C8B-B14F-4D97-AF65-F5344CB8AC3E}">
        <p14:creationId xmlns:p14="http://schemas.microsoft.com/office/powerpoint/2010/main" val="1327061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79C7DC3C-717B-144A-8D8C-CA1D824FC351}" type="datetimeFigureOut">
              <a:rPr lang="en-US"/>
              <a:pPr>
                <a:defRPr/>
              </a:pPr>
              <a:t>10/28/2014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2AE5DB12-4B63-BC4F-B014-E1FD881764A1}" type="slidenum">
              <a:rPr lang="en-US"/>
              <a:pPr>
                <a:defRPr/>
              </a:pPr>
              <a:t>‹#›</a:t>
            </a:fld>
            <a:endParaRPr lang="en-US"/>
          </a:p>
        </p:txBody>
      </p:sp>
    </p:spTree>
    <p:extLst>
      <p:ext uri="{BB962C8B-B14F-4D97-AF65-F5344CB8AC3E}">
        <p14:creationId xmlns:p14="http://schemas.microsoft.com/office/powerpoint/2010/main" val="9321487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80A40462-D77A-C148-A25F-B7E9C6AEFA49}" type="datetimeFigureOut">
              <a:rPr lang="en-US"/>
              <a:pPr>
                <a:defRPr/>
              </a:pPr>
              <a:t>10/28/2014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304C7923-B9A4-0B41-A069-213E32B5802C}" type="slidenum">
              <a:rPr lang="en-US"/>
              <a:pPr>
                <a:defRPr/>
              </a:pPr>
              <a:t>‹#›</a:t>
            </a:fld>
            <a:endParaRPr lang="en-US"/>
          </a:p>
        </p:txBody>
      </p:sp>
    </p:spTree>
    <p:extLst>
      <p:ext uri="{BB962C8B-B14F-4D97-AF65-F5344CB8AC3E}">
        <p14:creationId xmlns:p14="http://schemas.microsoft.com/office/powerpoint/2010/main" val="10494484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E7FE5FF9-2024-D64B-BA08-C7E5B7E8D8F5}" type="datetimeFigureOut">
              <a:rPr lang="en-US"/>
              <a:pPr>
                <a:defRPr/>
              </a:pPr>
              <a:t>10/28/2014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03B960B0-C9C0-F344-B95E-B45730E85BF3}" type="slidenum">
              <a:rPr lang="en-US"/>
              <a:pPr>
                <a:defRPr/>
              </a:pPr>
              <a:t>‹#›</a:t>
            </a:fld>
            <a:endParaRPr lang="en-US"/>
          </a:p>
        </p:txBody>
      </p:sp>
    </p:spTree>
    <p:extLst>
      <p:ext uri="{BB962C8B-B14F-4D97-AF65-F5344CB8AC3E}">
        <p14:creationId xmlns:p14="http://schemas.microsoft.com/office/powerpoint/2010/main" val="5380183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386A9E65-44E0-CE46-8055-4FEE78ADBE66}" type="datetimeFigureOut">
              <a:rPr lang="en-US"/>
              <a:pPr>
                <a:defRPr/>
              </a:pPr>
              <a:t>10/28/2014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FC3822C3-DE5B-0547-A52C-9E5F60AC4441}" type="slidenum">
              <a:rPr lang="en-US"/>
              <a:pPr>
                <a:defRPr/>
              </a:pPr>
              <a:t>‹#›</a:t>
            </a:fld>
            <a:endParaRPr lang="en-US"/>
          </a:p>
        </p:txBody>
      </p:sp>
    </p:spTree>
    <p:extLst>
      <p:ext uri="{BB962C8B-B14F-4D97-AF65-F5344CB8AC3E}">
        <p14:creationId xmlns:p14="http://schemas.microsoft.com/office/powerpoint/2010/main" val="4086259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CAA775E1-D9B2-094F-9494-6F2A369DBADF}" type="datetimeFigureOut">
              <a:rPr lang="en-US"/>
              <a:pPr>
                <a:defRPr/>
              </a:pPr>
              <a:t>10/28/2014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B04A5790-1FAB-AC40-A8A8-A55BCA1B5F2A}" type="slidenum">
              <a:rPr lang="en-US"/>
              <a:pPr>
                <a:defRPr/>
              </a:pPr>
              <a:t>‹#›</a:t>
            </a:fld>
            <a:endParaRPr lang="en-US"/>
          </a:p>
        </p:txBody>
      </p:sp>
    </p:spTree>
    <p:extLst>
      <p:ext uri="{BB962C8B-B14F-4D97-AF65-F5344CB8AC3E}">
        <p14:creationId xmlns:p14="http://schemas.microsoft.com/office/powerpoint/2010/main" val="1950795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87980A17-D61F-AC46-A68D-6E5D6B8F18BC}" type="datetimeFigureOut">
              <a:rPr lang="en-US"/>
              <a:pPr>
                <a:defRPr/>
              </a:pPr>
              <a:t>10/28/2014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2A037D47-D8E4-A34A-AF76-B0934B7556F1}" type="slidenum">
              <a:rPr lang="en-US"/>
              <a:pPr>
                <a:defRPr/>
              </a:pPr>
              <a:t>‹#›</a:t>
            </a:fld>
            <a:endParaRPr lang="en-US"/>
          </a:p>
        </p:txBody>
      </p:sp>
    </p:spTree>
    <p:extLst>
      <p:ext uri="{BB962C8B-B14F-4D97-AF65-F5344CB8AC3E}">
        <p14:creationId xmlns:p14="http://schemas.microsoft.com/office/powerpoint/2010/main" val="32368578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FE47E9CF-DC50-914C-881F-F408C03FDB3C}" type="datetimeFigureOut">
              <a:rPr lang="en-US"/>
              <a:pPr>
                <a:defRPr/>
              </a:pPr>
              <a:t>10/28/2014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636A7BB7-7B78-A146-96B8-206F6A664FD0}" type="slidenum">
              <a:rPr lang="en-US"/>
              <a:pPr>
                <a:defRPr/>
              </a:pPr>
              <a:t>‹#›</a:t>
            </a:fld>
            <a:endParaRPr lang="en-US"/>
          </a:p>
        </p:txBody>
      </p:sp>
    </p:spTree>
    <p:extLst>
      <p:ext uri="{BB962C8B-B14F-4D97-AF65-F5344CB8AC3E}">
        <p14:creationId xmlns:p14="http://schemas.microsoft.com/office/powerpoint/2010/main" val="40596657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MS PGothic" charset="0"/>
                <a:cs typeface="MS PGothic" charset="0"/>
              </a:defRPr>
            </a:lvl1pPr>
          </a:lstStyle>
          <a:p>
            <a:pPr>
              <a:defRPr/>
            </a:pPr>
            <a:fld id="{336E6EDC-38F9-4A4B-9D68-156AA764CD78}" type="datetimeFigureOut">
              <a:rPr lang="en-US"/>
              <a:pPr>
                <a:defRPr/>
              </a:pPr>
              <a:t>10/28/2014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MS PGothic" charset="0"/>
                <a:cs typeface="MS PGothic" charset="0"/>
              </a:defRPr>
            </a:lvl1pPr>
          </a:lstStyle>
          <a:p>
            <a:pPr>
              <a:defRPr/>
            </a:pPr>
            <a:fld id="{D2742BED-B43E-9C45-B623-ABC112BF930F}" type="slidenum">
              <a:rPr lang="en-US"/>
              <a:pPr>
                <a:defRPr/>
              </a:pPr>
              <a:t>‹#›</a:t>
            </a:fld>
            <a:endParaRPr lang="en-US"/>
          </a:p>
        </p:txBody>
      </p:sp>
    </p:spTree>
    <p:extLst>
      <p:ext uri="{BB962C8B-B14F-4D97-AF65-F5344CB8AC3E}">
        <p14:creationId xmlns:p14="http://schemas.microsoft.com/office/powerpoint/2010/main" val="728835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3E84-6C9C-4818-A68D-E8AE63401223}" type="datetimeFigureOut">
              <a:rPr lang="en-US" smtClean="0"/>
              <a:t>10/28/2014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A48EE-8085-4393-8D0D-5AB734FDEBAF}" type="slidenum">
              <a:rPr lang="en-US" smtClean="0"/>
              <a:t>‹#›</a:t>
            </a:fld>
            <a:endParaRPr lang="en-US"/>
          </a:p>
        </p:txBody>
      </p:sp>
    </p:spTree>
    <p:extLst>
      <p:ext uri="{BB962C8B-B14F-4D97-AF65-F5344CB8AC3E}">
        <p14:creationId xmlns:p14="http://schemas.microsoft.com/office/powerpoint/2010/main" val="4293506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3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3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35054A38-C617-BD4D-A1CA-7DF49F204AEC}" type="datetimeFigureOut">
              <a:rPr lang="en-US"/>
              <a:pPr>
                <a:defRPr/>
              </a:pPr>
              <a:t>10/28/2014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136869EE-F55B-F149-9B56-D1C9CC74BE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72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41" tIns="45571" rIns="91141" bIns="45571" numCol="1" anchor="ctr" anchorCtr="0" compatLnSpc="1">
            <a:prstTxWarp prst="textNoShape">
              <a:avLst/>
            </a:prstTxWarp>
          </a:bodyPr>
          <a:lstStyle/>
          <a:p>
            <a:pPr lvl="0"/>
            <a:r>
              <a:rPr lang="en-US"/>
              <a:t>Click to edit Master title style</a:t>
            </a:r>
          </a:p>
        </p:txBody>
      </p:sp>
      <p:sp>
        <p:nvSpPr>
          <p:cNvPr id="4372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41" tIns="45571" rIns="91141" bIns="455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141" tIns="45571" rIns="91141" bIns="45571" rtlCol="0" anchor="ctr"/>
          <a:lstStyle>
            <a:lvl1pPr algn="l" defTabSz="911451"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68AF789-DD4C-1D49-8406-24FD70CA794C}" type="datetimeFigureOut">
              <a:rPr lang="en-US"/>
              <a:pPr>
                <a:defRPr/>
              </a:pPr>
              <a:t>10/28/2014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141" tIns="45571" rIns="91141" bIns="45571" rtlCol="0" anchor="ctr"/>
          <a:lstStyle>
            <a:lvl1pPr algn="ctr" defTabSz="911451"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141" tIns="45571" rIns="91141" bIns="45571" rtlCol="0" anchor="ctr"/>
          <a:lstStyle>
            <a:lvl1pPr algn="r" defTabSz="911451"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3B0A2B0-0F92-0149-ACF6-993EB93D1AF5}" type="slidenum">
              <a:rPr lang="en-US"/>
              <a:pPr>
                <a:defRPr/>
              </a:pPr>
              <a:t>‹#›</a:t>
            </a:fld>
            <a:endParaRPr lang="en-US"/>
          </a:p>
        </p:txBody>
      </p:sp>
      <p:sp>
        <p:nvSpPr>
          <p:cNvPr id="8" name="Rectangle 7"/>
          <p:cNvSpPr>
            <a:spLocks noChangeArrowheads="1"/>
          </p:cNvSpPr>
          <p:nvPr userDrawn="1"/>
        </p:nvSpPr>
        <p:spPr bwMode="auto">
          <a:xfrm>
            <a:off x="255588" y="6613525"/>
            <a:ext cx="7772400" cy="244475"/>
          </a:xfrm>
          <a:prstGeom prst="rect">
            <a:avLst/>
          </a:prstGeom>
          <a:noFill/>
          <a:ln w="9525">
            <a:noFill/>
            <a:miter lim="800000"/>
            <a:headEnd/>
            <a:tailEnd/>
          </a:ln>
          <a:effectLst/>
        </p:spPr>
        <p:txBody>
          <a:bodyPr lIns="91141" tIns="45571" rIns="91141" bIns="45571">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1451">
              <a:defRPr/>
            </a:pPr>
            <a:r>
              <a:rPr lang="en-US" sz="1000" b="1" dirty="0" smtClean="0">
                <a:solidFill>
                  <a:srgbClr val="006600"/>
                </a:solidFill>
                <a:latin typeface="Arial" pitchFamily="34" charset="0"/>
              </a:rPr>
              <a:t>Cell Transplant Center</a:t>
            </a:r>
            <a:endParaRPr lang="en-US" sz="1000" b="1" dirty="0">
              <a:solidFill>
                <a:srgbClr val="006600"/>
              </a:solidFill>
              <a:latin typeface="Arial" pitchFamily="34" charset="0"/>
            </a:endParaRPr>
          </a:p>
        </p:txBody>
      </p:sp>
      <p:pic>
        <p:nvPicPr>
          <p:cNvPr id="437256" name="Picture 8" descr="DiabetesInst-pms- no shadow"/>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305800" y="6157913"/>
            <a:ext cx="838200" cy="67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Line 10"/>
          <p:cNvSpPr>
            <a:spLocks noChangeShapeType="1"/>
          </p:cNvSpPr>
          <p:nvPr userDrawn="1"/>
        </p:nvSpPr>
        <p:spPr bwMode="auto">
          <a:xfrm>
            <a:off x="255588" y="6629400"/>
            <a:ext cx="7772400" cy="0"/>
          </a:xfrm>
          <a:prstGeom prst="line">
            <a:avLst/>
          </a:prstGeom>
          <a:noFill/>
          <a:ln w="19050">
            <a:solidFill>
              <a:srgbClr val="006600"/>
            </a:solidFill>
            <a:round/>
            <a:headEnd/>
            <a:tailEnd/>
          </a:ln>
          <a:effectLst/>
        </p:spPr>
        <p:txBody>
          <a:bodyPr lIns="91141" tIns="45571" rIns="91141" bIns="45571"/>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1451">
              <a:defRPr/>
            </a:pPr>
            <a:endParaRPr lang="en-US">
              <a:solidFill>
                <a:prstClr val="black"/>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5711" algn="ctr" rtl="0" eaLnBrk="1" fontAlgn="base" hangingPunct="1">
        <a:spcBef>
          <a:spcPct val="0"/>
        </a:spcBef>
        <a:spcAft>
          <a:spcPct val="0"/>
        </a:spcAft>
        <a:defRPr sz="4400">
          <a:solidFill>
            <a:schemeClr val="tx1"/>
          </a:solidFill>
          <a:latin typeface="Calibri" pitchFamily="34" charset="0"/>
        </a:defRPr>
      </a:lvl6pPr>
      <a:lvl7pPr marL="911451" algn="ctr" rtl="0" eaLnBrk="1" fontAlgn="base" hangingPunct="1">
        <a:spcBef>
          <a:spcPct val="0"/>
        </a:spcBef>
        <a:spcAft>
          <a:spcPct val="0"/>
        </a:spcAft>
        <a:defRPr sz="4400">
          <a:solidFill>
            <a:schemeClr val="tx1"/>
          </a:solidFill>
          <a:latin typeface="Calibri" pitchFamily="34" charset="0"/>
        </a:defRPr>
      </a:lvl7pPr>
      <a:lvl8pPr marL="1367190" algn="ctr" rtl="0" eaLnBrk="1" fontAlgn="base" hangingPunct="1">
        <a:spcBef>
          <a:spcPct val="0"/>
        </a:spcBef>
        <a:spcAft>
          <a:spcPct val="0"/>
        </a:spcAft>
        <a:defRPr sz="4400">
          <a:solidFill>
            <a:schemeClr val="tx1"/>
          </a:solidFill>
          <a:latin typeface="Calibri" pitchFamily="34" charset="0"/>
        </a:defRPr>
      </a:lvl8pPr>
      <a:lvl9pPr marL="1822912" algn="ctr" rtl="0" eaLnBrk="1" fontAlgn="base" hangingPunct="1">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8238"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3850"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946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6517" indent="-227854" algn="l" defTabSz="9114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2233" indent="-227854" algn="l" defTabSz="9114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7967" indent="-227854" algn="l" defTabSz="9114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3670" indent="-227854" algn="l" defTabSz="9114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451" rtl="0" eaLnBrk="1" latinLnBrk="0" hangingPunct="1">
        <a:defRPr sz="1800" kern="1200">
          <a:solidFill>
            <a:schemeClr val="tx1"/>
          </a:solidFill>
          <a:latin typeface="+mn-lt"/>
          <a:ea typeface="+mn-ea"/>
          <a:cs typeface="+mn-cs"/>
        </a:defRPr>
      </a:lvl1pPr>
      <a:lvl2pPr marL="455711" algn="l" defTabSz="911451" rtl="0" eaLnBrk="1" latinLnBrk="0" hangingPunct="1">
        <a:defRPr sz="1800" kern="1200">
          <a:solidFill>
            <a:schemeClr val="tx1"/>
          </a:solidFill>
          <a:latin typeface="+mn-lt"/>
          <a:ea typeface="+mn-ea"/>
          <a:cs typeface="+mn-cs"/>
        </a:defRPr>
      </a:lvl2pPr>
      <a:lvl3pPr marL="911451" algn="l" defTabSz="911451" rtl="0" eaLnBrk="1" latinLnBrk="0" hangingPunct="1">
        <a:defRPr sz="1800" kern="1200">
          <a:solidFill>
            <a:schemeClr val="tx1"/>
          </a:solidFill>
          <a:latin typeface="+mn-lt"/>
          <a:ea typeface="+mn-ea"/>
          <a:cs typeface="+mn-cs"/>
        </a:defRPr>
      </a:lvl3pPr>
      <a:lvl4pPr marL="1367190" algn="l" defTabSz="911451" rtl="0" eaLnBrk="1" latinLnBrk="0" hangingPunct="1">
        <a:defRPr sz="1800" kern="1200">
          <a:solidFill>
            <a:schemeClr val="tx1"/>
          </a:solidFill>
          <a:latin typeface="+mn-lt"/>
          <a:ea typeface="+mn-ea"/>
          <a:cs typeface="+mn-cs"/>
        </a:defRPr>
      </a:lvl4pPr>
      <a:lvl5pPr marL="1822912" algn="l" defTabSz="911451" rtl="0" eaLnBrk="1" latinLnBrk="0" hangingPunct="1">
        <a:defRPr sz="1800" kern="1200">
          <a:solidFill>
            <a:schemeClr val="tx1"/>
          </a:solidFill>
          <a:latin typeface="+mn-lt"/>
          <a:ea typeface="+mn-ea"/>
          <a:cs typeface="+mn-cs"/>
        </a:defRPr>
      </a:lvl5pPr>
      <a:lvl6pPr marL="2278647" algn="l" defTabSz="911451" rtl="0" eaLnBrk="1" latinLnBrk="0" hangingPunct="1">
        <a:defRPr sz="1800" kern="1200">
          <a:solidFill>
            <a:schemeClr val="tx1"/>
          </a:solidFill>
          <a:latin typeface="+mn-lt"/>
          <a:ea typeface="+mn-ea"/>
          <a:cs typeface="+mn-cs"/>
        </a:defRPr>
      </a:lvl6pPr>
      <a:lvl7pPr marL="2734375" algn="l" defTabSz="911451" rtl="0" eaLnBrk="1" latinLnBrk="0" hangingPunct="1">
        <a:defRPr sz="1800" kern="1200">
          <a:solidFill>
            <a:schemeClr val="tx1"/>
          </a:solidFill>
          <a:latin typeface="+mn-lt"/>
          <a:ea typeface="+mn-ea"/>
          <a:cs typeface="+mn-cs"/>
        </a:defRPr>
      </a:lvl7pPr>
      <a:lvl8pPr marL="3190098" algn="l" defTabSz="911451" rtl="0" eaLnBrk="1" latinLnBrk="0" hangingPunct="1">
        <a:defRPr sz="1800" kern="1200">
          <a:solidFill>
            <a:schemeClr val="tx1"/>
          </a:solidFill>
          <a:latin typeface="+mn-lt"/>
          <a:ea typeface="+mn-ea"/>
          <a:cs typeface="+mn-cs"/>
        </a:defRPr>
      </a:lvl8pPr>
      <a:lvl9pPr marL="3645820" algn="l" defTabSz="91145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gray">
          <a:xfrm>
            <a:off x="762000" y="525463"/>
            <a:ext cx="39688" cy="1052512"/>
          </a:xfrm>
          <a:prstGeom prst="rect">
            <a:avLst/>
          </a:prstGeom>
          <a:gradFill rotWithShape="0">
            <a:gsLst>
              <a:gs pos="0">
                <a:srgbClr val="FFFFFF"/>
              </a:gs>
              <a:gs pos="100000">
                <a:schemeClr val="hlink"/>
              </a:gs>
            </a:gsLst>
            <a:lin ang="5400000" scaled="1"/>
          </a:gradFill>
          <a:ln w="9525">
            <a:noFill/>
            <a:miter lim="800000"/>
            <a:headEnd/>
            <a:tailEnd/>
          </a:ln>
          <a:effectLst/>
        </p:spPr>
        <p:txBody>
          <a:bodyPr wrap="none" anchor="ctr">
            <a:prstTxWarp prst="textNoShape">
              <a:avLst/>
            </a:prstTxWarp>
          </a:bodyPr>
          <a:lstStyle/>
          <a:p>
            <a:pPr algn="ctr" fontAlgn="base">
              <a:spcBef>
                <a:spcPct val="0"/>
              </a:spcBef>
              <a:spcAft>
                <a:spcPct val="0"/>
              </a:spcAft>
            </a:pPr>
            <a:endParaRPr kumimoji="1" lang="en-GB" sz="2400">
              <a:solidFill>
                <a:srgbClr val="000000"/>
              </a:solidFill>
              <a:latin typeface="Tahoma" charset="0"/>
            </a:endParaRPr>
          </a:p>
        </p:txBody>
      </p:sp>
      <p:sp>
        <p:nvSpPr>
          <p:cNvPr id="26627" name="Rectangle 3"/>
          <p:cNvSpPr>
            <a:spLocks noChangeArrowheads="1"/>
          </p:cNvSpPr>
          <p:nvPr/>
        </p:nvSpPr>
        <p:spPr bwMode="gray">
          <a:xfrm>
            <a:off x="442913" y="1316038"/>
            <a:ext cx="8226425" cy="39687"/>
          </a:xfrm>
          <a:prstGeom prst="rect">
            <a:avLst/>
          </a:prstGeom>
          <a:gradFill rotWithShape="0">
            <a:gsLst>
              <a:gs pos="0">
                <a:schemeClr val="hlink"/>
              </a:gs>
              <a:gs pos="100000">
                <a:srgbClr val="FFFFFF"/>
              </a:gs>
            </a:gsLst>
            <a:lin ang="0" scaled="1"/>
          </a:gradFill>
          <a:ln w="9525">
            <a:noFill/>
            <a:miter lim="800000"/>
            <a:headEnd/>
            <a:tailEnd/>
          </a:ln>
          <a:effectLst/>
        </p:spPr>
        <p:txBody>
          <a:bodyPr wrap="none" anchor="ctr">
            <a:prstTxWarp prst="textNoShape">
              <a:avLst/>
            </a:prstTxWarp>
          </a:bodyPr>
          <a:lstStyle/>
          <a:p>
            <a:pPr algn="ctr" fontAlgn="base">
              <a:spcBef>
                <a:spcPct val="0"/>
              </a:spcBef>
              <a:spcAft>
                <a:spcPct val="0"/>
              </a:spcAft>
            </a:pPr>
            <a:endParaRPr kumimoji="1" lang="en-GB" sz="2400">
              <a:solidFill>
                <a:srgbClr val="000000"/>
              </a:solidFill>
              <a:latin typeface="Tahoma" charset="0"/>
            </a:endParaRPr>
          </a:p>
        </p:txBody>
      </p:sp>
      <p:sp>
        <p:nvSpPr>
          <p:cNvPr id="1028" name="Rectangle 4"/>
          <p:cNvSpPr>
            <a:spLocks noGrp="1" noChangeArrowheads="1"/>
          </p:cNvSpPr>
          <p:nvPr>
            <p:ph type="title"/>
          </p:nvPr>
        </p:nvSpPr>
        <p:spPr bwMode="auto">
          <a:xfrm>
            <a:off x="1150938" y="152400"/>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5"/>
          <p:cNvSpPr>
            <a:spLocks noGrp="1" noChangeArrowheads="1"/>
          </p:cNvSpPr>
          <p:nvPr>
            <p:ph type="body" idx="1"/>
          </p:nvPr>
        </p:nvSpPr>
        <p:spPr bwMode="auto">
          <a:xfrm>
            <a:off x="1219200" y="18288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6" descr="Picture3"/>
          <p:cNvPicPr>
            <a:picLocks noChangeAspect="1" noChangeArrowheads="1"/>
          </p:cNvPicPr>
          <p:nvPr/>
        </p:nvPicPr>
        <p:blipFill>
          <a:blip r:embed="rId13"/>
          <a:srcRect/>
          <a:stretch>
            <a:fillRect/>
          </a:stretch>
        </p:blipFill>
        <p:spPr bwMode="auto">
          <a:xfrm>
            <a:off x="0" y="0"/>
            <a:ext cx="28575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200">
          <a:solidFill>
            <a:schemeClr val="tx2"/>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200">
          <a:solidFill>
            <a:schemeClr val="tx2"/>
          </a:solidFill>
          <a:latin typeface="Helvetica"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3200">
          <a:solidFill>
            <a:schemeClr val="tx2"/>
          </a:solidFill>
          <a:latin typeface="Helvetica"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3200">
          <a:solidFill>
            <a:schemeClr val="tx2"/>
          </a:solidFill>
          <a:latin typeface="Helvetica"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3200">
          <a:solidFill>
            <a:schemeClr val="tx2"/>
          </a:solidFill>
          <a:latin typeface="Helvetica" pitchFamily="-65" charset="0"/>
          <a:ea typeface="ＭＳ Ｐゴシック" pitchFamily="-65" charset="-128"/>
          <a:cs typeface="ＭＳ Ｐゴシック" pitchFamily="-65" charset="-128"/>
        </a:defRPr>
      </a:lvl5pPr>
      <a:lvl6pPr marL="457200" algn="l" rtl="0" fontAlgn="base">
        <a:spcBef>
          <a:spcPct val="0"/>
        </a:spcBef>
        <a:spcAft>
          <a:spcPct val="0"/>
        </a:spcAft>
        <a:defRPr sz="3200">
          <a:solidFill>
            <a:schemeClr val="tx2"/>
          </a:solidFill>
          <a:latin typeface="Helvetica" pitchFamily="-65" charset="0"/>
        </a:defRPr>
      </a:lvl6pPr>
      <a:lvl7pPr marL="914400" algn="l" rtl="0" fontAlgn="base">
        <a:spcBef>
          <a:spcPct val="0"/>
        </a:spcBef>
        <a:spcAft>
          <a:spcPct val="0"/>
        </a:spcAft>
        <a:defRPr sz="3200">
          <a:solidFill>
            <a:schemeClr val="tx2"/>
          </a:solidFill>
          <a:latin typeface="Helvetica" pitchFamily="-65" charset="0"/>
        </a:defRPr>
      </a:lvl7pPr>
      <a:lvl8pPr marL="1371600" algn="l" rtl="0" fontAlgn="base">
        <a:spcBef>
          <a:spcPct val="0"/>
        </a:spcBef>
        <a:spcAft>
          <a:spcPct val="0"/>
        </a:spcAft>
        <a:defRPr sz="3200">
          <a:solidFill>
            <a:schemeClr val="tx2"/>
          </a:solidFill>
          <a:latin typeface="Helvetica" pitchFamily="-65" charset="0"/>
        </a:defRPr>
      </a:lvl8pPr>
      <a:lvl9pPr marL="1828800" algn="l" rtl="0" fontAlgn="base">
        <a:spcBef>
          <a:spcPct val="0"/>
        </a:spcBef>
        <a:spcAft>
          <a:spcPct val="0"/>
        </a:spcAft>
        <a:defRPr sz="3200">
          <a:solidFill>
            <a:schemeClr val="tx2"/>
          </a:solidFill>
          <a:latin typeface="Helvetica" pitchFamily="-65"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2"/>
        <a:buChar char="n"/>
        <a:defRPr sz="28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55000"/>
        <a:buFont typeface="Wingdings" charset="2"/>
        <a:buChar char="n"/>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2"/>
        <a:buChar char="n"/>
        <a:defRPr sz="20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2"/>
        <a:buChar char="n"/>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2"/>
        <a:buChar char="n"/>
        <a:defRPr sz="2000">
          <a:solidFill>
            <a:schemeClr val="tx1"/>
          </a:solidFill>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sz="2000">
          <a:solidFill>
            <a:schemeClr val="tx1"/>
          </a:solidFill>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sz="2000">
          <a:solidFill>
            <a:schemeClr val="tx1"/>
          </a:solidFill>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sz="2000">
          <a:solidFill>
            <a:schemeClr val="tx1"/>
          </a:solidFill>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6594" name="Rectangle 2"/>
          <p:cNvSpPr>
            <a:spLocks noChangeArrowheads="1"/>
          </p:cNvSpPr>
          <p:nvPr/>
        </p:nvSpPr>
        <p:spPr bwMode="gray">
          <a:xfrm>
            <a:off x="762000" y="525463"/>
            <a:ext cx="39688" cy="1052512"/>
          </a:xfrm>
          <a:prstGeom prst="rect">
            <a:avLst/>
          </a:prstGeom>
          <a:gradFill rotWithShape="0">
            <a:gsLst>
              <a:gs pos="0">
                <a:srgbClr val="FFFFFF"/>
              </a:gs>
              <a:gs pos="100000">
                <a:schemeClr val="hlink"/>
              </a:gs>
            </a:gsLst>
            <a:lin ang="5400000" scaled="1"/>
          </a:gradFill>
          <a:ln w="9525">
            <a:noFill/>
            <a:miter lim="800000"/>
            <a:headEnd/>
            <a:tailEnd/>
          </a:ln>
          <a:effectLst/>
        </p:spPr>
        <p:txBody>
          <a:bodyPr wrap="none" anchor="ctr">
            <a:prstTxWarp prst="textNoShape">
              <a:avLst/>
            </a:prstTxWarp>
          </a:bodyPr>
          <a:lstStyle/>
          <a:p>
            <a:pPr algn="ctr" fontAlgn="base">
              <a:spcBef>
                <a:spcPct val="0"/>
              </a:spcBef>
              <a:spcAft>
                <a:spcPct val="0"/>
              </a:spcAft>
              <a:defRPr/>
            </a:pPr>
            <a:endParaRPr kumimoji="1" lang="en-GB" sz="2400">
              <a:solidFill>
                <a:srgbClr val="000000"/>
              </a:solidFill>
              <a:latin typeface="Tahoma" charset="0"/>
            </a:endParaRPr>
          </a:p>
        </p:txBody>
      </p:sp>
      <p:sp>
        <p:nvSpPr>
          <p:cNvPr id="1006595" name="Rectangle 3"/>
          <p:cNvSpPr>
            <a:spLocks noChangeArrowheads="1"/>
          </p:cNvSpPr>
          <p:nvPr/>
        </p:nvSpPr>
        <p:spPr bwMode="gray">
          <a:xfrm>
            <a:off x="442913" y="1316038"/>
            <a:ext cx="8226425" cy="39687"/>
          </a:xfrm>
          <a:prstGeom prst="rect">
            <a:avLst/>
          </a:prstGeom>
          <a:gradFill rotWithShape="0">
            <a:gsLst>
              <a:gs pos="0">
                <a:schemeClr val="hlink"/>
              </a:gs>
              <a:gs pos="100000">
                <a:srgbClr val="FFFFFF"/>
              </a:gs>
            </a:gsLst>
            <a:lin ang="0" scaled="1"/>
          </a:gradFill>
          <a:ln w="9525">
            <a:noFill/>
            <a:miter lim="800000"/>
            <a:headEnd/>
            <a:tailEnd/>
          </a:ln>
          <a:effectLst/>
        </p:spPr>
        <p:txBody>
          <a:bodyPr wrap="none" anchor="ctr">
            <a:prstTxWarp prst="textNoShape">
              <a:avLst/>
            </a:prstTxWarp>
          </a:bodyPr>
          <a:lstStyle/>
          <a:p>
            <a:pPr algn="ctr" fontAlgn="base">
              <a:spcBef>
                <a:spcPct val="0"/>
              </a:spcBef>
              <a:spcAft>
                <a:spcPct val="0"/>
              </a:spcAft>
              <a:defRPr/>
            </a:pPr>
            <a:endParaRPr kumimoji="1" lang="en-GB" sz="2400">
              <a:solidFill>
                <a:srgbClr val="000000"/>
              </a:solidFill>
              <a:latin typeface="Tahoma" charset="0"/>
            </a:endParaRPr>
          </a:p>
        </p:txBody>
      </p:sp>
      <p:sp>
        <p:nvSpPr>
          <p:cNvPr id="1028" name="Rectangle 4"/>
          <p:cNvSpPr>
            <a:spLocks noGrp="1" noChangeArrowheads="1"/>
          </p:cNvSpPr>
          <p:nvPr>
            <p:ph type="title"/>
          </p:nvPr>
        </p:nvSpPr>
        <p:spPr bwMode="auto">
          <a:xfrm>
            <a:off x="1150938" y="152400"/>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5"/>
          <p:cNvSpPr>
            <a:spLocks noGrp="1" noChangeArrowheads="1"/>
          </p:cNvSpPr>
          <p:nvPr>
            <p:ph type="body" idx="1"/>
          </p:nvPr>
        </p:nvSpPr>
        <p:spPr bwMode="auto">
          <a:xfrm>
            <a:off x="1219200" y="18288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6" descr="Picture3"/>
          <p:cNvPicPr>
            <a:picLocks noChangeAspect="1" noChangeArrowheads="1"/>
          </p:cNvPicPr>
          <p:nvPr/>
        </p:nvPicPr>
        <p:blipFill>
          <a:blip r:embed="rId3"/>
          <a:srcRect/>
          <a:stretch>
            <a:fillRect/>
          </a:stretch>
        </p:blipFill>
        <p:spPr bwMode="auto">
          <a:xfrm>
            <a:off x="0" y="0"/>
            <a:ext cx="28575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Lst>
  <p:txStyles>
    <p:titleStyle>
      <a:lvl1pPr algn="l" rtl="0" eaLnBrk="0" fontAlgn="base" hangingPunct="0">
        <a:spcBef>
          <a:spcPct val="0"/>
        </a:spcBef>
        <a:spcAft>
          <a:spcPct val="0"/>
        </a:spcAft>
        <a:defRPr sz="32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a:solidFill>
            <a:schemeClr val="tx2"/>
          </a:solidFill>
          <a:latin typeface="Helvetica" charset="0"/>
          <a:ea typeface="ＭＳ Ｐゴシック" pitchFamily="-107" charset="-128"/>
          <a:cs typeface="ＭＳ Ｐゴシック" pitchFamily="-107" charset="-128"/>
        </a:defRPr>
      </a:lvl2pPr>
      <a:lvl3pPr algn="l" rtl="0" eaLnBrk="0" fontAlgn="base" hangingPunct="0">
        <a:spcBef>
          <a:spcPct val="0"/>
        </a:spcBef>
        <a:spcAft>
          <a:spcPct val="0"/>
        </a:spcAft>
        <a:defRPr sz="3200">
          <a:solidFill>
            <a:schemeClr val="tx2"/>
          </a:solidFill>
          <a:latin typeface="Helvetica" charset="0"/>
          <a:ea typeface="ＭＳ Ｐゴシック" pitchFamily="-107" charset="-128"/>
          <a:cs typeface="ＭＳ Ｐゴシック" pitchFamily="-107" charset="-128"/>
        </a:defRPr>
      </a:lvl3pPr>
      <a:lvl4pPr algn="l" rtl="0" eaLnBrk="0" fontAlgn="base" hangingPunct="0">
        <a:spcBef>
          <a:spcPct val="0"/>
        </a:spcBef>
        <a:spcAft>
          <a:spcPct val="0"/>
        </a:spcAft>
        <a:defRPr sz="3200">
          <a:solidFill>
            <a:schemeClr val="tx2"/>
          </a:solidFill>
          <a:latin typeface="Helvetica" charset="0"/>
          <a:ea typeface="ＭＳ Ｐゴシック" pitchFamily="-107" charset="-128"/>
          <a:cs typeface="ＭＳ Ｐゴシック" pitchFamily="-107" charset="-128"/>
        </a:defRPr>
      </a:lvl4pPr>
      <a:lvl5pPr algn="l" rtl="0" eaLnBrk="0" fontAlgn="base" hangingPunct="0">
        <a:spcBef>
          <a:spcPct val="0"/>
        </a:spcBef>
        <a:spcAft>
          <a:spcPct val="0"/>
        </a:spcAft>
        <a:defRPr sz="3200">
          <a:solidFill>
            <a:schemeClr val="tx2"/>
          </a:solidFill>
          <a:latin typeface="Helvetica" charset="0"/>
          <a:ea typeface="ＭＳ Ｐゴシック" pitchFamily="-107" charset="-128"/>
          <a:cs typeface="ＭＳ Ｐゴシック" pitchFamily="-107" charset="-128"/>
        </a:defRPr>
      </a:lvl5pPr>
      <a:lvl6pPr marL="457200" algn="l" rtl="0" fontAlgn="base">
        <a:spcBef>
          <a:spcPct val="0"/>
        </a:spcBef>
        <a:spcAft>
          <a:spcPct val="0"/>
        </a:spcAft>
        <a:defRPr sz="3200">
          <a:solidFill>
            <a:schemeClr val="tx2"/>
          </a:solidFill>
          <a:latin typeface="Helvetica" charset="0"/>
        </a:defRPr>
      </a:lvl6pPr>
      <a:lvl7pPr marL="914400" algn="l" rtl="0" fontAlgn="base">
        <a:spcBef>
          <a:spcPct val="0"/>
        </a:spcBef>
        <a:spcAft>
          <a:spcPct val="0"/>
        </a:spcAft>
        <a:defRPr sz="3200">
          <a:solidFill>
            <a:schemeClr val="tx2"/>
          </a:solidFill>
          <a:latin typeface="Helvetica" charset="0"/>
        </a:defRPr>
      </a:lvl7pPr>
      <a:lvl8pPr marL="1371600" algn="l" rtl="0" fontAlgn="base">
        <a:spcBef>
          <a:spcPct val="0"/>
        </a:spcBef>
        <a:spcAft>
          <a:spcPct val="0"/>
        </a:spcAft>
        <a:defRPr sz="3200">
          <a:solidFill>
            <a:schemeClr val="tx2"/>
          </a:solidFill>
          <a:latin typeface="Helvetica" charset="0"/>
        </a:defRPr>
      </a:lvl8pPr>
      <a:lvl9pPr marL="1828800" algn="l" rtl="0" fontAlgn="base">
        <a:spcBef>
          <a:spcPct val="0"/>
        </a:spcBef>
        <a:spcAft>
          <a:spcPct val="0"/>
        </a:spcAft>
        <a:defRPr sz="32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65" charset="2"/>
        <a:buChar char="n"/>
        <a:defRPr sz="28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hlink"/>
        </a:buClr>
        <a:buSzPct val="55000"/>
        <a:buFont typeface="Wingdings" pitchFamily="-65" charset="2"/>
        <a:buChar char="n"/>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folHlink"/>
        </a:buClr>
        <a:buSzPct val="50000"/>
        <a:buFont typeface="Wingdings" pitchFamily="-65" charset="2"/>
        <a:buChar char="n"/>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55000"/>
        <a:buFont typeface="Wingdings" pitchFamily="-65" charset="2"/>
        <a:buChar char="n"/>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SzPct val="50000"/>
        <a:buFont typeface="Wingdings" pitchFamily="-65" charset="2"/>
        <a:buChar char="n"/>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1000">
              <a:srgbClr val="000090"/>
            </a:gs>
            <a:gs pos="100000">
              <a:srgbClr val="FFFFFF"/>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D8887C5-8BE5-5D4D-92A7-10C5BBDA6657}" type="datetimeFigureOut">
              <a:rPr lang="en-US" smtClean="0">
                <a:solidFill>
                  <a:prstClr val="black">
                    <a:tint val="75000"/>
                  </a:prstClr>
                </a:solidFill>
                <a:latin typeface="Calibri"/>
              </a:rPr>
              <a:pPr defTabSz="457200"/>
              <a:t>10/28/2014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E908BA3-63E2-E94D-86E5-27C0EAE01174}"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1510665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1000">
              <a:srgbClr val="000090"/>
            </a:gs>
            <a:gs pos="100000">
              <a:srgbClr val="FFFFFF"/>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D8887C5-8BE5-5D4D-92A7-10C5BBDA6657}" type="datetimeFigureOut">
              <a:rPr lang="en-US" smtClean="0">
                <a:solidFill>
                  <a:prstClr val="black">
                    <a:tint val="75000"/>
                  </a:prstClr>
                </a:solidFill>
                <a:latin typeface="Calibri"/>
              </a:rPr>
              <a:pPr defTabSz="457200"/>
              <a:t>10/28/2014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E908BA3-63E2-E94D-86E5-27C0EAE01174}"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1510665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1000">
              <a:srgbClr val="000090"/>
            </a:gs>
            <a:gs pos="100000">
              <a:srgbClr val="FFFFFF"/>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D8887C5-8BE5-5D4D-92A7-10C5BBDA6657}" type="datetimeFigureOut">
              <a:rPr lang="en-US" smtClean="0">
                <a:solidFill>
                  <a:prstClr val="black">
                    <a:tint val="75000"/>
                  </a:prstClr>
                </a:solidFill>
                <a:latin typeface="Calibri"/>
              </a:rPr>
              <a:pPr defTabSz="457200"/>
              <a:t>10/28/2014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E908BA3-63E2-E94D-86E5-27C0EAE01174}"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15106651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1000">
              <a:srgbClr val="000090"/>
            </a:gs>
            <a:gs pos="100000">
              <a:srgbClr val="FFFFFF"/>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D8887C5-8BE5-5D4D-92A7-10C5BBDA6657}" type="datetimeFigureOut">
              <a:rPr lang="en-US" smtClean="0">
                <a:solidFill>
                  <a:prstClr val="black">
                    <a:tint val="75000"/>
                  </a:prstClr>
                </a:solidFill>
                <a:latin typeface="Calibri"/>
              </a:rPr>
              <a:pPr defTabSz="457200"/>
              <a:t>10/28/2014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E908BA3-63E2-E94D-86E5-27C0EAE01174}"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1510665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1000">
              <a:srgbClr val="000090"/>
            </a:gs>
            <a:gs pos="100000">
              <a:srgbClr val="FFFFFF"/>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D8887C5-8BE5-5D4D-92A7-10C5BBDA6657}" type="datetimeFigureOut">
              <a:rPr lang="en-US" smtClean="0">
                <a:solidFill>
                  <a:prstClr val="black">
                    <a:tint val="75000"/>
                  </a:prstClr>
                </a:solidFill>
                <a:latin typeface="Calibri"/>
              </a:rPr>
              <a:pPr defTabSz="457200"/>
              <a:t>10/28/2014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E908BA3-63E2-E94D-86E5-27C0EAE01174}"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15106651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1000">
              <a:srgbClr val="000090"/>
            </a:gs>
            <a:gs pos="100000">
              <a:srgbClr val="FFFFFF"/>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D8887C5-8BE5-5D4D-92A7-10C5BBDA6657}" type="datetimeFigureOut">
              <a:rPr lang="en-US" smtClean="0">
                <a:solidFill>
                  <a:prstClr val="black">
                    <a:tint val="75000"/>
                  </a:prstClr>
                </a:solidFill>
                <a:latin typeface="Calibri"/>
              </a:rPr>
              <a:pPr defTabSz="457200"/>
              <a:t>10/28/2014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E908BA3-63E2-E94D-86E5-27C0EAE01174}"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15106651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33.emf"/><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33.emf"/><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5" Type="http://schemas.openxmlformats.org/officeDocument/2006/relationships/image" Target="../media/image31.jpg"/><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immunoengineering-georgia.org/" TargetMode="External"/><Relationship Id="rId2" Type="http://schemas.openxmlformats.org/officeDocument/2006/relationships/hyperlink" Target="http://www.immunoengineering.gatech.edu/"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4.emf"/><Relationship Id="rId10" Type="http://schemas.openxmlformats.org/officeDocument/2006/relationships/image" Target="../media/image60.png"/><Relationship Id="rId4" Type="http://schemas.openxmlformats.org/officeDocument/2006/relationships/oleObject" Target="../embeddings/oleObject1.bin"/><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96.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1.png"/><Relationship Id="rId3" Type="http://schemas.openxmlformats.org/officeDocument/2006/relationships/image" Target="../media/image64.jpeg"/><Relationship Id="rId7" Type="http://schemas.openxmlformats.org/officeDocument/2006/relationships/image" Target="../media/image67.png"/><Relationship Id="rId12" Type="http://schemas.openxmlformats.org/officeDocument/2006/relationships/hyperlink" Target="http://www.helmsleytrust.org/" TargetMode="External"/><Relationship Id="rId2" Type="http://schemas.openxmlformats.org/officeDocument/2006/relationships/slideLayout" Target="../slideLayouts/slideLayout107.xml"/><Relationship Id="rId1" Type="http://schemas.openxmlformats.org/officeDocument/2006/relationships/vmlDrawing" Target="../drawings/vmlDrawing2.vml"/><Relationship Id="rId6" Type="http://schemas.openxmlformats.org/officeDocument/2006/relationships/hyperlink" Target="http://www.nih.gov/" TargetMode="External"/><Relationship Id="rId11" Type="http://schemas.openxmlformats.org/officeDocument/2006/relationships/image" Target="../media/image70.jpeg"/><Relationship Id="rId5" Type="http://schemas.openxmlformats.org/officeDocument/2006/relationships/image" Target="../media/image66.png"/><Relationship Id="rId15" Type="http://schemas.openxmlformats.org/officeDocument/2006/relationships/image" Target="../media/image54.emf"/><Relationship Id="rId10" Type="http://schemas.openxmlformats.org/officeDocument/2006/relationships/hyperlink" Target="http://www.citisletstudy.org/index.html" TargetMode="External"/><Relationship Id="rId4" Type="http://schemas.openxmlformats.org/officeDocument/2006/relationships/image" Target="../media/image65.jpeg"/><Relationship Id="rId9" Type="http://schemas.openxmlformats.org/officeDocument/2006/relationships/image" Target="../media/image69.png"/><Relationship Id="rId1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CellR4.org" TargetMode="External"/><Relationship Id="rId1" Type="http://schemas.openxmlformats.org/officeDocument/2006/relationships/slideLayout" Target="../slideLayouts/slideLayout107.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dx.doi.org/10.2337/dc11-0038"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7638"/>
            <a:ext cx="8686800" cy="3230562"/>
          </a:xfrm>
        </p:spPr>
        <p:txBody>
          <a:bodyPr>
            <a:normAutofit fontScale="90000"/>
          </a:bodyPr>
          <a:lstStyle/>
          <a:p>
            <a:r>
              <a:rPr lang="en-US" b="1" dirty="0" smtClean="0">
                <a:solidFill>
                  <a:srgbClr val="1F497D"/>
                </a:solidFill>
              </a:rPr>
              <a:t>VIII Annual </a:t>
            </a:r>
            <a:r>
              <a:rPr lang="en-US" b="1" dirty="0" err="1" smtClean="0">
                <a:solidFill>
                  <a:srgbClr val="1F497D"/>
                </a:solidFill>
              </a:rPr>
              <a:t>Ri.MED</a:t>
            </a:r>
            <a:r>
              <a:rPr lang="en-US" b="1" dirty="0" smtClean="0">
                <a:solidFill>
                  <a:srgbClr val="1F497D"/>
                </a:solidFill>
              </a:rPr>
              <a:t> Symposium</a:t>
            </a:r>
            <a:br>
              <a:rPr lang="en-US" b="1" dirty="0" smtClean="0">
                <a:solidFill>
                  <a:srgbClr val="1F497D"/>
                </a:solidFill>
              </a:rPr>
            </a:br>
            <a:r>
              <a:rPr lang="en-US" b="1" dirty="0" smtClean="0">
                <a:solidFill>
                  <a:srgbClr val="1F497D"/>
                </a:solidFill>
              </a:rPr>
              <a:t/>
            </a:r>
            <a:br>
              <a:rPr lang="en-US" b="1" dirty="0" smtClean="0">
                <a:solidFill>
                  <a:srgbClr val="1F497D"/>
                </a:solidFill>
              </a:rPr>
            </a:br>
            <a:r>
              <a:rPr lang="en-US" sz="3600" b="1" dirty="0" smtClean="0">
                <a:solidFill>
                  <a:srgbClr val="1F497D"/>
                </a:solidFill>
              </a:rPr>
              <a:t>Immunotherapy and </a:t>
            </a:r>
            <a:r>
              <a:rPr lang="en-US" sz="3600" b="1" dirty="0" err="1" smtClean="0">
                <a:solidFill>
                  <a:srgbClr val="1F497D"/>
                </a:solidFill>
              </a:rPr>
              <a:t>Immuno</a:t>
            </a:r>
            <a:r>
              <a:rPr lang="en-US" sz="3600" b="1" dirty="0" err="1">
                <a:solidFill>
                  <a:srgbClr val="1F497D"/>
                </a:solidFill>
              </a:rPr>
              <a:t>e</a:t>
            </a:r>
            <a:r>
              <a:rPr lang="en-US" sz="3600" b="1" dirty="0" err="1" smtClean="0">
                <a:solidFill>
                  <a:srgbClr val="1F497D"/>
                </a:solidFill>
              </a:rPr>
              <a:t>ngineering</a:t>
            </a:r>
            <a:r>
              <a:rPr lang="en-US" sz="3600" b="1" dirty="0" smtClean="0">
                <a:solidFill>
                  <a:srgbClr val="1F497D"/>
                </a:solidFill>
              </a:rPr>
              <a:t/>
            </a:r>
            <a:br>
              <a:rPr lang="en-US" sz="3600" b="1" dirty="0" smtClean="0">
                <a:solidFill>
                  <a:srgbClr val="1F497D"/>
                </a:solidFill>
              </a:rPr>
            </a:br>
            <a:r>
              <a:rPr lang="en-US" sz="3600" b="1" dirty="0" smtClean="0">
                <a:solidFill>
                  <a:srgbClr val="1F497D"/>
                </a:solidFill>
              </a:rPr>
              <a:t>for Diabetes</a:t>
            </a:r>
            <a:r>
              <a:rPr lang="en-US" sz="3600" b="1" dirty="0">
                <a:solidFill>
                  <a:srgbClr val="1F497D"/>
                </a:solidFill>
              </a:rPr>
              <a:t/>
            </a:r>
            <a:br>
              <a:rPr lang="en-US" sz="3600" b="1" dirty="0">
                <a:solidFill>
                  <a:srgbClr val="1F497D"/>
                </a:solidFill>
              </a:rPr>
            </a:br>
            <a:r>
              <a:rPr lang="en-US" sz="3600" dirty="0" smtClean="0">
                <a:solidFill>
                  <a:srgbClr val="1F497D"/>
                </a:solidFill>
              </a:rPr>
              <a:t>Camillo Ricordi, MD</a:t>
            </a:r>
            <a:r>
              <a:rPr lang="en-US" sz="3600" dirty="0">
                <a:solidFill>
                  <a:srgbClr val="1F497D"/>
                </a:solidFill>
              </a:rPr>
              <a:t/>
            </a:r>
            <a:br>
              <a:rPr lang="en-US" sz="3600" dirty="0">
                <a:solidFill>
                  <a:srgbClr val="1F497D"/>
                </a:solidFill>
              </a:rPr>
            </a:br>
            <a:r>
              <a:rPr lang="en-US" sz="3600" dirty="0">
                <a:solidFill>
                  <a:srgbClr val="1F497D"/>
                </a:solidFill>
              </a:rPr>
              <a:t/>
            </a:r>
            <a:br>
              <a:rPr lang="en-US" sz="3600" dirty="0">
                <a:solidFill>
                  <a:srgbClr val="1F497D"/>
                </a:solidFill>
              </a:rPr>
            </a:br>
            <a:r>
              <a:rPr lang="en-US" sz="2700" dirty="0">
                <a:solidFill>
                  <a:srgbClr val="1F497D"/>
                </a:solidFill>
              </a:rPr>
              <a:t>Stacy Joy Goodman Professor of Surgery</a:t>
            </a:r>
            <a:br>
              <a:rPr lang="en-US" sz="2700" dirty="0">
                <a:solidFill>
                  <a:srgbClr val="1F497D"/>
                </a:solidFill>
              </a:rPr>
            </a:br>
            <a:r>
              <a:rPr lang="en-US" sz="2700" dirty="0">
                <a:solidFill>
                  <a:srgbClr val="1F497D"/>
                </a:solidFill>
              </a:rPr>
              <a:t>Distinguished Professor of Medicine</a:t>
            </a:r>
            <a:br>
              <a:rPr lang="en-US" sz="2700" dirty="0">
                <a:solidFill>
                  <a:srgbClr val="1F497D"/>
                </a:solidFill>
              </a:rPr>
            </a:br>
            <a:r>
              <a:rPr lang="en-US" sz="2700" dirty="0">
                <a:solidFill>
                  <a:srgbClr val="1F497D"/>
                </a:solidFill>
              </a:rPr>
              <a:t>Professor of Biomedical Engineering, Microbiology and Immunology</a:t>
            </a:r>
            <a:br>
              <a:rPr lang="en-US" sz="2700" dirty="0">
                <a:solidFill>
                  <a:srgbClr val="1F497D"/>
                </a:solidFill>
              </a:rPr>
            </a:br>
            <a:r>
              <a:rPr lang="en-US" sz="2700" dirty="0">
                <a:solidFill>
                  <a:srgbClr val="1F497D"/>
                </a:solidFill>
              </a:rPr>
              <a:t>Director, </a:t>
            </a:r>
            <a:r>
              <a:rPr lang="en-US" sz="2700" dirty="0" smtClean="0">
                <a:solidFill>
                  <a:srgbClr val="1F497D"/>
                </a:solidFill>
              </a:rPr>
              <a:t>Diabetes Research Institute and Cell Transplant Program,</a:t>
            </a:r>
            <a:br>
              <a:rPr lang="en-US" sz="2700" dirty="0" smtClean="0">
                <a:solidFill>
                  <a:srgbClr val="1F497D"/>
                </a:solidFill>
              </a:rPr>
            </a:br>
            <a:r>
              <a:rPr lang="en-US" sz="2700" dirty="0" smtClean="0">
                <a:solidFill>
                  <a:srgbClr val="1F497D"/>
                </a:solidFill>
              </a:rPr>
              <a:t>University of Miami</a:t>
            </a:r>
            <a:endParaRPr lang="en-US" sz="2700" dirty="0">
              <a:solidFill>
                <a:srgbClr val="1F497D"/>
              </a:solidFill>
            </a:endParaRPr>
          </a:p>
        </p:txBody>
      </p:sp>
    </p:spTree>
    <p:extLst>
      <p:ext uri="{BB962C8B-B14F-4D97-AF65-F5344CB8AC3E}">
        <p14:creationId xmlns:p14="http://schemas.microsoft.com/office/powerpoint/2010/main" val="3654495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7312" y="6096000"/>
            <a:ext cx="856688" cy="762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0" name="Picture 2" descr="FC"/>
          <p:cNvPicPr>
            <a:picLocks noChangeAspect="1" noChangeArrowheads="1"/>
          </p:cNvPicPr>
          <p:nvPr/>
        </p:nvPicPr>
        <p:blipFill>
          <a:blip r:embed="rId4" cstate="print">
            <a:clrChange>
              <a:clrFrom>
                <a:srgbClr val="0102FC"/>
              </a:clrFrom>
              <a:clrTo>
                <a:srgbClr val="0102FC">
                  <a:alpha val="0"/>
                </a:srgbClr>
              </a:clrTo>
            </a:clrChange>
            <a:lum contrast="12000"/>
            <a:extLst>
              <a:ext uri="{28A0092B-C50C-407E-A947-70E740481C1C}">
                <a14:useLocalDpi xmlns:a14="http://schemas.microsoft.com/office/drawing/2010/main" val="0"/>
              </a:ext>
            </a:extLst>
          </a:blip>
          <a:srcRect/>
          <a:stretch>
            <a:fillRect/>
          </a:stretch>
        </p:blipFill>
        <p:spPr bwMode="auto">
          <a:xfrm>
            <a:off x="440267" y="1583138"/>
            <a:ext cx="3170700" cy="36917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22531" name="Rectangle 4"/>
          <p:cNvSpPr>
            <a:spLocks noChangeArrowheads="1"/>
          </p:cNvSpPr>
          <p:nvPr/>
        </p:nvSpPr>
        <p:spPr bwMode="auto">
          <a:xfrm>
            <a:off x="4279836" y="1524007"/>
            <a:ext cx="4707467" cy="411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421" tIns="49711" rIns="99421" bIns="49711"/>
          <a:lstStyle/>
          <a:p>
            <a:pPr marL="457200" indent="-457200" defTabSz="993775">
              <a:buClr>
                <a:srgbClr val="4F81BD"/>
              </a:buClr>
              <a:buSzTx/>
              <a:buFont typeface="Wingdings" pitchFamily="2" charset="2"/>
              <a:buChar char="v"/>
            </a:pPr>
            <a:r>
              <a:rPr lang="en-US" sz="2800" dirty="0">
                <a:solidFill>
                  <a:schemeClr val="tx1"/>
                </a:solidFill>
                <a:effectLst/>
                <a:sym typeface="Wingdings" pitchFamily="2" charset="2"/>
              </a:rPr>
              <a:t>CD8</a:t>
            </a:r>
            <a:r>
              <a:rPr lang="en-US" sz="2800" baseline="30000" dirty="0">
                <a:solidFill>
                  <a:schemeClr val="tx1"/>
                </a:solidFill>
                <a:effectLst/>
                <a:sym typeface="Wingdings" pitchFamily="2" charset="2"/>
              </a:rPr>
              <a:t>+</a:t>
            </a:r>
            <a:endParaRPr lang="en-US" sz="2800" dirty="0">
              <a:solidFill>
                <a:schemeClr val="tx1"/>
              </a:solidFill>
              <a:effectLst/>
              <a:sym typeface="Wingdings" pitchFamily="2" charset="2"/>
            </a:endParaRPr>
          </a:p>
          <a:p>
            <a:pPr marL="457200" indent="-457200" defTabSz="993775">
              <a:buClr>
                <a:srgbClr val="4F81BD"/>
              </a:buClr>
              <a:buSzTx/>
              <a:buFont typeface="Wingdings" pitchFamily="2" charset="2"/>
              <a:buChar char="v"/>
            </a:pPr>
            <a:r>
              <a:rPr lang="el-GR" sz="2800" dirty="0">
                <a:solidFill>
                  <a:schemeClr val="tx1"/>
                </a:solidFill>
                <a:effectLst/>
                <a:latin typeface="+mn-lt"/>
                <a:sym typeface="Wingdings" pitchFamily="2" charset="2"/>
              </a:rPr>
              <a:t>αβ</a:t>
            </a:r>
            <a:r>
              <a:rPr lang="en-US" sz="2800" dirty="0">
                <a:solidFill>
                  <a:schemeClr val="tx1"/>
                </a:solidFill>
                <a:effectLst/>
                <a:sym typeface="Wingdings" pitchFamily="2" charset="2"/>
              </a:rPr>
              <a:t>/</a:t>
            </a:r>
            <a:r>
              <a:rPr lang="el-GR" sz="2800" dirty="0">
                <a:solidFill>
                  <a:schemeClr val="tx1"/>
                </a:solidFill>
                <a:effectLst/>
                <a:latin typeface="+mn-lt"/>
                <a:sym typeface="Wingdings" pitchFamily="2" charset="2"/>
              </a:rPr>
              <a:t>γδ</a:t>
            </a:r>
            <a:r>
              <a:rPr lang="en-US" sz="2800" dirty="0">
                <a:solidFill>
                  <a:schemeClr val="tx1"/>
                </a:solidFill>
                <a:effectLst/>
                <a:sym typeface="Wingdings" pitchFamily="2" charset="2"/>
              </a:rPr>
              <a:t> TCR</a:t>
            </a:r>
            <a:r>
              <a:rPr lang="en-US" sz="2800" baseline="30000" dirty="0">
                <a:solidFill>
                  <a:schemeClr val="tx1"/>
                </a:solidFill>
                <a:effectLst/>
                <a:sym typeface="Wingdings" pitchFamily="2" charset="2"/>
              </a:rPr>
              <a:t>-</a:t>
            </a:r>
            <a:endParaRPr lang="en-US" sz="2800" dirty="0">
              <a:solidFill>
                <a:schemeClr val="tx1"/>
              </a:solidFill>
              <a:effectLst/>
              <a:sym typeface="Wingdings" pitchFamily="2" charset="2"/>
            </a:endParaRPr>
          </a:p>
          <a:p>
            <a:pPr marL="457200" indent="-457200" defTabSz="993775">
              <a:buClr>
                <a:srgbClr val="4F81BD"/>
              </a:buClr>
              <a:buSzTx/>
              <a:buFont typeface="Wingdings" pitchFamily="2" charset="2"/>
              <a:buChar char="v"/>
            </a:pPr>
            <a:r>
              <a:rPr lang="en-US" sz="2800" dirty="0">
                <a:solidFill>
                  <a:schemeClr val="tx1"/>
                </a:solidFill>
                <a:effectLst/>
                <a:sym typeface="Wingdings" pitchFamily="2" charset="2"/>
              </a:rPr>
              <a:t>Distinct from Stem Cell</a:t>
            </a:r>
          </a:p>
          <a:p>
            <a:pPr marL="457200" indent="-457200" defTabSz="993775">
              <a:lnSpc>
                <a:spcPct val="100000"/>
              </a:lnSpc>
              <a:buClr>
                <a:srgbClr val="4F81BD"/>
              </a:buClr>
              <a:buSzTx/>
              <a:buFont typeface="Wingdings" pitchFamily="2" charset="2"/>
              <a:buChar char="v"/>
            </a:pPr>
            <a:r>
              <a:rPr lang="en-US" sz="2800" dirty="0">
                <a:solidFill>
                  <a:schemeClr val="tx1"/>
                </a:solidFill>
                <a:effectLst/>
              </a:rPr>
              <a:t>65% resemble tolerogenic plasmacytoid dendritic </a:t>
            </a:r>
            <a:r>
              <a:rPr lang="en-US" sz="2800" dirty="0" smtClean="0">
                <a:solidFill>
                  <a:schemeClr val="tx1"/>
                </a:solidFill>
                <a:effectLst/>
              </a:rPr>
              <a:t>cells </a:t>
            </a:r>
            <a:r>
              <a:rPr lang="en-US" sz="2800" dirty="0">
                <a:solidFill>
                  <a:schemeClr val="tx1"/>
                </a:solidFill>
                <a:effectLst/>
              </a:rPr>
              <a:t>(B220</a:t>
            </a:r>
            <a:r>
              <a:rPr lang="en-US" sz="2800" baseline="30000" dirty="0">
                <a:solidFill>
                  <a:schemeClr val="tx1"/>
                </a:solidFill>
                <a:effectLst/>
              </a:rPr>
              <a:t>+</a:t>
            </a:r>
            <a:r>
              <a:rPr lang="en-US" sz="2800" dirty="0">
                <a:solidFill>
                  <a:schemeClr val="tx1"/>
                </a:solidFill>
                <a:effectLst/>
              </a:rPr>
              <a:t>/CD11c</a:t>
            </a:r>
            <a:r>
              <a:rPr lang="en-US" sz="2800" baseline="30000" dirty="0">
                <a:solidFill>
                  <a:schemeClr val="tx1"/>
                </a:solidFill>
                <a:effectLst/>
              </a:rPr>
              <a:t>+</a:t>
            </a:r>
            <a:r>
              <a:rPr lang="en-US" sz="2800" dirty="0">
                <a:solidFill>
                  <a:schemeClr val="tx1"/>
                </a:solidFill>
                <a:effectLst/>
              </a:rPr>
              <a:t>/CD116</a:t>
            </a:r>
            <a:r>
              <a:rPr lang="en-US" sz="2800" baseline="30000" dirty="0">
                <a:solidFill>
                  <a:schemeClr val="tx1"/>
                </a:solidFill>
                <a:effectLst/>
              </a:rPr>
              <a:t>-</a:t>
            </a:r>
            <a:r>
              <a:rPr lang="en-US" sz="2800" dirty="0">
                <a:solidFill>
                  <a:schemeClr val="tx1"/>
                </a:solidFill>
                <a:effectLst/>
              </a:rPr>
              <a:t>)</a:t>
            </a:r>
            <a:endParaRPr lang="en-US" sz="2800" dirty="0">
              <a:solidFill>
                <a:schemeClr val="tx1"/>
              </a:solidFill>
              <a:effectLst/>
              <a:sym typeface="Wingdings" pitchFamily="2" charset="2"/>
            </a:endParaRPr>
          </a:p>
          <a:p>
            <a:pPr marL="457200" indent="-457200" defTabSz="993775">
              <a:buClr>
                <a:srgbClr val="4F81BD"/>
              </a:buClr>
              <a:buSzTx/>
              <a:buFont typeface="Wingdings" pitchFamily="2" charset="2"/>
              <a:buChar char="v"/>
            </a:pPr>
            <a:r>
              <a:rPr lang="en-US" sz="2800" dirty="0" smtClean="0">
                <a:solidFill>
                  <a:schemeClr val="tx1"/>
                </a:solidFill>
                <a:effectLst/>
              </a:rPr>
              <a:t>Induces </a:t>
            </a:r>
            <a:r>
              <a:rPr lang="en-US" sz="2800" dirty="0">
                <a:solidFill>
                  <a:schemeClr val="tx1"/>
                </a:solidFill>
                <a:effectLst/>
              </a:rPr>
              <a:t>antigen-specific </a:t>
            </a:r>
            <a:r>
              <a:rPr lang="en-US" sz="2800" dirty="0" smtClean="0">
                <a:solidFill>
                  <a:schemeClr val="tx1"/>
                </a:solidFill>
                <a:effectLst/>
              </a:rPr>
              <a:t>T</a:t>
            </a:r>
            <a:r>
              <a:rPr lang="en-US" sz="2800" baseline="-25000" dirty="0" smtClean="0">
                <a:solidFill>
                  <a:schemeClr val="tx1"/>
                </a:solidFill>
                <a:effectLst/>
              </a:rPr>
              <a:t>reg</a:t>
            </a:r>
          </a:p>
          <a:p>
            <a:pPr marL="457200" indent="-457200" defTabSz="993775">
              <a:buClr>
                <a:srgbClr val="4F81BD"/>
              </a:buClr>
              <a:buSzTx/>
              <a:buFont typeface="Wingdings" pitchFamily="2" charset="2"/>
              <a:buChar char="v"/>
            </a:pPr>
            <a:r>
              <a:rPr lang="en-US" sz="2800" dirty="0" smtClean="0">
                <a:solidFill>
                  <a:schemeClr val="tx1"/>
                </a:solidFill>
                <a:effectLst/>
              </a:rPr>
              <a:t>Induces </a:t>
            </a:r>
            <a:r>
              <a:rPr lang="en-US" sz="2800" dirty="0" err="1" smtClean="0">
                <a:solidFill>
                  <a:schemeClr val="tx1"/>
                </a:solidFill>
                <a:effectLst/>
              </a:rPr>
              <a:t>B</a:t>
            </a:r>
            <a:r>
              <a:rPr lang="en-US" sz="2800" baseline="-25000" dirty="0" err="1" smtClean="0">
                <a:solidFill>
                  <a:schemeClr val="tx1"/>
                </a:solidFill>
                <a:effectLst/>
              </a:rPr>
              <a:t>reg</a:t>
            </a:r>
            <a:endParaRPr lang="en-US" sz="2800" baseline="-25000" dirty="0">
              <a:solidFill>
                <a:schemeClr val="tx1"/>
              </a:solidFill>
              <a:effectLst/>
            </a:endParaRPr>
          </a:p>
        </p:txBody>
      </p:sp>
      <p:sp>
        <p:nvSpPr>
          <p:cNvPr id="22532" name="Text Box 5"/>
          <p:cNvSpPr txBox="1">
            <a:spLocks noChangeArrowheads="1"/>
          </p:cNvSpPr>
          <p:nvPr/>
        </p:nvSpPr>
        <p:spPr bwMode="auto">
          <a:xfrm>
            <a:off x="4114800" y="5638822"/>
            <a:ext cx="4859867" cy="839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9421" tIns="49711" rIns="99421" bIns="49711">
            <a:spAutoFit/>
          </a:bodyPr>
          <a:lstStyle>
            <a:lvl1pPr>
              <a:defRPr sz="2500">
                <a:solidFill>
                  <a:schemeClr val="bg1"/>
                </a:solidFill>
                <a:latin typeface="CG Omega" pitchFamily="34" charset="0"/>
              </a:defRPr>
            </a:lvl1pPr>
            <a:lvl2pPr marL="742950" indent="-285750">
              <a:defRPr sz="2500">
                <a:solidFill>
                  <a:schemeClr val="bg1"/>
                </a:solidFill>
                <a:latin typeface="CG Omega" pitchFamily="34" charset="0"/>
              </a:defRPr>
            </a:lvl2pPr>
            <a:lvl3pPr marL="1143000" indent="-228600">
              <a:defRPr sz="2500">
                <a:solidFill>
                  <a:schemeClr val="bg1"/>
                </a:solidFill>
                <a:latin typeface="CG Omega" pitchFamily="34" charset="0"/>
              </a:defRPr>
            </a:lvl3pPr>
            <a:lvl4pPr marL="1600200" indent="-228600">
              <a:defRPr sz="2500">
                <a:solidFill>
                  <a:schemeClr val="bg1"/>
                </a:solidFill>
                <a:latin typeface="CG Omega" pitchFamily="34" charset="0"/>
              </a:defRPr>
            </a:lvl4pPr>
            <a:lvl5pPr marL="2057400" indent="-228600">
              <a:defRPr sz="2500">
                <a:solidFill>
                  <a:schemeClr val="bg1"/>
                </a:solidFill>
                <a:latin typeface="CG Omega" pitchFamily="34" charset="0"/>
              </a:defRPr>
            </a:lvl5pPr>
            <a:lvl6pPr marL="25146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6pPr>
            <a:lvl7pPr marL="29718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7pPr>
            <a:lvl8pPr marL="34290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8pPr>
            <a:lvl9pPr marL="38862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9pPr>
          </a:lstStyle>
          <a:p>
            <a:pPr>
              <a:lnSpc>
                <a:spcPct val="100000"/>
              </a:lnSpc>
              <a:spcBef>
                <a:spcPct val="0"/>
              </a:spcBef>
              <a:buClrTx/>
              <a:buSzTx/>
              <a:buFontTx/>
              <a:buNone/>
            </a:pPr>
            <a:r>
              <a:rPr lang="en-US" sz="1600" dirty="0">
                <a:solidFill>
                  <a:schemeClr val="tx1"/>
                </a:solidFill>
                <a:effectLst/>
              </a:rPr>
              <a:t>Kaufman et al, </a:t>
            </a:r>
            <a:r>
              <a:rPr lang="en-US" sz="1600" i="1" dirty="0">
                <a:solidFill>
                  <a:schemeClr val="tx1"/>
                </a:solidFill>
                <a:effectLst/>
              </a:rPr>
              <a:t>Blood</a:t>
            </a:r>
            <a:r>
              <a:rPr lang="en-US" sz="1600" dirty="0">
                <a:solidFill>
                  <a:schemeClr val="tx1"/>
                </a:solidFill>
                <a:effectLst/>
              </a:rPr>
              <a:t> 1994, 84(8):2436-2446  </a:t>
            </a:r>
          </a:p>
          <a:p>
            <a:pPr>
              <a:buFont typeface="Monotype Sorts" pitchFamily="2" charset="2"/>
              <a:buNone/>
            </a:pPr>
            <a:r>
              <a:rPr lang="en-US" sz="1600" dirty="0">
                <a:solidFill>
                  <a:schemeClr val="tx1"/>
                </a:solidFill>
                <a:effectLst/>
              </a:rPr>
              <a:t>Fugier-Vivier et al, </a:t>
            </a:r>
            <a:r>
              <a:rPr lang="en-US" sz="1600" i="1" dirty="0">
                <a:solidFill>
                  <a:schemeClr val="tx1"/>
                </a:solidFill>
                <a:effectLst/>
              </a:rPr>
              <a:t>J  Exp Med </a:t>
            </a:r>
            <a:r>
              <a:rPr lang="en-US" sz="1600" dirty="0">
                <a:solidFill>
                  <a:schemeClr val="tx1"/>
                </a:solidFill>
                <a:effectLst/>
              </a:rPr>
              <a:t>2005, 201(3):373-383</a:t>
            </a:r>
          </a:p>
          <a:p>
            <a:pPr>
              <a:buFont typeface="Monotype Sorts" pitchFamily="2" charset="2"/>
              <a:buNone/>
            </a:pPr>
            <a:r>
              <a:rPr lang="en-US" sz="1600" dirty="0">
                <a:solidFill>
                  <a:schemeClr val="tx1"/>
                </a:solidFill>
                <a:effectLst/>
              </a:rPr>
              <a:t>Huang et al, </a:t>
            </a:r>
            <a:r>
              <a:rPr lang="en-US" sz="1600" i="1" dirty="0">
                <a:solidFill>
                  <a:schemeClr val="tx1"/>
                </a:solidFill>
                <a:effectLst/>
              </a:rPr>
              <a:t>Blood </a:t>
            </a:r>
            <a:r>
              <a:rPr lang="en-US" sz="1600" dirty="0">
                <a:solidFill>
                  <a:schemeClr val="tx1"/>
                </a:solidFill>
                <a:effectLst/>
              </a:rPr>
              <a:t>2010, 117(8):2494-2905</a:t>
            </a:r>
          </a:p>
        </p:txBody>
      </p:sp>
      <p:sp>
        <p:nvSpPr>
          <p:cNvPr id="22533" name="Text Box 7"/>
          <p:cNvSpPr txBox="1">
            <a:spLocks noChangeArrowheads="1"/>
          </p:cNvSpPr>
          <p:nvPr/>
        </p:nvSpPr>
        <p:spPr bwMode="auto">
          <a:xfrm>
            <a:off x="0" y="227022"/>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9421" tIns="49711" rIns="99421" bIns="49711">
            <a:spAutoFit/>
          </a:bodyPr>
          <a:lstStyle>
            <a:lvl1pPr>
              <a:defRPr sz="2500">
                <a:solidFill>
                  <a:schemeClr val="bg1"/>
                </a:solidFill>
                <a:latin typeface="CG Omega" pitchFamily="34" charset="0"/>
              </a:defRPr>
            </a:lvl1pPr>
            <a:lvl2pPr marL="742950" indent="-285750">
              <a:defRPr sz="2500">
                <a:solidFill>
                  <a:schemeClr val="bg1"/>
                </a:solidFill>
                <a:latin typeface="CG Omega" pitchFamily="34" charset="0"/>
              </a:defRPr>
            </a:lvl2pPr>
            <a:lvl3pPr marL="1143000" indent="-228600">
              <a:defRPr sz="2500">
                <a:solidFill>
                  <a:schemeClr val="bg1"/>
                </a:solidFill>
                <a:latin typeface="CG Omega" pitchFamily="34" charset="0"/>
              </a:defRPr>
            </a:lvl3pPr>
            <a:lvl4pPr marL="1600200" indent="-228600">
              <a:defRPr sz="2500">
                <a:solidFill>
                  <a:schemeClr val="bg1"/>
                </a:solidFill>
                <a:latin typeface="CG Omega" pitchFamily="34" charset="0"/>
              </a:defRPr>
            </a:lvl4pPr>
            <a:lvl5pPr marL="2057400" indent="-228600">
              <a:defRPr sz="2500">
                <a:solidFill>
                  <a:schemeClr val="bg1"/>
                </a:solidFill>
                <a:latin typeface="CG Omega" pitchFamily="34" charset="0"/>
              </a:defRPr>
            </a:lvl5pPr>
            <a:lvl6pPr marL="25146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6pPr>
            <a:lvl7pPr marL="29718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7pPr>
            <a:lvl8pPr marL="34290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8pPr>
            <a:lvl9pPr marL="38862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9pPr>
          </a:lstStyle>
          <a:p>
            <a:pPr algn="ctr">
              <a:lnSpc>
                <a:spcPct val="100000"/>
              </a:lnSpc>
              <a:spcBef>
                <a:spcPct val="50000"/>
              </a:spcBef>
              <a:buClrTx/>
              <a:buSzTx/>
              <a:buFontTx/>
              <a:buNone/>
            </a:pPr>
            <a:r>
              <a:rPr lang="en-US" sz="4400" dirty="0" smtClean="0">
                <a:solidFill>
                  <a:srgbClr val="4F81BD"/>
                </a:solidFill>
                <a:effectLst/>
                <a:latin typeface="+mj-lt"/>
              </a:rPr>
              <a:t>Definition </a:t>
            </a:r>
            <a:r>
              <a:rPr lang="en-US" sz="4400" dirty="0">
                <a:solidFill>
                  <a:srgbClr val="4F81BD"/>
                </a:solidFill>
                <a:effectLst/>
                <a:latin typeface="+mj-lt"/>
              </a:rPr>
              <a:t>of the Facilitating Cell</a:t>
            </a:r>
          </a:p>
        </p:txBody>
      </p:sp>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0" y="6385093"/>
            <a:ext cx="1083733" cy="44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922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1"/>
          <p:cNvSpPr txBox="1">
            <a:spLocks noChangeArrowheads="1"/>
          </p:cNvSpPr>
          <p:nvPr/>
        </p:nvSpPr>
        <p:spPr bwMode="auto">
          <a:xfrm>
            <a:off x="0" y="220671"/>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500">
                <a:solidFill>
                  <a:schemeClr val="bg1"/>
                </a:solidFill>
                <a:latin typeface="CG Omega" pitchFamily="34" charset="0"/>
              </a:defRPr>
            </a:lvl1pPr>
            <a:lvl2pPr marL="742950" indent="-285750">
              <a:defRPr sz="2500">
                <a:solidFill>
                  <a:schemeClr val="bg1"/>
                </a:solidFill>
                <a:latin typeface="CG Omega" pitchFamily="34" charset="0"/>
              </a:defRPr>
            </a:lvl2pPr>
            <a:lvl3pPr marL="1143000" indent="-228600">
              <a:defRPr sz="2500">
                <a:solidFill>
                  <a:schemeClr val="bg1"/>
                </a:solidFill>
                <a:latin typeface="CG Omega" pitchFamily="34" charset="0"/>
              </a:defRPr>
            </a:lvl3pPr>
            <a:lvl4pPr marL="1600200" indent="-228600">
              <a:defRPr sz="2500">
                <a:solidFill>
                  <a:schemeClr val="bg1"/>
                </a:solidFill>
                <a:latin typeface="CG Omega" pitchFamily="34" charset="0"/>
              </a:defRPr>
            </a:lvl4pPr>
            <a:lvl5pPr marL="2057400" indent="-228600">
              <a:defRPr sz="2500">
                <a:solidFill>
                  <a:schemeClr val="bg1"/>
                </a:solidFill>
                <a:latin typeface="CG Omega" pitchFamily="34" charset="0"/>
              </a:defRPr>
            </a:lvl5pPr>
            <a:lvl6pPr marL="25146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6pPr>
            <a:lvl7pPr marL="29718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7pPr>
            <a:lvl8pPr marL="34290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8pPr>
            <a:lvl9pPr marL="38862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9pPr>
          </a:lstStyle>
          <a:p>
            <a:pPr algn="ctr" eaLnBrk="1" hangingPunct="1">
              <a:lnSpc>
                <a:spcPct val="100000"/>
              </a:lnSpc>
              <a:spcBef>
                <a:spcPct val="0"/>
              </a:spcBef>
              <a:buClrTx/>
              <a:buSzTx/>
              <a:buFontTx/>
              <a:buNone/>
            </a:pPr>
            <a:r>
              <a:rPr lang="en-US" sz="4400" dirty="0">
                <a:solidFill>
                  <a:srgbClr val="4F81BD"/>
                </a:solidFill>
                <a:effectLst/>
                <a:latin typeface="+mj-lt"/>
                <a:ea typeface="ＭＳ Ｐゴシック" pitchFamily="34" charset="-128"/>
              </a:rPr>
              <a:t>Facilitating Cell </a:t>
            </a:r>
            <a:r>
              <a:rPr lang="en-US" sz="4400" dirty="0" smtClean="0">
                <a:solidFill>
                  <a:srgbClr val="4F81BD"/>
                </a:solidFill>
                <a:effectLst/>
                <a:latin typeface="+mj-lt"/>
                <a:ea typeface="ＭＳ Ｐゴシック" pitchFamily="34" charset="-128"/>
              </a:rPr>
              <a:t>Mechanism of Action</a:t>
            </a:r>
            <a:endParaRPr lang="en-US" sz="4400" dirty="0">
              <a:solidFill>
                <a:srgbClr val="4F81BD"/>
              </a:solidFill>
              <a:effectLst/>
              <a:latin typeface="+mj-lt"/>
              <a:ea typeface="ＭＳ Ｐゴシック" pitchFamily="34" charset="-128"/>
            </a:endParaRPr>
          </a:p>
        </p:txBody>
      </p:sp>
      <p:grpSp>
        <p:nvGrpSpPr>
          <p:cNvPr id="23555" name="Group 1"/>
          <p:cNvGrpSpPr>
            <a:grpSpLocks/>
          </p:cNvGrpSpPr>
          <p:nvPr/>
        </p:nvGrpSpPr>
        <p:grpSpPr bwMode="auto">
          <a:xfrm>
            <a:off x="508009" y="1371602"/>
            <a:ext cx="8331217" cy="4660851"/>
            <a:chOff x="723881" y="1392687"/>
            <a:chExt cx="9372619" cy="4660851"/>
          </a:xfrm>
          <a:effectLst>
            <a:outerShdw blurRad="50800" dist="50800" dir="5400000" algn="ctr" rotWithShape="0">
              <a:schemeClr val="bg1"/>
            </a:outerShdw>
          </a:effectLst>
        </p:grpSpPr>
        <p:sp>
          <p:nvSpPr>
            <p:cNvPr id="23556" name="Text Box 5"/>
            <p:cNvSpPr txBox="1">
              <a:spLocks noChangeArrowheads="1"/>
            </p:cNvSpPr>
            <p:nvPr/>
          </p:nvSpPr>
          <p:spPr bwMode="auto">
            <a:xfrm>
              <a:off x="6819470" y="3316565"/>
              <a:ext cx="3277030" cy="1198113"/>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lIns="89245" tIns="44623" rIns="89245" bIns="44623">
              <a:spAutoFit/>
            </a:bodyPr>
            <a:lstStyle>
              <a:lvl1pPr defTabSz="892175">
                <a:defRPr sz="2500">
                  <a:solidFill>
                    <a:schemeClr val="bg1"/>
                  </a:solidFill>
                  <a:latin typeface="CG Omega" pitchFamily="34" charset="0"/>
                </a:defRPr>
              </a:lvl1pPr>
              <a:lvl2pPr marL="742950" indent="-285750" defTabSz="892175">
                <a:defRPr sz="2500">
                  <a:solidFill>
                    <a:schemeClr val="bg1"/>
                  </a:solidFill>
                  <a:latin typeface="CG Omega" pitchFamily="34" charset="0"/>
                </a:defRPr>
              </a:lvl2pPr>
              <a:lvl3pPr marL="1143000" indent="-228600" defTabSz="892175">
                <a:defRPr sz="2500">
                  <a:solidFill>
                    <a:schemeClr val="bg1"/>
                  </a:solidFill>
                  <a:latin typeface="CG Omega" pitchFamily="34" charset="0"/>
                </a:defRPr>
              </a:lvl3pPr>
              <a:lvl4pPr marL="1600200" indent="-228600" defTabSz="892175">
                <a:defRPr sz="2500">
                  <a:solidFill>
                    <a:schemeClr val="bg1"/>
                  </a:solidFill>
                  <a:latin typeface="CG Omega" pitchFamily="34" charset="0"/>
                </a:defRPr>
              </a:lvl4pPr>
              <a:lvl5pPr marL="2057400" indent="-228600" defTabSz="892175">
                <a:defRPr sz="2500">
                  <a:solidFill>
                    <a:schemeClr val="bg1"/>
                  </a:solidFill>
                  <a:latin typeface="CG Omega" pitchFamily="34" charset="0"/>
                </a:defRPr>
              </a:lvl5pPr>
              <a:lvl6pPr marL="25146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6pPr>
              <a:lvl7pPr marL="29718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7pPr>
              <a:lvl8pPr marL="34290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8pPr>
              <a:lvl9pPr marL="38862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9pPr>
            </a:lstStyle>
            <a:p>
              <a:pPr algn="ctr">
                <a:lnSpc>
                  <a:spcPct val="100000"/>
                </a:lnSpc>
                <a:spcBef>
                  <a:spcPct val="0"/>
                </a:spcBef>
                <a:buFont typeface="Monotype Sorts" pitchFamily="2" charset="2"/>
                <a:buNone/>
              </a:pPr>
              <a:r>
                <a:rPr lang="en-US" sz="1800" b="1" dirty="0" smtClean="0">
                  <a:solidFill>
                    <a:srgbClr val="4F81BD"/>
                  </a:solidFill>
                  <a:effectLst/>
                  <a:latin typeface="Arial" pitchFamily="34" charset="0"/>
                  <a:ea typeface="ＭＳ Ｐゴシック" pitchFamily="34" charset="-128"/>
                </a:rPr>
                <a:t>Prevents apoptosis of HSC</a:t>
              </a:r>
            </a:p>
            <a:p>
              <a:pPr algn="ctr">
                <a:lnSpc>
                  <a:spcPct val="100000"/>
                </a:lnSpc>
                <a:spcBef>
                  <a:spcPct val="0"/>
                </a:spcBef>
                <a:buNone/>
              </a:pPr>
              <a:endParaRPr lang="de-DE" sz="800" dirty="0" smtClean="0">
                <a:solidFill>
                  <a:schemeClr val="tx1"/>
                </a:solidFill>
                <a:effectLst/>
                <a:latin typeface="Arial" pitchFamily="34" charset="0"/>
                <a:ea typeface="ＭＳ Ｐゴシック" pitchFamily="34" charset="-128"/>
              </a:endParaRPr>
            </a:p>
            <a:p>
              <a:pPr algn="ctr">
                <a:lnSpc>
                  <a:spcPct val="100000"/>
                </a:lnSpc>
                <a:spcBef>
                  <a:spcPct val="0"/>
                </a:spcBef>
                <a:buNone/>
              </a:pPr>
              <a:r>
                <a:rPr lang="de-DE" sz="1400" dirty="0" smtClean="0">
                  <a:solidFill>
                    <a:schemeClr val="tx1"/>
                  </a:solidFill>
                  <a:effectLst/>
                  <a:latin typeface="Arial" pitchFamily="34" charset="0"/>
                  <a:ea typeface="ＭＳ Ｐゴシック" pitchFamily="34" charset="-128"/>
                </a:rPr>
                <a:t>Rezzoug </a:t>
              </a:r>
              <a:r>
                <a:rPr lang="de-DE" sz="1400" dirty="0">
                  <a:solidFill>
                    <a:schemeClr val="tx1"/>
                  </a:solidFill>
                  <a:effectLst/>
                  <a:latin typeface="Arial" pitchFamily="34" charset="0"/>
                  <a:ea typeface="ＭＳ Ｐゴシック" pitchFamily="34" charset="-128"/>
                </a:rPr>
                <a:t>F, </a:t>
              </a:r>
              <a:r>
                <a:rPr lang="de-DE" sz="1400" i="1" dirty="0">
                  <a:solidFill>
                    <a:schemeClr val="tx1"/>
                  </a:solidFill>
                  <a:effectLst/>
                  <a:latin typeface="Arial" pitchFamily="34" charset="0"/>
                  <a:ea typeface="ＭＳ Ｐゴシック" pitchFamily="34" charset="-128"/>
                </a:rPr>
                <a:t>J Immunol  </a:t>
              </a:r>
              <a:r>
                <a:rPr lang="de-DE" sz="1400" dirty="0">
                  <a:solidFill>
                    <a:schemeClr val="tx1"/>
                  </a:solidFill>
                  <a:effectLst/>
                  <a:latin typeface="Arial" pitchFamily="34" charset="0"/>
                  <a:ea typeface="ＭＳ Ｐゴシック" pitchFamily="34" charset="-128"/>
                </a:rPr>
                <a:t>2008, 180(1):</a:t>
              </a:r>
              <a:r>
                <a:rPr lang="de-DE" sz="1400" dirty="0" smtClean="0">
                  <a:solidFill>
                    <a:schemeClr val="tx1"/>
                  </a:solidFill>
                  <a:effectLst/>
                  <a:latin typeface="Arial" pitchFamily="34" charset="0"/>
                  <a:ea typeface="ＭＳ Ｐゴシック" pitchFamily="34" charset="-128"/>
                </a:rPr>
                <a:t>49-57</a:t>
              </a:r>
              <a:endParaRPr lang="en-US" sz="1600" dirty="0">
                <a:solidFill>
                  <a:schemeClr val="tx1"/>
                </a:solidFill>
                <a:effectLst/>
                <a:latin typeface="Arial" pitchFamily="34" charset="0"/>
                <a:ea typeface="ＭＳ Ｐゴシック" pitchFamily="34" charset="-128"/>
              </a:endParaRPr>
            </a:p>
          </p:txBody>
        </p:sp>
        <p:sp>
          <p:nvSpPr>
            <p:cNvPr id="54277" name="Text Box 6"/>
            <p:cNvSpPr txBox="1">
              <a:spLocks noChangeArrowheads="1"/>
            </p:cNvSpPr>
            <p:nvPr/>
          </p:nvSpPr>
          <p:spPr bwMode="auto">
            <a:xfrm>
              <a:off x="5676900" y="5106988"/>
              <a:ext cx="4114800" cy="921114"/>
            </a:xfrm>
            <a:prstGeom prst="rect">
              <a:avLst/>
            </a:prstGeom>
            <a:noFill/>
            <a:ln w="38100">
              <a:solidFill>
                <a:schemeClr val="tx1"/>
              </a:solidFill>
              <a:miter lim="800000"/>
              <a:headEnd/>
              <a:tailEnd/>
            </a:ln>
          </p:spPr>
          <p:txBody>
            <a:bodyPr lIns="89245" tIns="44623" rIns="89245" bIns="44623">
              <a:spAutoFit/>
            </a:bodyPr>
            <a:lstStyle/>
            <a:p>
              <a:pPr algn="ctr" defTabSz="892175">
                <a:lnSpc>
                  <a:spcPct val="100000"/>
                </a:lnSpc>
                <a:spcBef>
                  <a:spcPct val="0"/>
                </a:spcBef>
                <a:buFont typeface="Monotype Sorts" charset="2"/>
                <a:buNone/>
                <a:defRPr/>
              </a:pPr>
              <a:r>
                <a:rPr lang="en-US" sz="1800" b="1" dirty="0">
                  <a:solidFill>
                    <a:srgbClr val="4F81BD"/>
                  </a:solidFill>
                  <a:effectLst/>
                  <a:latin typeface="Arial" pitchFamily="34" charset="0"/>
                  <a:ea typeface="MS PGothic" pitchFamily="34" charset="-128"/>
                </a:rPr>
                <a:t>Prevents GVHD in </a:t>
              </a:r>
              <a:r>
                <a:rPr lang="en-US" sz="1800" b="1" dirty="0" smtClean="0">
                  <a:solidFill>
                    <a:srgbClr val="4F81BD"/>
                  </a:solidFill>
                  <a:effectLst/>
                  <a:latin typeface="Arial" pitchFamily="34" charset="0"/>
                  <a:ea typeface="MS PGothic" pitchFamily="34" charset="-128"/>
                </a:rPr>
                <a:t>mice</a:t>
              </a:r>
            </a:p>
            <a:p>
              <a:pPr algn="ctr" defTabSz="892175">
                <a:lnSpc>
                  <a:spcPct val="100000"/>
                </a:lnSpc>
                <a:spcBef>
                  <a:spcPct val="0"/>
                </a:spcBef>
                <a:buFont typeface="Monotype Sorts" charset="2"/>
                <a:buNone/>
                <a:defRPr/>
              </a:pPr>
              <a:endParaRPr lang="en-US" sz="800" b="1" dirty="0">
                <a:solidFill>
                  <a:srgbClr val="4F81BD"/>
                </a:solidFill>
                <a:latin typeface="Arial" pitchFamily="34" charset="0"/>
                <a:ea typeface="MS PGothic" pitchFamily="34" charset="-128"/>
              </a:endParaRPr>
            </a:p>
            <a:p>
              <a:pPr algn="ctr" defTabSz="892175">
                <a:lnSpc>
                  <a:spcPct val="100000"/>
                </a:lnSpc>
                <a:spcBef>
                  <a:spcPct val="0"/>
                </a:spcBef>
                <a:buFont typeface="Monotype Sorts" charset="2"/>
                <a:buNone/>
                <a:defRPr/>
              </a:pPr>
              <a:r>
                <a:rPr lang="en-US" sz="1400" dirty="0">
                  <a:solidFill>
                    <a:schemeClr val="tx1"/>
                  </a:solidFill>
                  <a:effectLst/>
                  <a:latin typeface="Arial" pitchFamily="34" charset="0"/>
                  <a:ea typeface="MS PGothic" pitchFamily="34" charset="-128"/>
                </a:rPr>
                <a:t>Taylor KN, </a:t>
              </a:r>
              <a:r>
                <a:rPr lang="en-US" sz="1400" i="1" dirty="0">
                  <a:solidFill>
                    <a:schemeClr val="tx1"/>
                  </a:solidFill>
                  <a:effectLst/>
                  <a:latin typeface="Arial" pitchFamily="34" charset="0"/>
                  <a:ea typeface="MS PGothic" pitchFamily="34" charset="-128"/>
                </a:rPr>
                <a:t>J Immunol 2007, </a:t>
              </a:r>
              <a:r>
                <a:rPr lang="en-US" sz="1400" dirty="0">
                  <a:solidFill>
                    <a:schemeClr val="tx1"/>
                  </a:solidFill>
                  <a:effectLst/>
                </a:rPr>
                <a:t>15;179(4):2153-62</a:t>
              </a:r>
            </a:p>
          </p:txBody>
        </p:sp>
        <p:sp>
          <p:nvSpPr>
            <p:cNvPr id="23558" name="Text Box 7"/>
            <p:cNvSpPr txBox="1">
              <a:spLocks noChangeArrowheads="1"/>
            </p:cNvSpPr>
            <p:nvPr/>
          </p:nvSpPr>
          <p:spPr bwMode="auto">
            <a:xfrm>
              <a:off x="5981327" y="1392687"/>
              <a:ext cx="3896098" cy="1413557"/>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89245" tIns="44623" rIns="89245" bIns="44623">
              <a:spAutoFit/>
            </a:bodyPr>
            <a:lstStyle>
              <a:lvl1pPr defTabSz="892175">
                <a:defRPr sz="2500">
                  <a:solidFill>
                    <a:schemeClr val="bg1"/>
                  </a:solidFill>
                  <a:latin typeface="CG Omega" pitchFamily="34" charset="0"/>
                </a:defRPr>
              </a:lvl1pPr>
              <a:lvl2pPr marL="742950" indent="-285750" defTabSz="892175">
                <a:defRPr sz="2500">
                  <a:solidFill>
                    <a:schemeClr val="bg1"/>
                  </a:solidFill>
                  <a:latin typeface="CG Omega" pitchFamily="34" charset="0"/>
                </a:defRPr>
              </a:lvl2pPr>
              <a:lvl3pPr marL="1143000" indent="-228600" defTabSz="892175">
                <a:defRPr sz="2500">
                  <a:solidFill>
                    <a:schemeClr val="bg1"/>
                  </a:solidFill>
                  <a:latin typeface="CG Omega" pitchFamily="34" charset="0"/>
                </a:defRPr>
              </a:lvl3pPr>
              <a:lvl4pPr marL="1600200" indent="-228600" defTabSz="892175">
                <a:defRPr sz="2500">
                  <a:solidFill>
                    <a:schemeClr val="bg1"/>
                  </a:solidFill>
                  <a:latin typeface="CG Omega" pitchFamily="34" charset="0"/>
                </a:defRPr>
              </a:lvl4pPr>
              <a:lvl5pPr marL="2057400" indent="-228600" defTabSz="892175">
                <a:defRPr sz="2500">
                  <a:solidFill>
                    <a:schemeClr val="bg1"/>
                  </a:solidFill>
                  <a:latin typeface="CG Omega" pitchFamily="34" charset="0"/>
                </a:defRPr>
              </a:lvl5pPr>
              <a:lvl6pPr marL="25146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6pPr>
              <a:lvl7pPr marL="29718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7pPr>
              <a:lvl8pPr marL="34290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8pPr>
              <a:lvl9pPr marL="38862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9pPr>
            </a:lstStyle>
            <a:p>
              <a:pPr algn="ctr">
                <a:lnSpc>
                  <a:spcPct val="100000"/>
                </a:lnSpc>
                <a:spcBef>
                  <a:spcPct val="0"/>
                </a:spcBef>
                <a:buFont typeface="Monotype Sorts" pitchFamily="2" charset="2"/>
                <a:buNone/>
              </a:pPr>
              <a:r>
                <a:rPr lang="en-US" sz="1800" b="1" dirty="0">
                  <a:solidFill>
                    <a:srgbClr val="4F81BD"/>
                  </a:solidFill>
                  <a:effectLst/>
                  <a:latin typeface="Arial" pitchFamily="34" charset="0"/>
                  <a:ea typeface="ＭＳ Ｐゴシック" pitchFamily="34" charset="-128"/>
                </a:rPr>
                <a:t>Induces antigen-specific </a:t>
              </a:r>
            </a:p>
            <a:p>
              <a:pPr algn="ctr">
                <a:lnSpc>
                  <a:spcPct val="100000"/>
                </a:lnSpc>
                <a:spcBef>
                  <a:spcPct val="0"/>
                </a:spcBef>
                <a:buFont typeface="Monotype Sorts" pitchFamily="2" charset="2"/>
                <a:buNone/>
              </a:pPr>
              <a:r>
                <a:rPr lang="en-US" sz="1800" b="1" dirty="0">
                  <a:solidFill>
                    <a:srgbClr val="4F81BD"/>
                  </a:solidFill>
                  <a:effectLst/>
                  <a:latin typeface="Arial" pitchFamily="34" charset="0"/>
                  <a:ea typeface="ＭＳ Ｐゴシック" pitchFamily="34" charset="-128"/>
                </a:rPr>
                <a:t>T</a:t>
              </a:r>
              <a:r>
                <a:rPr lang="en-US" sz="1800" b="1" baseline="-25000" dirty="0">
                  <a:solidFill>
                    <a:srgbClr val="4F81BD"/>
                  </a:solidFill>
                  <a:effectLst/>
                  <a:latin typeface="Arial" pitchFamily="34" charset="0"/>
                  <a:ea typeface="ＭＳ Ｐゴシック" pitchFamily="34" charset="-128"/>
                </a:rPr>
                <a:t>reg</a:t>
              </a:r>
              <a:r>
                <a:rPr lang="en-US" sz="1800" b="1" dirty="0">
                  <a:solidFill>
                    <a:srgbClr val="4F81BD"/>
                  </a:solidFill>
                  <a:effectLst/>
                  <a:latin typeface="Arial" pitchFamily="34" charset="0"/>
                  <a:ea typeface="ＭＳ Ｐゴシック" pitchFamily="34" charset="-128"/>
                </a:rPr>
                <a:t> </a:t>
              </a:r>
              <a:r>
                <a:rPr lang="en-US" sz="1800" b="1" i="1" dirty="0">
                  <a:solidFill>
                    <a:srgbClr val="4F81BD"/>
                  </a:solidFill>
                  <a:effectLst/>
                  <a:latin typeface="Arial" pitchFamily="34" charset="0"/>
                  <a:ea typeface="ＭＳ Ｐゴシック" pitchFamily="34" charset="-128"/>
                </a:rPr>
                <a:t>in </a:t>
              </a:r>
              <a:r>
                <a:rPr lang="en-US" sz="1800" b="1" i="1" dirty="0" smtClean="0">
                  <a:solidFill>
                    <a:srgbClr val="4F81BD"/>
                  </a:solidFill>
                  <a:effectLst/>
                  <a:latin typeface="Arial" pitchFamily="34" charset="0"/>
                  <a:ea typeface="ＭＳ Ｐゴシック" pitchFamily="34" charset="-128"/>
                </a:rPr>
                <a:t>vivo</a:t>
              </a:r>
            </a:p>
            <a:p>
              <a:pPr algn="ctr">
                <a:lnSpc>
                  <a:spcPct val="100000"/>
                </a:lnSpc>
                <a:spcBef>
                  <a:spcPct val="0"/>
                </a:spcBef>
                <a:buFont typeface="Monotype Sorts" pitchFamily="2" charset="2"/>
                <a:buNone/>
              </a:pPr>
              <a:endParaRPr lang="en-US" sz="800" b="1" i="1" dirty="0">
                <a:solidFill>
                  <a:schemeClr val="tx1"/>
                </a:solidFill>
                <a:effectLst/>
                <a:latin typeface="Arial" pitchFamily="34" charset="0"/>
                <a:ea typeface="ＭＳ Ｐゴシック" pitchFamily="34" charset="-128"/>
              </a:endParaRPr>
            </a:p>
            <a:p>
              <a:pPr algn="ctr">
                <a:lnSpc>
                  <a:spcPct val="100000"/>
                </a:lnSpc>
                <a:spcBef>
                  <a:spcPct val="0"/>
                </a:spcBef>
                <a:buFont typeface="Monotype Sorts" pitchFamily="2" charset="2"/>
                <a:buNone/>
              </a:pPr>
              <a:r>
                <a:rPr lang="en-US" sz="1400" dirty="0">
                  <a:solidFill>
                    <a:schemeClr val="tx1"/>
                  </a:solidFill>
                  <a:effectLst/>
                  <a:latin typeface="Arial" pitchFamily="34" charset="0"/>
                  <a:ea typeface="ＭＳ Ｐゴシック" pitchFamily="34" charset="-128"/>
                </a:rPr>
                <a:t>Taylor KN, </a:t>
              </a:r>
              <a:r>
                <a:rPr lang="en-US" sz="1400" i="1" dirty="0">
                  <a:solidFill>
                    <a:schemeClr val="tx1"/>
                  </a:solidFill>
                  <a:effectLst/>
                  <a:latin typeface="Arial" pitchFamily="34" charset="0"/>
                  <a:ea typeface="ＭＳ Ｐゴシック" pitchFamily="34" charset="-128"/>
                </a:rPr>
                <a:t>J Immunol 2007, </a:t>
              </a:r>
              <a:r>
                <a:rPr lang="en-US" sz="1400" dirty="0">
                  <a:solidFill>
                    <a:schemeClr val="tx1"/>
                  </a:solidFill>
                  <a:effectLst/>
                </a:rPr>
                <a:t>15;179(4):2153-62</a:t>
              </a:r>
            </a:p>
            <a:p>
              <a:pPr algn="ctr">
                <a:lnSpc>
                  <a:spcPct val="100000"/>
                </a:lnSpc>
                <a:spcBef>
                  <a:spcPct val="0"/>
                </a:spcBef>
                <a:buFont typeface="Monotype Sorts" pitchFamily="2" charset="2"/>
                <a:buNone/>
              </a:pPr>
              <a:r>
                <a:rPr lang="en-US" sz="1400" dirty="0">
                  <a:solidFill>
                    <a:schemeClr val="tx1"/>
                  </a:solidFill>
                  <a:effectLst/>
                  <a:latin typeface="Arial" pitchFamily="34" charset="0"/>
                  <a:ea typeface="ＭＳ Ｐゴシック" pitchFamily="34" charset="-128"/>
                </a:rPr>
                <a:t>Huang Y, </a:t>
              </a:r>
              <a:r>
                <a:rPr lang="en-US" sz="1400" i="1" dirty="0">
                  <a:solidFill>
                    <a:schemeClr val="tx1"/>
                  </a:solidFill>
                  <a:effectLst/>
                  <a:latin typeface="Arial" pitchFamily="34" charset="0"/>
                  <a:ea typeface="ＭＳ Ｐゴシック" pitchFamily="34" charset="-128"/>
                </a:rPr>
                <a:t>Blood</a:t>
              </a:r>
              <a:r>
                <a:rPr lang="en-US" sz="1400" dirty="0">
                  <a:solidFill>
                    <a:schemeClr val="tx1"/>
                  </a:solidFill>
                  <a:effectLst/>
                  <a:latin typeface="Arial" pitchFamily="34" charset="0"/>
                  <a:ea typeface="ＭＳ Ｐゴシック" pitchFamily="34" charset="-128"/>
                </a:rPr>
                <a:t> 2011, 117(8):2494-2505</a:t>
              </a:r>
            </a:p>
          </p:txBody>
        </p:sp>
        <p:sp>
          <p:nvSpPr>
            <p:cNvPr id="702474" name="Freeform 10"/>
            <p:cNvSpPr>
              <a:spLocks/>
            </p:cNvSpPr>
            <p:nvPr/>
          </p:nvSpPr>
          <p:spPr bwMode="auto">
            <a:xfrm>
              <a:off x="5505450" y="2590800"/>
              <a:ext cx="1352550" cy="1106488"/>
            </a:xfrm>
            <a:custGeom>
              <a:avLst/>
              <a:gdLst/>
              <a:ahLst/>
              <a:cxnLst>
                <a:cxn ang="0">
                  <a:pos x="774" y="0"/>
                </a:cxn>
                <a:cxn ang="0">
                  <a:pos x="0" y="708"/>
                </a:cxn>
              </a:cxnLst>
              <a:rect l="0" t="0" r="r" b="b"/>
              <a:pathLst>
                <a:path w="774" h="708">
                  <a:moveTo>
                    <a:pt x="774" y="0"/>
                  </a:moveTo>
                  <a:lnTo>
                    <a:pt x="0" y="708"/>
                  </a:lnTo>
                </a:path>
              </a:pathLst>
            </a:custGeom>
            <a:noFill/>
            <a:ln w="38100">
              <a:solidFill>
                <a:schemeClr val="tx1"/>
              </a:solidFill>
              <a:round/>
              <a:headEnd/>
              <a:tailEnd/>
            </a:ln>
            <a:effectLst/>
          </p:spPr>
          <p:txBody>
            <a:bodyPr wrap="none" lIns="99421" tIns="49711" rIns="99421" bIns="49711" anchor="ctr"/>
            <a:lstStyle/>
            <a:p>
              <a:pPr>
                <a:defRPr/>
              </a:pPr>
              <a:endParaRPr lang="en-US" dirty="0">
                <a:effectLst>
                  <a:outerShdw blurRad="38100" dist="38100" dir="2700000" algn="tl">
                    <a:srgbClr val="808080"/>
                  </a:outerShdw>
                </a:effectLst>
                <a:ea typeface="ＭＳ Ｐゴシック" pitchFamily="-65" charset="-128"/>
              </a:endParaRPr>
            </a:p>
          </p:txBody>
        </p:sp>
        <p:sp>
          <p:nvSpPr>
            <p:cNvPr id="702475" name="Line 11"/>
            <p:cNvSpPr>
              <a:spLocks noChangeShapeType="1"/>
            </p:cNvSpPr>
            <p:nvPr/>
          </p:nvSpPr>
          <p:spPr bwMode="auto">
            <a:xfrm>
              <a:off x="5829300" y="3621088"/>
              <a:ext cx="990600" cy="0"/>
            </a:xfrm>
            <a:prstGeom prst="line">
              <a:avLst/>
            </a:prstGeom>
            <a:noFill/>
            <a:ln w="38100">
              <a:solidFill>
                <a:schemeClr val="tx1"/>
              </a:solidFill>
              <a:round/>
              <a:headEnd/>
              <a:tailEnd/>
            </a:ln>
            <a:effectLst/>
          </p:spPr>
          <p:txBody>
            <a:bodyPr wrap="none" lIns="99421" tIns="49711" rIns="99421" bIns="49711" anchor="ctr"/>
            <a:lstStyle/>
            <a:p>
              <a:pPr>
                <a:defRPr/>
              </a:pPr>
              <a:endParaRPr lang="en-US" dirty="0"/>
            </a:p>
          </p:txBody>
        </p:sp>
        <p:sp>
          <p:nvSpPr>
            <p:cNvPr id="702476" name="Freeform 12"/>
            <p:cNvSpPr>
              <a:spLocks/>
            </p:cNvSpPr>
            <p:nvPr/>
          </p:nvSpPr>
          <p:spPr bwMode="auto">
            <a:xfrm>
              <a:off x="5753100" y="3925888"/>
              <a:ext cx="1343025" cy="1190625"/>
            </a:xfrm>
            <a:custGeom>
              <a:avLst/>
              <a:gdLst/>
              <a:ahLst/>
              <a:cxnLst>
                <a:cxn ang="0">
                  <a:pos x="0" y="0"/>
                </a:cxn>
                <a:cxn ang="0">
                  <a:pos x="624" y="630"/>
                </a:cxn>
              </a:cxnLst>
              <a:rect l="0" t="0" r="r" b="b"/>
              <a:pathLst>
                <a:path w="624" h="630">
                  <a:moveTo>
                    <a:pt x="0" y="0"/>
                  </a:moveTo>
                  <a:lnTo>
                    <a:pt x="624" y="630"/>
                  </a:lnTo>
                </a:path>
              </a:pathLst>
            </a:custGeom>
            <a:noFill/>
            <a:ln w="38100">
              <a:solidFill>
                <a:schemeClr val="tx1"/>
              </a:solidFill>
              <a:round/>
              <a:headEnd/>
              <a:tailEnd/>
            </a:ln>
            <a:effectLst/>
          </p:spPr>
          <p:txBody>
            <a:bodyPr wrap="none" lIns="99421" tIns="49711" rIns="99421" bIns="49711" anchor="ctr"/>
            <a:lstStyle/>
            <a:p>
              <a:pPr>
                <a:defRPr/>
              </a:pPr>
              <a:endParaRPr lang="en-US" dirty="0">
                <a:effectLst>
                  <a:outerShdw blurRad="38100" dist="38100" dir="2700000" algn="tl">
                    <a:srgbClr val="808080"/>
                  </a:outerShdw>
                </a:effectLst>
                <a:ea typeface="ＭＳ Ｐゴシック" pitchFamily="-65" charset="-128"/>
              </a:endParaRPr>
            </a:p>
          </p:txBody>
        </p:sp>
        <p:sp>
          <p:nvSpPr>
            <p:cNvPr id="23565" name="Text Box 16"/>
            <p:cNvSpPr txBox="1">
              <a:spLocks noChangeArrowheads="1"/>
            </p:cNvSpPr>
            <p:nvPr/>
          </p:nvSpPr>
          <p:spPr bwMode="auto">
            <a:xfrm>
              <a:off x="723881" y="4916980"/>
              <a:ext cx="4190719" cy="1136558"/>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89245" tIns="44623" rIns="89245" bIns="44623">
              <a:spAutoFit/>
            </a:bodyPr>
            <a:lstStyle>
              <a:lvl1pPr defTabSz="892175">
                <a:defRPr sz="2500">
                  <a:solidFill>
                    <a:schemeClr val="bg1"/>
                  </a:solidFill>
                  <a:latin typeface="CG Omega" pitchFamily="34" charset="0"/>
                </a:defRPr>
              </a:lvl1pPr>
              <a:lvl2pPr marL="742950" indent="-285750" defTabSz="892175">
                <a:defRPr sz="2500">
                  <a:solidFill>
                    <a:schemeClr val="bg1"/>
                  </a:solidFill>
                  <a:latin typeface="CG Omega" pitchFamily="34" charset="0"/>
                </a:defRPr>
              </a:lvl2pPr>
              <a:lvl3pPr marL="1143000" indent="-228600" defTabSz="892175">
                <a:defRPr sz="2500">
                  <a:solidFill>
                    <a:schemeClr val="bg1"/>
                  </a:solidFill>
                  <a:latin typeface="CG Omega" pitchFamily="34" charset="0"/>
                </a:defRPr>
              </a:lvl3pPr>
              <a:lvl4pPr marL="1600200" indent="-228600" defTabSz="892175">
                <a:defRPr sz="2500">
                  <a:solidFill>
                    <a:schemeClr val="bg1"/>
                  </a:solidFill>
                  <a:latin typeface="CG Omega" pitchFamily="34" charset="0"/>
                </a:defRPr>
              </a:lvl4pPr>
              <a:lvl5pPr marL="2057400" indent="-228600" defTabSz="892175">
                <a:defRPr sz="2500">
                  <a:solidFill>
                    <a:schemeClr val="bg1"/>
                  </a:solidFill>
                  <a:latin typeface="CG Omega" pitchFamily="34" charset="0"/>
                </a:defRPr>
              </a:lvl5pPr>
              <a:lvl6pPr marL="25146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6pPr>
              <a:lvl7pPr marL="29718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7pPr>
              <a:lvl8pPr marL="34290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8pPr>
              <a:lvl9pPr marL="3886200" indent="-228600" defTabSz="892175"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9pPr>
            </a:lstStyle>
            <a:p>
              <a:pPr algn="ctr">
                <a:lnSpc>
                  <a:spcPct val="100000"/>
                </a:lnSpc>
                <a:spcBef>
                  <a:spcPct val="0"/>
                </a:spcBef>
                <a:buFont typeface="Monotype Sorts" pitchFamily="2" charset="2"/>
                <a:buNone/>
              </a:pPr>
              <a:r>
                <a:rPr lang="en-US" sz="1800" b="1" dirty="0">
                  <a:solidFill>
                    <a:schemeClr val="tx1"/>
                  </a:solidFill>
                  <a:effectLst/>
                  <a:latin typeface="Arial" pitchFamily="34" charset="0"/>
                  <a:ea typeface="ＭＳ Ｐゴシック" pitchFamily="34" charset="-128"/>
                </a:rPr>
                <a:t> </a:t>
              </a:r>
              <a:r>
                <a:rPr lang="en-US" sz="1800" b="1" dirty="0">
                  <a:solidFill>
                    <a:srgbClr val="4F81BD"/>
                  </a:solidFill>
                  <a:effectLst/>
                  <a:latin typeface="Arial" pitchFamily="34" charset="0"/>
                  <a:ea typeface="ＭＳ Ｐゴシック" pitchFamily="34" charset="-128"/>
                </a:rPr>
                <a:t>Clonogenicity of </a:t>
              </a:r>
              <a:r>
                <a:rPr lang="en-US" sz="1800" b="1" dirty="0" smtClean="0">
                  <a:solidFill>
                    <a:srgbClr val="4F81BD"/>
                  </a:solidFill>
                  <a:effectLst/>
                  <a:latin typeface="Arial" pitchFamily="34" charset="0"/>
                  <a:ea typeface="ＭＳ Ｐゴシック" pitchFamily="34" charset="-128"/>
                </a:rPr>
                <a:t>HSC</a:t>
              </a:r>
            </a:p>
            <a:p>
              <a:pPr algn="ctr">
                <a:lnSpc>
                  <a:spcPct val="100000"/>
                </a:lnSpc>
                <a:spcBef>
                  <a:spcPct val="0"/>
                </a:spcBef>
                <a:buFont typeface="Monotype Sorts" pitchFamily="2" charset="2"/>
                <a:buNone/>
              </a:pPr>
              <a:endParaRPr lang="en-US" sz="800" b="1" dirty="0">
                <a:solidFill>
                  <a:schemeClr val="tx1"/>
                </a:solidFill>
                <a:effectLst/>
                <a:latin typeface="Arial" pitchFamily="34" charset="0"/>
                <a:ea typeface="ＭＳ Ｐゴシック" pitchFamily="34" charset="-128"/>
              </a:endParaRPr>
            </a:p>
            <a:p>
              <a:pPr algn="ctr">
                <a:lnSpc>
                  <a:spcPct val="100000"/>
                </a:lnSpc>
                <a:spcBef>
                  <a:spcPct val="0"/>
                </a:spcBef>
                <a:buFont typeface="Monotype Sorts" pitchFamily="2" charset="2"/>
                <a:buNone/>
              </a:pPr>
              <a:r>
                <a:rPr lang="en-US" sz="1400" dirty="0" smtClean="0">
                  <a:solidFill>
                    <a:schemeClr val="tx1"/>
                  </a:solidFill>
                  <a:effectLst/>
                  <a:latin typeface="Arial" pitchFamily="34" charset="0"/>
                  <a:ea typeface="ＭＳ Ｐゴシック" pitchFamily="34" charset="-128"/>
                </a:rPr>
                <a:t>Fugier-Vivier I, </a:t>
              </a:r>
              <a:r>
                <a:rPr lang="en-US" sz="1400" i="1" dirty="0">
                  <a:solidFill>
                    <a:schemeClr val="tx1"/>
                  </a:solidFill>
                  <a:effectLst/>
                  <a:latin typeface="Arial" pitchFamily="34" charset="0"/>
                  <a:ea typeface="ＭＳ Ｐゴシック" pitchFamily="34" charset="-128"/>
                </a:rPr>
                <a:t>J Exp Med </a:t>
              </a:r>
              <a:r>
                <a:rPr lang="en-US" sz="1400" dirty="0">
                  <a:solidFill>
                    <a:schemeClr val="tx1"/>
                  </a:solidFill>
                  <a:effectLst/>
                  <a:latin typeface="Arial" pitchFamily="34" charset="0"/>
                  <a:ea typeface="ＭＳ Ｐゴシック" pitchFamily="34" charset="-128"/>
                </a:rPr>
                <a:t>2005, 201(3):373-383</a:t>
              </a:r>
            </a:p>
            <a:p>
              <a:pPr algn="ctr">
                <a:lnSpc>
                  <a:spcPct val="100000"/>
                </a:lnSpc>
                <a:spcBef>
                  <a:spcPct val="0"/>
                </a:spcBef>
                <a:buFont typeface="Monotype Sorts" pitchFamily="2" charset="2"/>
                <a:buNone/>
              </a:pPr>
              <a:r>
                <a:rPr lang="en-US" sz="1400" dirty="0" smtClean="0">
                  <a:solidFill>
                    <a:schemeClr val="tx1"/>
                  </a:solidFill>
                  <a:effectLst/>
                  <a:latin typeface="Arial" pitchFamily="34" charset="0"/>
                  <a:ea typeface="ＭＳ Ｐゴシック" pitchFamily="34" charset="-128"/>
                </a:rPr>
                <a:t>Rezzoug F, </a:t>
              </a:r>
              <a:r>
                <a:rPr lang="en-US" sz="1400" i="1" dirty="0">
                  <a:solidFill>
                    <a:schemeClr val="tx1"/>
                  </a:solidFill>
                  <a:effectLst/>
                  <a:latin typeface="Arial" pitchFamily="34" charset="0"/>
                  <a:ea typeface="ＭＳ Ｐゴシック" pitchFamily="34" charset="-128"/>
                </a:rPr>
                <a:t>J Immunol  </a:t>
              </a:r>
              <a:r>
                <a:rPr lang="en-US" sz="1400" dirty="0">
                  <a:solidFill>
                    <a:schemeClr val="tx1"/>
                  </a:solidFill>
                  <a:effectLst/>
                  <a:latin typeface="Arial" pitchFamily="34" charset="0"/>
                  <a:ea typeface="ＭＳ Ｐゴシック" pitchFamily="34" charset="-128"/>
                </a:rPr>
                <a:t>2008, 180(1):49-57</a:t>
              </a:r>
            </a:p>
          </p:txBody>
        </p:sp>
        <p:sp>
          <p:nvSpPr>
            <p:cNvPr id="702481" name="Freeform 17"/>
            <p:cNvSpPr>
              <a:spLocks/>
            </p:cNvSpPr>
            <p:nvPr/>
          </p:nvSpPr>
          <p:spPr bwMode="auto">
            <a:xfrm rot="20684394">
              <a:off x="3563938" y="3959225"/>
              <a:ext cx="1778000" cy="736600"/>
            </a:xfrm>
            <a:custGeom>
              <a:avLst/>
              <a:gdLst/>
              <a:ahLst/>
              <a:cxnLst>
                <a:cxn ang="0">
                  <a:pos x="2" y="0"/>
                </a:cxn>
                <a:cxn ang="0">
                  <a:pos x="0" y="534"/>
                </a:cxn>
              </a:cxnLst>
              <a:rect l="0" t="0" r="r" b="b"/>
              <a:pathLst>
                <a:path w="2" h="534">
                  <a:moveTo>
                    <a:pt x="2" y="0"/>
                  </a:moveTo>
                  <a:lnTo>
                    <a:pt x="0" y="534"/>
                  </a:lnTo>
                </a:path>
              </a:pathLst>
            </a:custGeom>
            <a:noFill/>
            <a:ln w="38100">
              <a:solidFill>
                <a:schemeClr val="tx1"/>
              </a:solidFill>
              <a:round/>
              <a:headEnd/>
              <a:tailEnd/>
            </a:ln>
            <a:effectLst/>
          </p:spPr>
          <p:txBody>
            <a:bodyPr wrap="none" lIns="99421" tIns="49711" rIns="99421" bIns="49711" anchor="ctr"/>
            <a:lstStyle/>
            <a:p>
              <a:pPr>
                <a:defRPr/>
              </a:pPr>
              <a:endParaRPr lang="en-US" dirty="0">
                <a:effectLst>
                  <a:outerShdw blurRad="38100" dist="38100" dir="2700000" algn="tl">
                    <a:srgbClr val="808080"/>
                  </a:outerShdw>
                </a:effectLst>
                <a:ea typeface="ＭＳ Ｐゴシック" pitchFamily="-65" charset="-128"/>
              </a:endParaRPr>
            </a:p>
          </p:txBody>
        </p:sp>
        <p:grpSp>
          <p:nvGrpSpPr>
            <p:cNvPr id="23567" name="Group 19"/>
            <p:cNvGrpSpPr>
              <a:grpSpLocks/>
            </p:cNvGrpSpPr>
            <p:nvPr/>
          </p:nvGrpSpPr>
          <p:grpSpPr bwMode="auto">
            <a:xfrm>
              <a:off x="3319585" y="2484603"/>
              <a:ext cx="2971600" cy="1752836"/>
              <a:chOff x="2328" y="1776"/>
              <a:chExt cx="1752" cy="960"/>
            </a:xfrm>
          </p:grpSpPr>
          <p:grpSp>
            <p:nvGrpSpPr>
              <p:cNvPr id="23570" name="Group 20"/>
              <p:cNvGrpSpPr>
                <a:grpSpLocks/>
              </p:cNvGrpSpPr>
              <p:nvPr/>
            </p:nvGrpSpPr>
            <p:grpSpPr bwMode="auto">
              <a:xfrm rot="1572518">
                <a:off x="2328" y="1776"/>
                <a:ext cx="768" cy="864"/>
                <a:chOff x="2736" y="1200"/>
                <a:chExt cx="283" cy="309"/>
              </a:xfrm>
            </p:grpSpPr>
            <p:sp>
              <p:nvSpPr>
                <p:cNvPr id="702485" name="Freeform 21"/>
                <p:cNvSpPr>
                  <a:spLocks/>
                </p:cNvSpPr>
                <p:nvPr/>
              </p:nvSpPr>
              <p:spPr bwMode="auto">
                <a:xfrm>
                  <a:off x="2736" y="1200"/>
                  <a:ext cx="283" cy="309"/>
                </a:xfrm>
                <a:custGeom>
                  <a:avLst/>
                  <a:gdLst/>
                  <a:ahLst/>
                  <a:cxnLst>
                    <a:cxn ang="0">
                      <a:pos x="661" y="55"/>
                    </a:cxn>
                    <a:cxn ang="0">
                      <a:pos x="713" y="71"/>
                    </a:cxn>
                    <a:cxn ang="0">
                      <a:pos x="767" y="94"/>
                    </a:cxn>
                    <a:cxn ang="0">
                      <a:pos x="814" y="125"/>
                    </a:cxn>
                    <a:cxn ang="0">
                      <a:pos x="852" y="169"/>
                    </a:cxn>
                    <a:cxn ang="0">
                      <a:pos x="892" y="209"/>
                    </a:cxn>
                    <a:cxn ang="0">
                      <a:pos x="939" y="239"/>
                    </a:cxn>
                    <a:cxn ang="0">
                      <a:pos x="979" y="281"/>
                    </a:cxn>
                    <a:cxn ang="0">
                      <a:pos x="1020" y="325"/>
                    </a:cxn>
                    <a:cxn ang="0">
                      <a:pos x="1052" y="372"/>
                    </a:cxn>
                    <a:cxn ang="0">
                      <a:pos x="1072" y="422"/>
                    </a:cxn>
                    <a:cxn ang="0">
                      <a:pos x="1095" y="474"/>
                    </a:cxn>
                    <a:cxn ang="0">
                      <a:pos x="1118" y="529"/>
                    </a:cxn>
                    <a:cxn ang="0">
                      <a:pos x="1130" y="587"/>
                    </a:cxn>
                    <a:cxn ang="0">
                      <a:pos x="1118" y="662"/>
                    </a:cxn>
                    <a:cxn ang="0">
                      <a:pos x="1095" y="717"/>
                    </a:cxn>
                    <a:cxn ang="0">
                      <a:pos x="1072" y="767"/>
                    </a:cxn>
                    <a:cxn ang="0">
                      <a:pos x="1055" y="822"/>
                    </a:cxn>
                    <a:cxn ang="0">
                      <a:pos x="1045" y="880"/>
                    </a:cxn>
                    <a:cxn ang="0">
                      <a:pos x="1037" y="937"/>
                    </a:cxn>
                    <a:cxn ang="0">
                      <a:pos x="1009" y="987"/>
                    </a:cxn>
                    <a:cxn ang="0">
                      <a:pos x="966" y="1026"/>
                    </a:cxn>
                    <a:cxn ang="0">
                      <a:pos x="931" y="1066"/>
                    </a:cxn>
                    <a:cxn ang="0">
                      <a:pos x="887" y="1107"/>
                    </a:cxn>
                    <a:cxn ang="0">
                      <a:pos x="837" y="1132"/>
                    </a:cxn>
                    <a:cxn ang="0">
                      <a:pos x="789" y="1167"/>
                    </a:cxn>
                    <a:cxn ang="0">
                      <a:pos x="739" y="1191"/>
                    </a:cxn>
                    <a:cxn ang="0">
                      <a:pos x="681" y="1199"/>
                    </a:cxn>
                    <a:cxn ang="0">
                      <a:pos x="629" y="1217"/>
                    </a:cxn>
                    <a:cxn ang="0">
                      <a:pos x="576" y="1234"/>
                    </a:cxn>
                    <a:cxn ang="0">
                      <a:pos x="518" y="1226"/>
                    </a:cxn>
                    <a:cxn ang="0">
                      <a:pos x="461" y="1214"/>
                    </a:cxn>
                    <a:cxn ang="0">
                      <a:pos x="408" y="1194"/>
                    </a:cxn>
                    <a:cxn ang="0">
                      <a:pos x="353" y="1167"/>
                    </a:cxn>
                    <a:cxn ang="0">
                      <a:pos x="310" y="1136"/>
                    </a:cxn>
                    <a:cxn ang="0">
                      <a:pos x="266" y="1097"/>
                    </a:cxn>
                    <a:cxn ang="0">
                      <a:pos x="217" y="1066"/>
                    </a:cxn>
                    <a:cxn ang="0">
                      <a:pos x="168" y="1040"/>
                    </a:cxn>
                    <a:cxn ang="0">
                      <a:pos x="114" y="1014"/>
                    </a:cxn>
                    <a:cxn ang="0">
                      <a:pos x="79" y="974"/>
                    </a:cxn>
                    <a:cxn ang="0">
                      <a:pos x="47" y="924"/>
                    </a:cxn>
                    <a:cxn ang="0">
                      <a:pos x="27" y="871"/>
                    </a:cxn>
                    <a:cxn ang="0">
                      <a:pos x="9" y="814"/>
                    </a:cxn>
                    <a:cxn ang="0">
                      <a:pos x="0" y="755"/>
                    </a:cxn>
                    <a:cxn ang="0">
                      <a:pos x="4" y="702"/>
                    </a:cxn>
                    <a:cxn ang="0">
                      <a:pos x="12" y="645"/>
                    </a:cxn>
                    <a:cxn ang="0">
                      <a:pos x="27" y="587"/>
                    </a:cxn>
                    <a:cxn ang="0">
                      <a:pos x="40" y="532"/>
                    </a:cxn>
                    <a:cxn ang="0">
                      <a:pos x="52" y="474"/>
                    </a:cxn>
                    <a:cxn ang="0">
                      <a:pos x="70" y="422"/>
                    </a:cxn>
                    <a:cxn ang="0">
                      <a:pos x="84" y="364"/>
                    </a:cxn>
                    <a:cxn ang="0">
                      <a:pos x="107" y="313"/>
                    </a:cxn>
                    <a:cxn ang="0">
                      <a:pos x="142" y="267"/>
                    </a:cxn>
                    <a:cxn ang="0">
                      <a:pos x="185" y="227"/>
                    </a:cxn>
                    <a:cxn ang="0">
                      <a:pos x="220" y="188"/>
                    </a:cxn>
                    <a:cxn ang="0">
                      <a:pos x="258" y="137"/>
                    </a:cxn>
                    <a:cxn ang="0">
                      <a:pos x="298" y="98"/>
                    </a:cxn>
                    <a:cxn ang="0">
                      <a:pos x="341" y="63"/>
                    </a:cxn>
                    <a:cxn ang="0">
                      <a:pos x="391" y="32"/>
                    </a:cxn>
                    <a:cxn ang="0">
                      <a:pos x="443" y="9"/>
                    </a:cxn>
                    <a:cxn ang="0">
                      <a:pos x="501" y="0"/>
                    </a:cxn>
                    <a:cxn ang="0">
                      <a:pos x="554" y="15"/>
                    </a:cxn>
                  </a:cxnLst>
                  <a:rect l="0" t="0" r="r" b="b"/>
                  <a:pathLst>
                    <a:path w="1130" h="1234">
                      <a:moveTo>
                        <a:pt x="626" y="40"/>
                      </a:moveTo>
                      <a:lnTo>
                        <a:pt x="643" y="50"/>
                      </a:lnTo>
                      <a:lnTo>
                        <a:pt x="661" y="55"/>
                      </a:lnTo>
                      <a:lnTo>
                        <a:pt x="678" y="58"/>
                      </a:lnTo>
                      <a:lnTo>
                        <a:pt x="696" y="67"/>
                      </a:lnTo>
                      <a:lnTo>
                        <a:pt x="713" y="71"/>
                      </a:lnTo>
                      <a:lnTo>
                        <a:pt x="731" y="75"/>
                      </a:lnTo>
                      <a:lnTo>
                        <a:pt x="748" y="85"/>
                      </a:lnTo>
                      <a:lnTo>
                        <a:pt x="767" y="94"/>
                      </a:lnTo>
                      <a:lnTo>
                        <a:pt x="783" y="102"/>
                      </a:lnTo>
                      <a:lnTo>
                        <a:pt x="802" y="111"/>
                      </a:lnTo>
                      <a:lnTo>
                        <a:pt x="814" y="125"/>
                      </a:lnTo>
                      <a:lnTo>
                        <a:pt x="829" y="137"/>
                      </a:lnTo>
                      <a:lnTo>
                        <a:pt x="837" y="152"/>
                      </a:lnTo>
                      <a:lnTo>
                        <a:pt x="852" y="169"/>
                      </a:lnTo>
                      <a:lnTo>
                        <a:pt x="864" y="183"/>
                      </a:lnTo>
                      <a:lnTo>
                        <a:pt x="877" y="195"/>
                      </a:lnTo>
                      <a:lnTo>
                        <a:pt x="892" y="209"/>
                      </a:lnTo>
                      <a:lnTo>
                        <a:pt x="908" y="218"/>
                      </a:lnTo>
                      <a:lnTo>
                        <a:pt x="922" y="232"/>
                      </a:lnTo>
                      <a:lnTo>
                        <a:pt x="939" y="239"/>
                      </a:lnTo>
                      <a:lnTo>
                        <a:pt x="954" y="254"/>
                      </a:lnTo>
                      <a:lnTo>
                        <a:pt x="966" y="267"/>
                      </a:lnTo>
                      <a:lnTo>
                        <a:pt x="979" y="281"/>
                      </a:lnTo>
                      <a:lnTo>
                        <a:pt x="993" y="294"/>
                      </a:lnTo>
                      <a:lnTo>
                        <a:pt x="1006" y="306"/>
                      </a:lnTo>
                      <a:lnTo>
                        <a:pt x="1020" y="325"/>
                      </a:lnTo>
                      <a:lnTo>
                        <a:pt x="1029" y="337"/>
                      </a:lnTo>
                      <a:lnTo>
                        <a:pt x="1037" y="357"/>
                      </a:lnTo>
                      <a:lnTo>
                        <a:pt x="1052" y="372"/>
                      </a:lnTo>
                      <a:lnTo>
                        <a:pt x="1060" y="392"/>
                      </a:lnTo>
                      <a:lnTo>
                        <a:pt x="1067" y="404"/>
                      </a:lnTo>
                      <a:lnTo>
                        <a:pt x="1072" y="422"/>
                      </a:lnTo>
                      <a:lnTo>
                        <a:pt x="1081" y="439"/>
                      </a:lnTo>
                      <a:lnTo>
                        <a:pt x="1090" y="458"/>
                      </a:lnTo>
                      <a:lnTo>
                        <a:pt x="1095" y="474"/>
                      </a:lnTo>
                      <a:lnTo>
                        <a:pt x="1104" y="494"/>
                      </a:lnTo>
                      <a:lnTo>
                        <a:pt x="1107" y="512"/>
                      </a:lnTo>
                      <a:lnTo>
                        <a:pt x="1118" y="529"/>
                      </a:lnTo>
                      <a:lnTo>
                        <a:pt x="1122" y="552"/>
                      </a:lnTo>
                      <a:lnTo>
                        <a:pt x="1127" y="569"/>
                      </a:lnTo>
                      <a:lnTo>
                        <a:pt x="1130" y="587"/>
                      </a:lnTo>
                      <a:lnTo>
                        <a:pt x="1130" y="627"/>
                      </a:lnTo>
                      <a:lnTo>
                        <a:pt x="1127" y="645"/>
                      </a:lnTo>
                      <a:lnTo>
                        <a:pt x="1118" y="662"/>
                      </a:lnTo>
                      <a:lnTo>
                        <a:pt x="1107" y="680"/>
                      </a:lnTo>
                      <a:lnTo>
                        <a:pt x="1104" y="697"/>
                      </a:lnTo>
                      <a:lnTo>
                        <a:pt x="1095" y="717"/>
                      </a:lnTo>
                      <a:lnTo>
                        <a:pt x="1087" y="732"/>
                      </a:lnTo>
                      <a:lnTo>
                        <a:pt x="1076" y="752"/>
                      </a:lnTo>
                      <a:lnTo>
                        <a:pt x="1072" y="767"/>
                      </a:lnTo>
                      <a:lnTo>
                        <a:pt x="1064" y="787"/>
                      </a:lnTo>
                      <a:lnTo>
                        <a:pt x="1060" y="804"/>
                      </a:lnTo>
                      <a:lnTo>
                        <a:pt x="1055" y="822"/>
                      </a:lnTo>
                      <a:lnTo>
                        <a:pt x="1052" y="839"/>
                      </a:lnTo>
                      <a:lnTo>
                        <a:pt x="1052" y="862"/>
                      </a:lnTo>
                      <a:lnTo>
                        <a:pt x="1045" y="880"/>
                      </a:lnTo>
                      <a:lnTo>
                        <a:pt x="1045" y="897"/>
                      </a:lnTo>
                      <a:lnTo>
                        <a:pt x="1041" y="915"/>
                      </a:lnTo>
                      <a:lnTo>
                        <a:pt x="1037" y="937"/>
                      </a:lnTo>
                      <a:lnTo>
                        <a:pt x="1032" y="955"/>
                      </a:lnTo>
                      <a:lnTo>
                        <a:pt x="1020" y="967"/>
                      </a:lnTo>
                      <a:lnTo>
                        <a:pt x="1009" y="987"/>
                      </a:lnTo>
                      <a:lnTo>
                        <a:pt x="997" y="999"/>
                      </a:lnTo>
                      <a:lnTo>
                        <a:pt x="985" y="1014"/>
                      </a:lnTo>
                      <a:lnTo>
                        <a:pt x="966" y="1026"/>
                      </a:lnTo>
                      <a:lnTo>
                        <a:pt x="954" y="1040"/>
                      </a:lnTo>
                      <a:lnTo>
                        <a:pt x="943" y="1054"/>
                      </a:lnTo>
                      <a:lnTo>
                        <a:pt x="931" y="1066"/>
                      </a:lnTo>
                      <a:lnTo>
                        <a:pt x="918" y="1084"/>
                      </a:lnTo>
                      <a:lnTo>
                        <a:pt x="904" y="1097"/>
                      </a:lnTo>
                      <a:lnTo>
                        <a:pt x="887" y="1107"/>
                      </a:lnTo>
                      <a:lnTo>
                        <a:pt x="872" y="1115"/>
                      </a:lnTo>
                      <a:lnTo>
                        <a:pt x="856" y="1124"/>
                      </a:lnTo>
                      <a:lnTo>
                        <a:pt x="837" y="1132"/>
                      </a:lnTo>
                      <a:lnTo>
                        <a:pt x="820" y="1142"/>
                      </a:lnTo>
                      <a:lnTo>
                        <a:pt x="806" y="1155"/>
                      </a:lnTo>
                      <a:lnTo>
                        <a:pt x="789" y="1167"/>
                      </a:lnTo>
                      <a:lnTo>
                        <a:pt x="774" y="1178"/>
                      </a:lnTo>
                      <a:lnTo>
                        <a:pt x="759" y="1187"/>
                      </a:lnTo>
                      <a:lnTo>
                        <a:pt x="739" y="1191"/>
                      </a:lnTo>
                      <a:lnTo>
                        <a:pt x="722" y="1191"/>
                      </a:lnTo>
                      <a:lnTo>
                        <a:pt x="701" y="1194"/>
                      </a:lnTo>
                      <a:lnTo>
                        <a:pt x="681" y="1199"/>
                      </a:lnTo>
                      <a:lnTo>
                        <a:pt x="664" y="1203"/>
                      </a:lnTo>
                      <a:lnTo>
                        <a:pt x="646" y="1214"/>
                      </a:lnTo>
                      <a:lnTo>
                        <a:pt x="629" y="1217"/>
                      </a:lnTo>
                      <a:lnTo>
                        <a:pt x="611" y="1226"/>
                      </a:lnTo>
                      <a:lnTo>
                        <a:pt x="594" y="1231"/>
                      </a:lnTo>
                      <a:lnTo>
                        <a:pt x="576" y="1234"/>
                      </a:lnTo>
                      <a:lnTo>
                        <a:pt x="554" y="1231"/>
                      </a:lnTo>
                      <a:lnTo>
                        <a:pt x="536" y="1231"/>
                      </a:lnTo>
                      <a:lnTo>
                        <a:pt x="518" y="1226"/>
                      </a:lnTo>
                      <a:lnTo>
                        <a:pt x="501" y="1222"/>
                      </a:lnTo>
                      <a:lnTo>
                        <a:pt x="478" y="1217"/>
                      </a:lnTo>
                      <a:lnTo>
                        <a:pt x="461" y="1214"/>
                      </a:lnTo>
                      <a:lnTo>
                        <a:pt x="443" y="1209"/>
                      </a:lnTo>
                      <a:lnTo>
                        <a:pt x="426" y="1199"/>
                      </a:lnTo>
                      <a:lnTo>
                        <a:pt x="408" y="1194"/>
                      </a:lnTo>
                      <a:lnTo>
                        <a:pt x="391" y="1187"/>
                      </a:lnTo>
                      <a:lnTo>
                        <a:pt x="372" y="1178"/>
                      </a:lnTo>
                      <a:lnTo>
                        <a:pt x="353" y="1167"/>
                      </a:lnTo>
                      <a:lnTo>
                        <a:pt x="341" y="1159"/>
                      </a:lnTo>
                      <a:lnTo>
                        <a:pt x="324" y="1151"/>
                      </a:lnTo>
                      <a:lnTo>
                        <a:pt x="310" y="1136"/>
                      </a:lnTo>
                      <a:lnTo>
                        <a:pt x="293" y="1124"/>
                      </a:lnTo>
                      <a:lnTo>
                        <a:pt x="278" y="1112"/>
                      </a:lnTo>
                      <a:lnTo>
                        <a:pt x="266" y="1097"/>
                      </a:lnTo>
                      <a:lnTo>
                        <a:pt x="252" y="1089"/>
                      </a:lnTo>
                      <a:lnTo>
                        <a:pt x="235" y="1077"/>
                      </a:lnTo>
                      <a:lnTo>
                        <a:pt x="217" y="1066"/>
                      </a:lnTo>
                      <a:lnTo>
                        <a:pt x="203" y="1057"/>
                      </a:lnTo>
                      <a:lnTo>
                        <a:pt x="185" y="1049"/>
                      </a:lnTo>
                      <a:lnTo>
                        <a:pt x="168" y="1040"/>
                      </a:lnTo>
                      <a:lnTo>
                        <a:pt x="150" y="1031"/>
                      </a:lnTo>
                      <a:lnTo>
                        <a:pt x="133" y="1022"/>
                      </a:lnTo>
                      <a:lnTo>
                        <a:pt x="114" y="1014"/>
                      </a:lnTo>
                      <a:lnTo>
                        <a:pt x="102" y="999"/>
                      </a:lnTo>
                      <a:lnTo>
                        <a:pt x="87" y="987"/>
                      </a:lnTo>
                      <a:lnTo>
                        <a:pt x="79" y="974"/>
                      </a:lnTo>
                      <a:lnTo>
                        <a:pt x="67" y="955"/>
                      </a:lnTo>
                      <a:lnTo>
                        <a:pt x="56" y="943"/>
                      </a:lnTo>
                      <a:lnTo>
                        <a:pt x="47" y="924"/>
                      </a:lnTo>
                      <a:lnTo>
                        <a:pt x="40" y="906"/>
                      </a:lnTo>
                      <a:lnTo>
                        <a:pt x="32" y="889"/>
                      </a:lnTo>
                      <a:lnTo>
                        <a:pt x="27" y="871"/>
                      </a:lnTo>
                      <a:lnTo>
                        <a:pt x="17" y="849"/>
                      </a:lnTo>
                      <a:lnTo>
                        <a:pt x="12" y="831"/>
                      </a:lnTo>
                      <a:lnTo>
                        <a:pt x="9" y="814"/>
                      </a:lnTo>
                      <a:lnTo>
                        <a:pt x="4" y="795"/>
                      </a:lnTo>
                      <a:lnTo>
                        <a:pt x="4" y="778"/>
                      </a:lnTo>
                      <a:lnTo>
                        <a:pt x="0" y="755"/>
                      </a:lnTo>
                      <a:lnTo>
                        <a:pt x="0" y="737"/>
                      </a:lnTo>
                      <a:lnTo>
                        <a:pt x="4" y="720"/>
                      </a:lnTo>
                      <a:lnTo>
                        <a:pt x="4" y="702"/>
                      </a:lnTo>
                      <a:lnTo>
                        <a:pt x="9" y="680"/>
                      </a:lnTo>
                      <a:lnTo>
                        <a:pt x="12" y="662"/>
                      </a:lnTo>
                      <a:lnTo>
                        <a:pt x="12" y="645"/>
                      </a:lnTo>
                      <a:lnTo>
                        <a:pt x="17" y="627"/>
                      </a:lnTo>
                      <a:lnTo>
                        <a:pt x="21" y="604"/>
                      </a:lnTo>
                      <a:lnTo>
                        <a:pt x="27" y="587"/>
                      </a:lnTo>
                      <a:lnTo>
                        <a:pt x="32" y="569"/>
                      </a:lnTo>
                      <a:lnTo>
                        <a:pt x="35" y="552"/>
                      </a:lnTo>
                      <a:lnTo>
                        <a:pt x="40" y="532"/>
                      </a:lnTo>
                      <a:lnTo>
                        <a:pt x="44" y="512"/>
                      </a:lnTo>
                      <a:lnTo>
                        <a:pt x="47" y="494"/>
                      </a:lnTo>
                      <a:lnTo>
                        <a:pt x="52" y="474"/>
                      </a:lnTo>
                      <a:lnTo>
                        <a:pt x="56" y="458"/>
                      </a:lnTo>
                      <a:lnTo>
                        <a:pt x="67" y="439"/>
                      </a:lnTo>
                      <a:lnTo>
                        <a:pt x="70" y="422"/>
                      </a:lnTo>
                      <a:lnTo>
                        <a:pt x="75" y="400"/>
                      </a:lnTo>
                      <a:lnTo>
                        <a:pt x="79" y="383"/>
                      </a:lnTo>
                      <a:lnTo>
                        <a:pt x="84" y="364"/>
                      </a:lnTo>
                      <a:lnTo>
                        <a:pt x="93" y="348"/>
                      </a:lnTo>
                      <a:lnTo>
                        <a:pt x="98" y="329"/>
                      </a:lnTo>
                      <a:lnTo>
                        <a:pt x="107" y="313"/>
                      </a:lnTo>
                      <a:lnTo>
                        <a:pt x="119" y="297"/>
                      </a:lnTo>
                      <a:lnTo>
                        <a:pt x="128" y="281"/>
                      </a:lnTo>
                      <a:lnTo>
                        <a:pt x="142" y="267"/>
                      </a:lnTo>
                      <a:lnTo>
                        <a:pt x="154" y="254"/>
                      </a:lnTo>
                      <a:lnTo>
                        <a:pt x="173" y="239"/>
                      </a:lnTo>
                      <a:lnTo>
                        <a:pt x="185" y="227"/>
                      </a:lnTo>
                      <a:lnTo>
                        <a:pt x="200" y="215"/>
                      </a:lnTo>
                      <a:lnTo>
                        <a:pt x="212" y="200"/>
                      </a:lnTo>
                      <a:lnTo>
                        <a:pt x="220" y="188"/>
                      </a:lnTo>
                      <a:lnTo>
                        <a:pt x="235" y="169"/>
                      </a:lnTo>
                      <a:lnTo>
                        <a:pt x="247" y="157"/>
                      </a:lnTo>
                      <a:lnTo>
                        <a:pt x="258" y="137"/>
                      </a:lnTo>
                      <a:lnTo>
                        <a:pt x="270" y="125"/>
                      </a:lnTo>
                      <a:lnTo>
                        <a:pt x="283" y="111"/>
                      </a:lnTo>
                      <a:lnTo>
                        <a:pt x="298" y="98"/>
                      </a:lnTo>
                      <a:lnTo>
                        <a:pt x="310" y="85"/>
                      </a:lnTo>
                      <a:lnTo>
                        <a:pt x="328" y="75"/>
                      </a:lnTo>
                      <a:lnTo>
                        <a:pt x="341" y="63"/>
                      </a:lnTo>
                      <a:lnTo>
                        <a:pt x="360" y="55"/>
                      </a:lnTo>
                      <a:lnTo>
                        <a:pt x="376" y="44"/>
                      </a:lnTo>
                      <a:lnTo>
                        <a:pt x="391" y="32"/>
                      </a:lnTo>
                      <a:lnTo>
                        <a:pt x="408" y="23"/>
                      </a:lnTo>
                      <a:lnTo>
                        <a:pt x="426" y="15"/>
                      </a:lnTo>
                      <a:lnTo>
                        <a:pt x="443" y="9"/>
                      </a:lnTo>
                      <a:lnTo>
                        <a:pt x="461" y="4"/>
                      </a:lnTo>
                      <a:lnTo>
                        <a:pt x="482" y="0"/>
                      </a:lnTo>
                      <a:lnTo>
                        <a:pt x="501" y="0"/>
                      </a:lnTo>
                      <a:lnTo>
                        <a:pt x="518" y="4"/>
                      </a:lnTo>
                      <a:lnTo>
                        <a:pt x="536" y="9"/>
                      </a:lnTo>
                      <a:lnTo>
                        <a:pt x="554" y="15"/>
                      </a:lnTo>
                      <a:lnTo>
                        <a:pt x="559" y="15"/>
                      </a:lnTo>
                      <a:lnTo>
                        <a:pt x="626" y="40"/>
                      </a:lnTo>
                      <a:close/>
                    </a:path>
                  </a:pathLst>
                </a:custGeom>
                <a:solidFill>
                  <a:srgbClr val="999900"/>
                </a:solidFill>
                <a:ln w="9525">
                  <a:noFill/>
                  <a:round/>
                  <a:headEnd/>
                  <a:tailEnd/>
                </a:ln>
              </p:spPr>
              <p:txBody>
                <a:bodyPr/>
                <a:lstStyle/>
                <a:p>
                  <a:pPr>
                    <a:defRPr/>
                  </a:pPr>
                  <a:endParaRPr lang="en-US" dirty="0">
                    <a:effectLst>
                      <a:outerShdw blurRad="38100" dist="38100" dir="2700000" algn="tl">
                        <a:srgbClr val="000000"/>
                      </a:outerShdw>
                    </a:effectLst>
                    <a:ea typeface="ＭＳ Ｐゴシック" pitchFamily="-65" charset="-128"/>
                  </a:endParaRPr>
                </a:p>
              </p:txBody>
            </p:sp>
            <p:sp>
              <p:nvSpPr>
                <p:cNvPr id="702486" name="Freeform 22"/>
                <p:cNvSpPr>
                  <a:spLocks/>
                </p:cNvSpPr>
                <p:nvPr/>
              </p:nvSpPr>
              <p:spPr bwMode="auto">
                <a:xfrm>
                  <a:off x="2773" y="1213"/>
                  <a:ext cx="169" cy="72"/>
                </a:xfrm>
                <a:custGeom>
                  <a:avLst/>
                  <a:gdLst/>
                  <a:ahLst/>
                  <a:cxnLst>
                    <a:cxn ang="0">
                      <a:pos x="142" y="110"/>
                    </a:cxn>
                    <a:cxn ang="0">
                      <a:pos x="156" y="92"/>
                    </a:cxn>
                    <a:cxn ang="0">
                      <a:pos x="169" y="70"/>
                    </a:cxn>
                    <a:cxn ang="0">
                      <a:pos x="192" y="56"/>
                    </a:cxn>
                    <a:cxn ang="0">
                      <a:pos x="218" y="44"/>
                    </a:cxn>
                    <a:cxn ang="0">
                      <a:pos x="245" y="35"/>
                    </a:cxn>
                    <a:cxn ang="0">
                      <a:pos x="267" y="21"/>
                    </a:cxn>
                    <a:cxn ang="0">
                      <a:pos x="288" y="12"/>
                    </a:cxn>
                    <a:cxn ang="0">
                      <a:pos x="311" y="0"/>
                    </a:cxn>
                    <a:cxn ang="0">
                      <a:pos x="383" y="8"/>
                    </a:cxn>
                    <a:cxn ang="0">
                      <a:pos x="403" y="21"/>
                    </a:cxn>
                    <a:cxn ang="0">
                      <a:pos x="438" y="31"/>
                    </a:cxn>
                    <a:cxn ang="0">
                      <a:pos x="470" y="44"/>
                    </a:cxn>
                    <a:cxn ang="0">
                      <a:pos x="496" y="52"/>
                    </a:cxn>
                    <a:cxn ang="0">
                      <a:pos x="519" y="67"/>
                    </a:cxn>
                    <a:cxn ang="0">
                      <a:pos x="546" y="75"/>
                    </a:cxn>
                    <a:cxn ang="0">
                      <a:pos x="571" y="87"/>
                    </a:cxn>
                    <a:cxn ang="0">
                      <a:pos x="621" y="98"/>
                    </a:cxn>
                    <a:cxn ang="0">
                      <a:pos x="656" y="110"/>
                    </a:cxn>
                    <a:cxn ang="0">
                      <a:pos x="675" y="137"/>
                    </a:cxn>
                    <a:cxn ang="0">
                      <a:pos x="661" y="145"/>
                    </a:cxn>
                    <a:cxn ang="0">
                      <a:pos x="633" y="137"/>
                    </a:cxn>
                    <a:cxn ang="0">
                      <a:pos x="603" y="142"/>
                    </a:cxn>
                    <a:cxn ang="0">
                      <a:pos x="567" y="133"/>
                    </a:cxn>
                    <a:cxn ang="0">
                      <a:pos x="542" y="119"/>
                    </a:cxn>
                    <a:cxn ang="0">
                      <a:pos x="515" y="110"/>
                    </a:cxn>
                    <a:cxn ang="0">
                      <a:pos x="493" y="98"/>
                    </a:cxn>
                    <a:cxn ang="0">
                      <a:pos x="453" y="79"/>
                    </a:cxn>
                    <a:cxn ang="0">
                      <a:pos x="395" y="84"/>
                    </a:cxn>
                    <a:cxn ang="0">
                      <a:pos x="363" y="75"/>
                    </a:cxn>
                    <a:cxn ang="0">
                      <a:pos x="332" y="75"/>
                    </a:cxn>
                    <a:cxn ang="0">
                      <a:pos x="311" y="87"/>
                    </a:cxn>
                    <a:cxn ang="0">
                      <a:pos x="293" y="110"/>
                    </a:cxn>
                    <a:cxn ang="0">
                      <a:pos x="274" y="122"/>
                    </a:cxn>
                    <a:cxn ang="0">
                      <a:pos x="250" y="119"/>
                    </a:cxn>
                    <a:cxn ang="0">
                      <a:pos x="227" y="114"/>
                    </a:cxn>
                    <a:cxn ang="0">
                      <a:pos x="208" y="127"/>
                    </a:cxn>
                    <a:cxn ang="0">
                      <a:pos x="192" y="142"/>
                    </a:cxn>
                    <a:cxn ang="0">
                      <a:pos x="172" y="159"/>
                    </a:cxn>
                    <a:cxn ang="0">
                      <a:pos x="160" y="181"/>
                    </a:cxn>
                    <a:cxn ang="0">
                      <a:pos x="148" y="200"/>
                    </a:cxn>
                    <a:cxn ang="0">
                      <a:pos x="133" y="212"/>
                    </a:cxn>
                    <a:cxn ang="0">
                      <a:pos x="117" y="231"/>
                    </a:cxn>
                    <a:cxn ang="0">
                      <a:pos x="90" y="231"/>
                    </a:cxn>
                    <a:cxn ang="0">
                      <a:pos x="67" y="244"/>
                    </a:cxn>
                    <a:cxn ang="0">
                      <a:pos x="55" y="256"/>
                    </a:cxn>
                    <a:cxn ang="0">
                      <a:pos x="40" y="275"/>
                    </a:cxn>
                    <a:cxn ang="0">
                      <a:pos x="15" y="284"/>
                    </a:cxn>
                    <a:cxn ang="0">
                      <a:pos x="4" y="270"/>
                    </a:cxn>
                    <a:cxn ang="0">
                      <a:pos x="23" y="256"/>
                    </a:cxn>
                    <a:cxn ang="0">
                      <a:pos x="40" y="240"/>
                    </a:cxn>
                    <a:cxn ang="0">
                      <a:pos x="50" y="221"/>
                    </a:cxn>
                    <a:cxn ang="0">
                      <a:pos x="75" y="194"/>
                    </a:cxn>
                    <a:cxn ang="0">
                      <a:pos x="94" y="177"/>
                    </a:cxn>
                  </a:cxnLst>
                  <a:rect l="0" t="0" r="r" b="b"/>
                  <a:pathLst>
                    <a:path w="679" h="287">
                      <a:moveTo>
                        <a:pt x="129" y="122"/>
                      </a:moveTo>
                      <a:lnTo>
                        <a:pt x="133" y="119"/>
                      </a:lnTo>
                      <a:lnTo>
                        <a:pt x="137" y="114"/>
                      </a:lnTo>
                      <a:lnTo>
                        <a:pt x="137" y="110"/>
                      </a:lnTo>
                      <a:lnTo>
                        <a:pt x="142" y="110"/>
                      </a:lnTo>
                      <a:lnTo>
                        <a:pt x="142" y="107"/>
                      </a:lnTo>
                      <a:lnTo>
                        <a:pt x="148" y="107"/>
                      </a:lnTo>
                      <a:lnTo>
                        <a:pt x="148" y="102"/>
                      </a:lnTo>
                      <a:lnTo>
                        <a:pt x="152" y="98"/>
                      </a:lnTo>
                      <a:lnTo>
                        <a:pt x="156" y="92"/>
                      </a:lnTo>
                      <a:lnTo>
                        <a:pt x="156" y="87"/>
                      </a:lnTo>
                      <a:lnTo>
                        <a:pt x="160" y="84"/>
                      </a:lnTo>
                      <a:lnTo>
                        <a:pt x="160" y="79"/>
                      </a:lnTo>
                      <a:lnTo>
                        <a:pt x="165" y="75"/>
                      </a:lnTo>
                      <a:lnTo>
                        <a:pt x="169" y="70"/>
                      </a:lnTo>
                      <a:lnTo>
                        <a:pt x="172" y="67"/>
                      </a:lnTo>
                      <a:lnTo>
                        <a:pt x="179" y="61"/>
                      </a:lnTo>
                      <a:lnTo>
                        <a:pt x="183" y="61"/>
                      </a:lnTo>
                      <a:lnTo>
                        <a:pt x="183" y="56"/>
                      </a:lnTo>
                      <a:lnTo>
                        <a:pt x="192" y="56"/>
                      </a:lnTo>
                      <a:lnTo>
                        <a:pt x="195" y="52"/>
                      </a:lnTo>
                      <a:lnTo>
                        <a:pt x="200" y="52"/>
                      </a:lnTo>
                      <a:lnTo>
                        <a:pt x="204" y="48"/>
                      </a:lnTo>
                      <a:lnTo>
                        <a:pt x="215" y="48"/>
                      </a:lnTo>
                      <a:lnTo>
                        <a:pt x="218" y="44"/>
                      </a:lnTo>
                      <a:lnTo>
                        <a:pt x="227" y="44"/>
                      </a:lnTo>
                      <a:lnTo>
                        <a:pt x="227" y="40"/>
                      </a:lnTo>
                      <a:lnTo>
                        <a:pt x="235" y="40"/>
                      </a:lnTo>
                      <a:lnTo>
                        <a:pt x="235" y="35"/>
                      </a:lnTo>
                      <a:lnTo>
                        <a:pt x="245" y="35"/>
                      </a:lnTo>
                      <a:lnTo>
                        <a:pt x="250" y="31"/>
                      </a:lnTo>
                      <a:lnTo>
                        <a:pt x="253" y="31"/>
                      </a:lnTo>
                      <a:lnTo>
                        <a:pt x="258" y="25"/>
                      </a:lnTo>
                      <a:lnTo>
                        <a:pt x="262" y="25"/>
                      </a:lnTo>
                      <a:lnTo>
                        <a:pt x="267" y="21"/>
                      </a:lnTo>
                      <a:lnTo>
                        <a:pt x="270" y="21"/>
                      </a:lnTo>
                      <a:lnTo>
                        <a:pt x="274" y="17"/>
                      </a:lnTo>
                      <a:lnTo>
                        <a:pt x="281" y="17"/>
                      </a:lnTo>
                      <a:lnTo>
                        <a:pt x="285" y="12"/>
                      </a:lnTo>
                      <a:lnTo>
                        <a:pt x="288" y="12"/>
                      </a:lnTo>
                      <a:lnTo>
                        <a:pt x="293" y="8"/>
                      </a:lnTo>
                      <a:lnTo>
                        <a:pt x="297" y="8"/>
                      </a:lnTo>
                      <a:lnTo>
                        <a:pt x="302" y="4"/>
                      </a:lnTo>
                      <a:lnTo>
                        <a:pt x="311" y="4"/>
                      </a:lnTo>
                      <a:lnTo>
                        <a:pt x="311" y="0"/>
                      </a:lnTo>
                      <a:lnTo>
                        <a:pt x="355" y="0"/>
                      </a:lnTo>
                      <a:lnTo>
                        <a:pt x="360" y="4"/>
                      </a:lnTo>
                      <a:lnTo>
                        <a:pt x="372" y="4"/>
                      </a:lnTo>
                      <a:lnTo>
                        <a:pt x="372" y="8"/>
                      </a:lnTo>
                      <a:lnTo>
                        <a:pt x="383" y="8"/>
                      </a:lnTo>
                      <a:lnTo>
                        <a:pt x="386" y="12"/>
                      </a:lnTo>
                      <a:lnTo>
                        <a:pt x="391" y="12"/>
                      </a:lnTo>
                      <a:lnTo>
                        <a:pt x="395" y="17"/>
                      </a:lnTo>
                      <a:lnTo>
                        <a:pt x="398" y="17"/>
                      </a:lnTo>
                      <a:lnTo>
                        <a:pt x="403" y="21"/>
                      </a:lnTo>
                      <a:lnTo>
                        <a:pt x="418" y="21"/>
                      </a:lnTo>
                      <a:lnTo>
                        <a:pt x="418" y="25"/>
                      </a:lnTo>
                      <a:lnTo>
                        <a:pt x="430" y="25"/>
                      </a:lnTo>
                      <a:lnTo>
                        <a:pt x="430" y="31"/>
                      </a:lnTo>
                      <a:lnTo>
                        <a:pt x="438" y="31"/>
                      </a:lnTo>
                      <a:lnTo>
                        <a:pt x="444" y="35"/>
                      </a:lnTo>
                      <a:lnTo>
                        <a:pt x="453" y="35"/>
                      </a:lnTo>
                      <a:lnTo>
                        <a:pt x="456" y="40"/>
                      </a:lnTo>
                      <a:lnTo>
                        <a:pt x="465" y="40"/>
                      </a:lnTo>
                      <a:lnTo>
                        <a:pt x="470" y="44"/>
                      </a:lnTo>
                      <a:lnTo>
                        <a:pt x="476" y="44"/>
                      </a:lnTo>
                      <a:lnTo>
                        <a:pt x="479" y="48"/>
                      </a:lnTo>
                      <a:lnTo>
                        <a:pt x="484" y="48"/>
                      </a:lnTo>
                      <a:lnTo>
                        <a:pt x="488" y="52"/>
                      </a:lnTo>
                      <a:lnTo>
                        <a:pt x="496" y="52"/>
                      </a:lnTo>
                      <a:lnTo>
                        <a:pt x="496" y="56"/>
                      </a:lnTo>
                      <a:lnTo>
                        <a:pt x="505" y="56"/>
                      </a:lnTo>
                      <a:lnTo>
                        <a:pt x="511" y="61"/>
                      </a:lnTo>
                      <a:lnTo>
                        <a:pt x="515" y="61"/>
                      </a:lnTo>
                      <a:lnTo>
                        <a:pt x="519" y="67"/>
                      </a:lnTo>
                      <a:lnTo>
                        <a:pt x="523" y="67"/>
                      </a:lnTo>
                      <a:lnTo>
                        <a:pt x="528" y="70"/>
                      </a:lnTo>
                      <a:lnTo>
                        <a:pt x="531" y="70"/>
                      </a:lnTo>
                      <a:lnTo>
                        <a:pt x="536" y="75"/>
                      </a:lnTo>
                      <a:lnTo>
                        <a:pt x="546" y="75"/>
                      </a:lnTo>
                      <a:lnTo>
                        <a:pt x="546" y="79"/>
                      </a:lnTo>
                      <a:lnTo>
                        <a:pt x="558" y="79"/>
                      </a:lnTo>
                      <a:lnTo>
                        <a:pt x="558" y="84"/>
                      </a:lnTo>
                      <a:lnTo>
                        <a:pt x="567" y="84"/>
                      </a:lnTo>
                      <a:lnTo>
                        <a:pt x="571" y="87"/>
                      </a:lnTo>
                      <a:lnTo>
                        <a:pt x="586" y="87"/>
                      </a:lnTo>
                      <a:lnTo>
                        <a:pt x="586" y="92"/>
                      </a:lnTo>
                      <a:lnTo>
                        <a:pt x="603" y="92"/>
                      </a:lnTo>
                      <a:lnTo>
                        <a:pt x="609" y="98"/>
                      </a:lnTo>
                      <a:lnTo>
                        <a:pt x="621" y="98"/>
                      </a:lnTo>
                      <a:lnTo>
                        <a:pt x="625" y="102"/>
                      </a:lnTo>
                      <a:lnTo>
                        <a:pt x="638" y="102"/>
                      </a:lnTo>
                      <a:lnTo>
                        <a:pt x="644" y="107"/>
                      </a:lnTo>
                      <a:lnTo>
                        <a:pt x="652" y="107"/>
                      </a:lnTo>
                      <a:lnTo>
                        <a:pt x="656" y="110"/>
                      </a:lnTo>
                      <a:lnTo>
                        <a:pt x="661" y="114"/>
                      </a:lnTo>
                      <a:lnTo>
                        <a:pt x="665" y="119"/>
                      </a:lnTo>
                      <a:lnTo>
                        <a:pt x="665" y="127"/>
                      </a:lnTo>
                      <a:lnTo>
                        <a:pt x="668" y="133"/>
                      </a:lnTo>
                      <a:lnTo>
                        <a:pt x="675" y="137"/>
                      </a:lnTo>
                      <a:lnTo>
                        <a:pt x="679" y="142"/>
                      </a:lnTo>
                      <a:lnTo>
                        <a:pt x="675" y="145"/>
                      </a:lnTo>
                      <a:lnTo>
                        <a:pt x="668" y="145"/>
                      </a:lnTo>
                      <a:lnTo>
                        <a:pt x="665" y="150"/>
                      </a:lnTo>
                      <a:lnTo>
                        <a:pt x="661" y="145"/>
                      </a:lnTo>
                      <a:lnTo>
                        <a:pt x="652" y="145"/>
                      </a:lnTo>
                      <a:lnTo>
                        <a:pt x="648" y="142"/>
                      </a:lnTo>
                      <a:lnTo>
                        <a:pt x="644" y="142"/>
                      </a:lnTo>
                      <a:lnTo>
                        <a:pt x="638" y="137"/>
                      </a:lnTo>
                      <a:lnTo>
                        <a:pt x="633" y="137"/>
                      </a:lnTo>
                      <a:lnTo>
                        <a:pt x="629" y="142"/>
                      </a:lnTo>
                      <a:lnTo>
                        <a:pt x="621" y="142"/>
                      </a:lnTo>
                      <a:lnTo>
                        <a:pt x="617" y="145"/>
                      </a:lnTo>
                      <a:lnTo>
                        <a:pt x="603" y="145"/>
                      </a:lnTo>
                      <a:lnTo>
                        <a:pt x="603" y="142"/>
                      </a:lnTo>
                      <a:lnTo>
                        <a:pt x="590" y="142"/>
                      </a:lnTo>
                      <a:lnTo>
                        <a:pt x="586" y="137"/>
                      </a:lnTo>
                      <a:lnTo>
                        <a:pt x="577" y="137"/>
                      </a:lnTo>
                      <a:lnTo>
                        <a:pt x="571" y="133"/>
                      </a:lnTo>
                      <a:lnTo>
                        <a:pt x="567" y="133"/>
                      </a:lnTo>
                      <a:lnTo>
                        <a:pt x="563" y="127"/>
                      </a:lnTo>
                      <a:lnTo>
                        <a:pt x="554" y="127"/>
                      </a:lnTo>
                      <a:lnTo>
                        <a:pt x="551" y="122"/>
                      </a:lnTo>
                      <a:lnTo>
                        <a:pt x="546" y="122"/>
                      </a:lnTo>
                      <a:lnTo>
                        <a:pt x="542" y="119"/>
                      </a:lnTo>
                      <a:lnTo>
                        <a:pt x="531" y="119"/>
                      </a:lnTo>
                      <a:lnTo>
                        <a:pt x="528" y="114"/>
                      </a:lnTo>
                      <a:lnTo>
                        <a:pt x="523" y="114"/>
                      </a:lnTo>
                      <a:lnTo>
                        <a:pt x="519" y="110"/>
                      </a:lnTo>
                      <a:lnTo>
                        <a:pt x="515" y="110"/>
                      </a:lnTo>
                      <a:lnTo>
                        <a:pt x="511" y="107"/>
                      </a:lnTo>
                      <a:lnTo>
                        <a:pt x="505" y="102"/>
                      </a:lnTo>
                      <a:lnTo>
                        <a:pt x="500" y="102"/>
                      </a:lnTo>
                      <a:lnTo>
                        <a:pt x="496" y="98"/>
                      </a:lnTo>
                      <a:lnTo>
                        <a:pt x="493" y="98"/>
                      </a:lnTo>
                      <a:lnTo>
                        <a:pt x="488" y="92"/>
                      </a:lnTo>
                      <a:lnTo>
                        <a:pt x="484" y="87"/>
                      </a:lnTo>
                      <a:lnTo>
                        <a:pt x="479" y="84"/>
                      </a:lnTo>
                      <a:lnTo>
                        <a:pt x="476" y="79"/>
                      </a:lnTo>
                      <a:lnTo>
                        <a:pt x="453" y="79"/>
                      </a:lnTo>
                      <a:lnTo>
                        <a:pt x="449" y="84"/>
                      </a:lnTo>
                      <a:lnTo>
                        <a:pt x="430" y="84"/>
                      </a:lnTo>
                      <a:lnTo>
                        <a:pt x="426" y="87"/>
                      </a:lnTo>
                      <a:lnTo>
                        <a:pt x="421" y="84"/>
                      </a:lnTo>
                      <a:lnTo>
                        <a:pt x="395" y="84"/>
                      </a:lnTo>
                      <a:lnTo>
                        <a:pt x="391" y="87"/>
                      </a:lnTo>
                      <a:lnTo>
                        <a:pt x="372" y="87"/>
                      </a:lnTo>
                      <a:lnTo>
                        <a:pt x="372" y="84"/>
                      </a:lnTo>
                      <a:lnTo>
                        <a:pt x="368" y="79"/>
                      </a:lnTo>
                      <a:lnTo>
                        <a:pt x="363" y="75"/>
                      </a:lnTo>
                      <a:lnTo>
                        <a:pt x="360" y="75"/>
                      </a:lnTo>
                      <a:lnTo>
                        <a:pt x="355" y="70"/>
                      </a:lnTo>
                      <a:lnTo>
                        <a:pt x="351" y="70"/>
                      </a:lnTo>
                      <a:lnTo>
                        <a:pt x="348" y="75"/>
                      </a:lnTo>
                      <a:lnTo>
                        <a:pt x="332" y="75"/>
                      </a:lnTo>
                      <a:lnTo>
                        <a:pt x="328" y="79"/>
                      </a:lnTo>
                      <a:lnTo>
                        <a:pt x="325" y="79"/>
                      </a:lnTo>
                      <a:lnTo>
                        <a:pt x="320" y="84"/>
                      </a:lnTo>
                      <a:lnTo>
                        <a:pt x="316" y="84"/>
                      </a:lnTo>
                      <a:lnTo>
                        <a:pt x="311" y="87"/>
                      </a:lnTo>
                      <a:lnTo>
                        <a:pt x="305" y="92"/>
                      </a:lnTo>
                      <a:lnTo>
                        <a:pt x="305" y="98"/>
                      </a:lnTo>
                      <a:lnTo>
                        <a:pt x="302" y="98"/>
                      </a:lnTo>
                      <a:lnTo>
                        <a:pt x="302" y="102"/>
                      </a:lnTo>
                      <a:lnTo>
                        <a:pt x="293" y="110"/>
                      </a:lnTo>
                      <a:lnTo>
                        <a:pt x="293" y="114"/>
                      </a:lnTo>
                      <a:lnTo>
                        <a:pt x="288" y="114"/>
                      </a:lnTo>
                      <a:lnTo>
                        <a:pt x="288" y="119"/>
                      </a:lnTo>
                      <a:lnTo>
                        <a:pt x="285" y="122"/>
                      </a:lnTo>
                      <a:lnTo>
                        <a:pt x="274" y="122"/>
                      </a:lnTo>
                      <a:lnTo>
                        <a:pt x="270" y="127"/>
                      </a:lnTo>
                      <a:lnTo>
                        <a:pt x="270" y="122"/>
                      </a:lnTo>
                      <a:lnTo>
                        <a:pt x="258" y="122"/>
                      </a:lnTo>
                      <a:lnTo>
                        <a:pt x="253" y="119"/>
                      </a:lnTo>
                      <a:lnTo>
                        <a:pt x="250" y="119"/>
                      </a:lnTo>
                      <a:lnTo>
                        <a:pt x="245" y="114"/>
                      </a:lnTo>
                      <a:lnTo>
                        <a:pt x="239" y="114"/>
                      </a:lnTo>
                      <a:lnTo>
                        <a:pt x="235" y="110"/>
                      </a:lnTo>
                      <a:lnTo>
                        <a:pt x="230" y="114"/>
                      </a:lnTo>
                      <a:lnTo>
                        <a:pt x="227" y="114"/>
                      </a:lnTo>
                      <a:lnTo>
                        <a:pt x="223" y="119"/>
                      </a:lnTo>
                      <a:lnTo>
                        <a:pt x="218" y="119"/>
                      </a:lnTo>
                      <a:lnTo>
                        <a:pt x="218" y="122"/>
                      </a:lnTo>
                      <a:lnTo>
                        <a:pt x="215" y="122"/>
                      </a:lnTo>
                      <a:lnTo>
                        <a:pt x="208" y="127"/>
                      </a:lnTo>
                      <a:lnTo>
                        <a:pt x="204" y="133"/>
                      </a:lnTo>
                      <a:lnTo>
                        <a:pt x="195" y="133"/>
                      </a:lnTo>
                      <a:lnTo>
                        <a:pt x="195" y="137"/>
                      </a:lnTo>
                      <a:lnTo>
                        <a:pt x="192" y="137"/>
                      </a:lnTo>
                      <a:lnTo>
                        <a:pt x="192" y="142"/>
                      </a:lnTo>
                      <a:lnTo>
                        <a:pt x="187" y="142"/>
                      </a:lnTo>
                      <a:lnTo>
                        <a:pt x="183" y="145"/>
                      </a:lnTo>
                      <a:lnTo>
                        <a:pt x="179" y="150"/>
                      </a:lnTo>
                      <a:lnTo>
                        <a:pt x="172" y="154"/>
                      </a:lnTo>
                      <a:lnTo>
                        <a:pt x="172" y="159"/>
                      </a:lnTo>
                      <a:lnTo>
                        <a:pt x="169" y="159"/>
                      </a:lnTo>
                      <a:lnTo>
                        <a:pt x="169" y="168"/>
                      </a:lnTo>
                      <a:lnTo>
                        <a:pt x="165" y="173"/>
                      </a:lnTo>
                      <a:lnTo>
                        <a:pt x="160" y="177"/>
                      </a:lnTo>
                      <a:lnTo>
                        <a:pt x="160" y="181"/>
                      </a:lnTo>
                      <a:lnTo>
                        <a:pt x="156" y="185"/>
                      </a:lnTo>
                      <a:lnTo>
                        <a:pt x="156" y="189"/>
                      </a:lnTo>
                      <a:lnTo>
                        <a:pt x="152" y="189"/>
                      </a:lnTo>
                      <a:lnTo>
                        <a:pt x="152" y="194"/>
                      </a:lnTo>
                      <a:lnTo>
                        <a:pt x="148" y="200"/>
                      </a:lnTo>
                      <a:lnTo>
                        <a:pt x="142" y="204"/>
                      </a:lnTo>
                      <a:lnTo>
                        <a:pt x="142" y="208"/>
                      </a:lnTo>
                      <a:lnTo>
                        <a:pt x="137" y="208"/>
                      </a:lnTo>
                      <a:lnTo>
                        <a:pt x="137" y="212"/>
                      </a:lnTo>
                      <a:lnTo>
                        <a:pt x="133" y="212"/>
                      </a:lnTo>
                      <a:lnTo>
                        <a:pt x="133" y="217"/>
                      </a:lnTo>
                      <a:lnTo>
                        <a:pt x="129" y="221"/>
                      </a:lnTo>
                      <a:lnTo>
                        <a:pt x="125" y="224"/>
                      </a:lnTo>
                      <a:lnTo>
                        <a:pt x="121" y="231"/>
                      </a:lnTo>
                      <a:lnTo>
                        <a:pt x="117" y="231"/>
                      </a:lnTo>
                      <a:lnTo>
                        <a:pt x="113" y="235"/>
                      </a:lnTo>
                      <a:lnTo>
                        <a:pt x="113" y="231"/>
                      </a:lnTo>
                      <a:lnTo>
                        <a:pt x="98" y="231"/>
                      </a:lnTo>
                      <a:lnTo>
                        <a:pt x="94" y="224"/>
                      </a:lnTo>
                      <a:lnTo>
                        <a:pt x="90" y="231"/>
                      </a:lnTo>
                      <a:lnTo>
                        <a:pt x="81" y="231"/>
                      </a:lnTo>
                      <a:lnTo>
                        <a:pt x="81" y="235"/>
                      </a:lnTo>
                      <a:lnTo>
                        <a:pt x="71" y="235"/>
                      </a:lnTo>
                      <a:lnTo>
                        <a:pt x="71" y="240"/>
                      </a:lnTo>
                      <a:lnTo>
                        <a:pt x="67" y="244"/>
                      </a:lnTo>
                      <a:lnTo>
                        <a:pt x="62" y="244"/>
                      </a:lnTo>
                      <a:lnTo>
                        <a:pt x="62" y="247"/>
                      </a:lnTo>
                      <a:lnTo>
                        <a:pt x="58" y="247"/>
                      </a:lnTo>
                      <a:lnTo>
                        <a:pt x="58" y="252"/>
                      </a:lnTo>
                      <a:lnTo>
                        <a:pt x="55" y="256"/>
                      </a:lnTo>
                      <a:lnTo>
                        <a:pt x="55" y="262"/>
                      </a:lnTo>
                      <a:lnTo>
                        <a:pt x="50" y="262"/>
                      </a:lnTo>
                      <a:lnTo>
                        <a:pt x="50" y="267"/>
                      </a:lnTo>
                      <a:lnTo>
                        <a:pt x="44" y="270"/>
                      </a:lnTo>
                      <a:lnTo>
                        <a:pt x="40" y="275"/>
                      </a:lnTo>
                      <a:lnTo>
                        <a:pt x="35" y="275"/>
                      </a:lnTo>
                      <a:lnTo>
                        <a:pt x="35" y="279"/>
                      </a:lnTo>
                      <a:lnTo>
                        <a:pt x="32" y="279"/>
                      </a:lnTo>
                      <a:lnTo>
                        <a:pt x="27" y="284"/>
                      </a:lnTo>
                      <a:lnTo>
                        <a:pt x="15" y="284"/>
                      </a:lnTo>
                      <a:lnTo>
                        <a:pt x="9" y="287"/>
                      </a:lnTo>
                      <a:lnTo>
                        <a:pt x="4" y="287"/>
                      </a:lnTo>
                      <a:lnTo>
                        <a:pt x="0" y="284"/>
                      </a:lnTo>
                      <a:lnTo>
                        <a:pt x="0" y="275"/>
                      </a:lnTo>
                      <a:lnTo>
                        <a:pt x="4" y="270"/>
                      </a:lnTo>
                      <a:lnTo>
                        <a:pt x="4" y="267"/>
                      </a:lnTo>
                      <a:lnTo>
                        <a:pt x="9" y="267"/>
                      </a:lnTo>
                      <a:lnTo>
                        <a:pt x="15" y="262"/>
                      </a:lnTo>
                      <a:lnTo>
                        <a:pt x="19" y="262"/>
                      </a:lnTo>
                      <a:lnTo>
                        <a:pt x="23" y="256"/>
                      </a:lnTo>
                      <a:lnTo>
                        <a:pt x="27" y="256"/>
                      </a:lnTo>
                      <a:lnTo>
                        <a:pt x="32" y="252"/>
                      </a:lnTo>
                      <a:lnTo>
                        <a:pt x="35" y="247"/>
                      </a:lnTo>
                      <a:lnTo>
                        <a:pt x="35" y="244"/>
                      </a:lnTo>
                      <a:lnTo>
                        <a:pt x="40" y="240"/>
                      </a:lnTo>
                      <a:lnTo>
                        <a:pt x="40" y="235"/>
                      </a:lnTo>
                      <a:lnTo>
                        <a:pt x="44" y="231"/>
                      </a:lnTo>
                      <a:lnTo>
                        <a:pt x="44" y="224"/>
                      </a:lnTo>
                      <a:lnTo>
                        <a:pt x="50" y="224"/>
                      </a:lnTo>
                      <a:lnTo>
                        <a:pt x="50" y="221"/>
                      </a:lnTo>
                      <a:lnTo>
                        <a:pt x="55" y="221"/>
                      </a:lnTo>
                      <a:lnTo>
                        <a:pt x="55" y="217"/>
                      </a:lnTo>
                      <a:lnTo>
                        <a:pt x="58" y="212"/>
                      </a:lnTo>
                      <a:lnTo>
                        <a:pt x="71" y="200"/>
                      </a:lnTo>
                      <a:lnTo>
                        <a:pt x="75" y="194"/>
                      </a:lnTo>
                      <a:lnTo>
                        <a:pt x="81" y="189"/>
                      </a:lnTo>
                      <a:lnTo>
                        <a:pt x="85" y="185"/>
                      </a:lnTo>
                      <a:lnTo>
                        <a:pt x="85" y="181"/>
                      </a:lnTo>
                      <a:lnTo>
                        <a:pt x="90" y="181"/>
                      </a:lnTo>
                      <a:lnTo>
                        <a:pt x="94" y="177"/>
                      </a:lnTo>
                      <a:lnTo>
                        <a:pt x="98" y="173"/>
                      </a:lnTo>
                      <a:lnTo>
                        <a:pt x="102" y="168"/>
                      </a:lnTo>
                      <a:lnTo>
                        <a:pt x="106" y="165"/>
                      </a:lnTo>
                      <a:lnTo>
                        <a:pt x="129" y="122"/>
                      </a:lnTo>
                      <a:close/>
                    </a:path>
                  </a:pathLst>
                </a:custGeom>
                <a:solidFill>
                  <a:srgbClr val="FFFF00"/>
                </a:solidFill>
                <a:ln w="9525">
                  <a:noFill/>
                  <a:round/>
                  <a:headEnd/>
                  <a:tailEnd/>
                </a:ln>
              </p:spPr>
              <p:txBody>
                <a:bodyPr/>
                <a:lstStyle/>
                <a:p>
                  <a:pPr>
                    <a:defRPr/>
                  </a:pPr>
                  <a:endParaRPr lang="en-US" dirty="0">
                    <a:effectLst>
                      <a:outerShdw blurRad="38100" dist="38100" dir="2700000" algn="tl">
                        <a:srgbClr val="000000"/>
                      </a:outerShdw>
                    </a:effectLst>
                    <a:ea typeface="ＭＳ Ｐゴシック" pitchFamily="-65" charset="-128"/>
                  </a:endParaRPr>
                </a:p>
              </p:txBody>
            </p:sp>
            <p:sp>
              <p:nvSpPr>
                <p:cNvPr id="702487" name="Freeform 23"/>
                <p:cNvSpPr>
                  <a:spLocks/>
                </p:cNvSpPr>
                <p:nvPr/>
              </p:nvSpPr>
              <p:spPr bwMode="auto">
                <a:xfrm>
                  <a:off x="2744" y="1283"/>
                  <a:ext cx="27" cy="156"/>
                </a:xfrm>
                <a:custGeom>
                  <a:avLst/>
                  <a:gdLst/>
                  <a:ahLst/>
                  <a:cxnLst>
                    <a:cxn ang="0">
                      <a:pos x="70" y="360"/>
                    </a:cxn>
                    <a:cxn ang="0">
                      <a:pos x="65" y="374"/>
                    </a:cxn>
                    <a:cxn ang="0">
                      <a:pos x="55" y="388"/>
                    </a:cxn>
                    <a:cxn ang="0">
                      <a:pos x="50" y="400"/>
                    </a:cxn>
                    <a:cxn ang="0">
                      <a:pos x="47" y="440"/>
                    </a:cxn>
                    <a:cxn ang="0">
                      <a:pos x="50" y="463"/>
                    </a:cxn>
                    <a:cxn ang="0">
                      <a:pos x="55" y="486"/>
                    </a:cxn>
                    <a:cxn ang="0">
                      <a:pos x="61" y="499"/>
                    </a:cxn>
                    <a:cxn ang="0">
                      <a:pos x="65" y="517"/>
                    </a:cxn>
                    <a:cxn ang="0">
                      <a:pos x="70" y="530"/>
                    </a:cxn>
                    <a:cxn ang="0">
                      <a:pos x="73" y="545"/>
                    </a:cxn>
                    <a:cxn ang="0">
                      <a:pos x="78" y="560"/>
                    </a:cxn>
                    <a:cxn ang="0">
                      <a:pos x="82" y="574"/>
                    </a:cxn>
                    <a:cxn ang="0">
                      <a:pos x="90" y="588"/>
                    </a:cxn>
                    <a:cxn ang="0">
                      <a:pos x="96" y="600"/>
                    </a:cxn>
                    <a:cxn ang="0">
                      <a:pos x="105" y="615"/>
                    </a:cxn>
                    <a:cxn ang="0">
                      <a:pos x="100" y="623"/>
                    </a:cxn>
                    <a:cxn ang="0">
                      <a:pos x="90" y="611"/>
                    </a:cxn>
                    <a:cxn ang="0">
                      <a:pos x="78" y="600"/>
                    </a:cxn>
                    <a:cxn ang="0">
                      <a:pos x="70" y="592"/>
                    </a:cxn>
                    <a:cxn ang="0">
                      <a:pos x="55" y="583"/>
                    </a:cxn>
                    <a:cxn ang="0">
                      <a:pos x="43" y="569"/>
                    </a:cxn>
                    <a:cxn ang="0">
                      <a:pos x="35" y="560"/>
                    </a:cxn>
                    <a:cxn ang="0">
                      <a:pos x="24" y="553"/>
                    </a:cxn>
                    <a:cxn ang="0">
                      <a:pos x="17" y="539"/>
                    </a:cxn>
                    <a:cxn ang="0">
                      <a:pos x="12" y="522"/>
                    </a:cxn>
                    <a:cxn ang="0">
                      <a:pos x="8" y="499"/>
                    </a:cxn>
                    <a:cxn ang="0">
                      <a:pos x="3" y="459"/>
                    </a:cxn>
                    <a:cxn ang="0">
                      <a:pos x="0" y="360"/>
                    </a:cxn>
                    <a:cxn ang="0">
                      <a:pos x="3" y="348"/>
                    </a:cxn>
                    <a:cxn ang="0">
                      <a:pos x="8" y="330"/>
                    </a:cxn>
                    <a:cxn ang="0">
                      <a:pos x="12" y="317"/>
                    </a:cxn>
                    <a:cxn ang="0">
                      <a:pos x="20" y="302"/>
                    </a:cxn>
                    <a:cxn ang="0">
                      <a:pos x="24" y="290"/>
                    </a:cxn>
                    <a:cxn ang="0">
                      <a:pos x="30" y="275"/>
                    </a:cxn>
                    <a:cxn ang="0">
                      <a:pos x="38" y="259"/>
                    </a:cxn>
                    <a:cxn ang="0">
                      <a:pos x="43" y="246"/>
                    </a:cxn>
                    <a:cxn ang="0">
                      <a:pos x="47" y="232"/>
                    </a:cxn>
                    <a:cxn ang="0">
                      <a:pos x="50" y="215"/>
                    </a:cxn>
                    <a:cxn ang="0">
                      <a:pos x="55" y="200"/>
                    </a:cxn>
                    <a:cxn ang="0">
                      <a:pos x="61" y="188"/>
                    </a:cxn>
                    <a:cxn ang="0">
                      <a:pos x="65" y="165"/>
                    </a:cxn>
                    <a:cxn ang="0">
                      <a:pos x="70" y="142"/>
                    </a:cxn>
                    <a:cxn ang="0">
                      <a:pos x="73" y="94"/>
                    </a:cxn>
                    <a:cxn ang="0">
                      <a:pos x="70" y="63"/>
                    </a:cxn>
                    <a:cxn ang="0">
                      <a:pos x="73" y="32"/>
                    </a:cxn>
                    <a:cxn ang="0">
                      <a:pos x="78" y="19"/>
                    </a:cxn>
                    <a:cxn ang="0">
                      <a:pos x="86" y="9"/>
                    </a:cxn>
                    <a:cxn ang="0">
                      <a:pos x="100" y="0"/>
                    </a:cxn>
                    <a:cxn ang="0">
                      <a:pos x="100" y="19"/>
                    </a:cxn>
                    <a:cxn ang="0">
                      <a:pos x="96" y="50"/>
                    </a:cxn>
                    <a:cxn ang="0">
                      <a:pos x="90" y="82"/>
                    </a:cxn>
                    <a:cxn ang="0">
                      <a:pos x="96" y="117"/>
                    </a:cxn>
                    <a:cxn ang="0">
                      <a:pos x="100" y="137"/>
                    </a:cxn>
                    <a:cxn ang="0">
                      <a:pos x="105" y="169"/>
                    </a:cxn>
                    <a:cxn ang="0">
                      <a:pos x="109" y="232"/>
                    </a:cxn>
                    <a:cxn ang="0">
                      <a:pos x="105" y="263"/>
                    </a:cxn>
                    <a:cxn ang="0">
                      <a:pos x="78" y="353"/>
                    </a:cxn>
                  </a:cxnLst>
                  <a:rect l="0" t="0" r="r" b="b"/>
                  <a:pathLst>
                    <a:path w="109" h="623">
                      <a:moveTo>
                        <a:pt x="78" y="353"/>
                      </a:moveTo>
                      <a:lnTo>
                        <a:pt x="70" y="360"/>
                      </a:lnTo>
                      <a:lnTo>
                        <a:pt x="65" y="365"/>
                      </a:lnTo>
                      <a:lnTo>
                        <a:pt x="65" y="374"/>
                      </a:lnTo>
                      <a:lnTo>
                        <a:pt x="61" y="380"/>
                      </a:lnTo>
                      <a:lnTo>
                        <a:pt x="55" y="388"/>
                      </a:lnTo>
                      <a:lnTo>
                        <a:pt x="50" y="397"/>
                      </a:lnTo>
                      <a:lnTo>
                        <a:pt x="50" y="400"/>
                      </a:lnTo>
                      <a:lnTo>
                        <a:pt x="47" y="411"/>
                      </a:lnTo>
                      <a:lnTo>
                        <a:pt x="47" y="440"/>
                      </a:lnTo>
                      <a:lnTo>
                        <a:pt x="50" y="446"/>
                      </a:lnTo>
                      <a:lnTo>
                        <a:pt x="50" y="463"/>
                      </a:lnTo>
                      <a:lnTo>
                        <a:pt x="55" y="472"/>
                      </a:lnTo>
                      <a:lnTo>
                        <a:pt x="55" y="486"/>
                      </a:lnTo>
                      <a:lnTo>
                        <a:pt x="61" y="494"/>
                      </a:lnTo>
                      <a:lnTo>
                        <a:pt x="61" y="499"/>
                      </a:lnTo>
                      <a:lnTo>
                        <a:pt x="65" y="507"/>
                      </a:lnTo>
                      <a:lnTo>
                        <a:pt x="65" y="517"/>
                      </a:lnTo>
                      <a:lnTo>
                        <a:pt x="70" y="522"/>
                      </a:lnTo>
                      <a:lnTo>
                        <a:pt x="70" y="530"/>
                      </a:lnTo>
                      <a:lnTo>
                        <a:pt x="73" y="539"/>
                      </a:lnTo>
                      <a:lnTo>
                        <a:pt x="73" y="545"/>
                      </a:lnTo>
                      <a:lnTo>
                        <a:pt x="78" y="553"/>
                      </a:lnTo>
                      <a:lnTo>
                        <a:pt x="78" y="560"/>
                      </a:lnTo>
                      <a:lnTo>
                        <a:pt x="82" y="565"/>
                      </a:lnTo>
                      <a:lnTo>
                        <a:pt x="82" y="574"/>
                      </a:lnTo>
                      <a:lnTo>
                        <a:pt x="86" y="580"/>
                      </a:lnTo>
                      <a:lnTo>
                        <a:pt x="90" y="588"/>
                      </a:lnTo>
                      <a:lnTo>
                        <a:pt x="96" y="592"/>
                      </a:lnTo>
                      <a:lnTo>
                        <a:pt x="96" y="600"/>
                      </a:lnTo>
                      <a:lnTo>
                        <a:pt x="100" y="605"/>
                      </a:lnTo>
                      <a:lnTo>
                        <a:pt x="105" y="615"/>
                      </a:lnTo>
                      <a:lnTo>
                        <a:pt x="105" y="623"/>
                      </a:lnTo>
                      <a:lnTo>
                        <a:pt x="100" y="623"/>
                      </a:lnTo>
                      <a:lnTo>
                        <a:pt x="96" y="620"/>
                      </a:lnTo>
                      <a:lnTo>
                        <a:pt x="90" y="611"/>
                      </a:lnTo>
                      <a:lnTo>
                        <a:pt x="86" y="605"/>
                      </a:lnTo>
                      <a:lnTo>
                        <a:pt x="78" y="600"/>
                      </a:lnTo>
                      <a:lnTo>
                        <a:pt x="73" y="597"/>
                      </a:lnTo>
                      <a:lnTo>
                        <a:pt x="70" y="592"/>
                      </a:lnTo>
                      <a:lnTo>
                        <a:pt x="65" y="588"/>
                      </a:lnTo>
                      <a:lnTo>
                        <a:pt x="55" y="583"/>
                      </a:lnTo>
                      <a:lnTo>
                        <a:pt x="50" y="574"/>
                      </a:lnTo>
                      <a:lnTo>
                        <a:pt x="43" y="569"/>
                      </a:lnTo>
                      <a:lnTo>
                        <a:pt x="38" y="565"/>
                      </a:lnTo>
                      <a:lnTo>
                        <a:pt x="35" y="560"/>
                      </a:lnTo>
                      <a:lnTo>
                        <a:pt x="30" y="557"/>
                      </a:lnTo>
                      <a:lnTo>
                        <a:pt x="24" y="553"/>
                      </a:lnTo>
                      <a:lnTo>
                        <a:pt x="20" y="545"/>
                      </a:lnTo>
                      <a:lnTo>
                        <a:pt x="17" y="539"/>
                      </a:lnTo>
                      <a:lnTo>
                        <a:pt x="12" y="530"/>
                      </a:lnTo>
                      <a:lnTo>
                        <a:pt x="12" y="522"/>
                      </a:lnTo>
                      <a:lnTo>
                        <a:pt x="8" y="517"/>
                      </a:lnTo>
                      <a:lnTo>
                        <a:pt x="8" y="499"/>
                      </a:lnTo>
                      <a:lnTo>
                        <a:pt x="3" y="494"/>
                      </a:lnTo>
                      <a:lnTo>
                        <a:pt x="3" y="459"/>
                      </a:lnTo>
                      <a:lnTo>
                        <a:pt x="0" y="455"/>
                      </a:lnTo>
                      <a:lnTo>
                        <a:pt x="0" y="360"/>
                      </a:lnTo>
                      <a:lnTo>
                        <a:pt x="3" y="353"/>
                      </a:lnTo>
                      <a:lnTo>
                        <a:pt x="3" y="348"/>
                      </a:lnTo>
                      <a:lnTo>
                        <a:pt x="8" y="337"/>
                      </a:lnTo>
                      <a:lnTo>
                        <a:pt x="8" y="330"/>
                      </a:lnTo>
                      <a:lnTo>
                        <a:pt x="12" y="325"/>
                      </a:lnTo>
                      <a:lnTo>
                        <a:pt x="12" y="317"/>
                      </a:lnTo>
                      <a:lnTo>
                        <a:pt x="17" y="313"/>
                      </a:lnTo>
                      <a:lnTo>
                        <a:pt x="20" y="302"/>
                      </a:lnTo>
                      <a:lnTo>
                        <a:pt x="20" y="294"/>
                      </a:lnTo>
                      <a:lnTo>
                        <a:pt x="24" y="290"/>
                      </a:lnTo>
                      <a:lnTo>
                        <a:pt x="30" y="282"/>
                      </a:lnTo>
                      <a:lnTo>
                        <a:pt x="30" y="275"/>
                      </a:lnTo>
                      <a:lnTo>
                        <a:pt x="35" y="267"/>
                      </a:lnTo>
                      <a:lnTo>
                        <a:pt x="38" y="259"/>
                      </a:lnTo>
                      <a:lnTo>
                        <a:pt x="38" y="255"/>
                      </a:lnTo>
                      <a:lnTo>
                        <a:pt x="43" y="246"/>
                      </a:lnTo>
                      <a:lnTo>
                        <a:pt x="43" y="235"/>
                      </a:lnTo>
                      <a:lnTo>
                        <a:pt x="47" y="232"/>
                      </a:lnTo>
                      <a:lnTo>
                        <a:pt x="47" y="223"/>
                      </a:lnTo>
                      <a:lnTo>
                        <a:pt x="50" y="215"/>
                      </a:lnTo>
                      <a:lnTo>
                        <a:pt x="50" y="209"/>
                      </a:lnTo>
                      <a:lnTo>
                        <a:pt x="55" y="200"/>
                      </a:lnTo>
                      <a:lnTo>
                        <a:pt x="55" y="192"/>
                      </a:lnTo>
                      <a:lnTo>
                        <a:pt x="61" y="188"/>
                      </a:lnTo>
                      <a:lnTo>
                        <a:pt x="61" y="169"/>
                      </a:lnTo>
                      <a:lnTo>
                        <a:pt x="65" y="165"/>
                      </a:lnTo>
                      <a:lnTo>
                        <a:pt x="65" y="148"/>
                      </a:lnTo>
                      <a:lnTo>
                        <a:pt x="70" y="142"/>
                      </a:lnTo>
                      <a:lnTo>
                        <a:pt x="70" y="102"/>
                      </a:lnTo>
                      <a:lnTo>
                        <a:pt x="73" y="94"/>
                      </a:lnTo>
                      <a:lnTo>
                        <a:pt x="73" y="71"/>
                      </a:lnTo>
                      <a:lnTo>
                        <a:pt x="70" y="63"/>
                      </a:lnTo>
                      <a:lnTo>
                        <a:pt x="70" y="40"/>
                      </a:lnTo>
                      <a:lnTo>
                        <a:pt x="73" y="32"/>
                      </a:lnTo>
                      <a:lnTo>
                        <a:pt x="73" y="27"/>
                      </a:lnTo>
                      <a:lnTo>
                        <a:pt x="78" y="19"/>
                      </a:lnTo>
                      <a:lnTo>
                        <a:pt x="82" y="15"/>
                      </a:lnTo>
                      <a:lnTo>
                        <a:pt x="86" y="9"/>
                      </a:lnTo>
                      <a:lnTo>
                        <a:pt x="96" y="4"/>
                      </a:lnTo>
                      <a:lnTo>
                        <a:pt x="100" y="0"/>
                      </a:lnTo>
                      <a:lnTo>
                        <a:pt x="105" y="9"/>
                      </a:lnTo>
                      <a:lnTo>
                        <a:pt x="100" y="19"/>
                      </a:lnTo>
                      <a:lnTo>
                        <a:pt x="100" y="40"/>
                      </a:lnTo>
                      <a:lnTo>
                        <a:pt x="96" y="50"/>
                      </a:lnTo>
                      <a:lnTo>
                        <a:pt x="96" y="71"/>
                      </a:lnTo>
                      <a:lnTo>
                        <a:pt x="90" y="82"/>
                      </a:lnTo>
                      <a:lnTo>
                        <a:pt x="96" y="85"/>
                      </a:lnTo>
                      <a:lnTo>
                        <a:pt x="96" y="117"/>
                      </a:lnTo>
                      <a:lnTo>
                        <a:pt x="100" y="125"/>
                      </a:lnTo>
                      <a:lnTo>
                        <a:pt x="100" y="137"/>
                      </a:lnTo>
                      <a:lnTo>
                        <a:pt x="105" y="148"/>
                      </a:lnTo>
                      <a:lnTo>
                        <a:pt x="105" y="169"/>
                      </a:lnTo>
                      <a:lnTo>
                        <a:pt x="109" y="180"/>
                      </a:lnTo>
                      <a:lnTo>
                        <a:pt x="109" y="232"/>
                      </a:lnTo>
                      <a:lnTo>
                        <a:pt x="105" y="240"/>
                      </a:lnTo>
                      <a:lnTo>
                        <a:pt x="105" y="263"/>
                      </a:lnTo>
                      <a:lnTo>
                        <a:pt x="109" y="267"/>
                      </a:lnTo>
                      <a:lnTo>
                        <a:pt x="78" y="353"/>
                      </a:lnTo>
                      <a:close/>
                    </a:path>
                  </a:pathLst>
                </a:custGeom>
                <a:solidFill>
                  <a:srgbClr val="666600"/>
                </a:solidFill>
                <a:ln w="9525">
                  <a:noFill/>
                  <a:round/>
                  <a:headEnd/>
                  <a:tailEnd/>
                </a:ln>
              </p:spPr>
              <p:txBody>
                <a:bodyPr/>
                <a:lstStyle/>
                <a:p>
                  <a:pPr>
                    <a:defRPr/>
                  </a:pPr>
                  <a:endParaRPr lang="en-US" dirty="0">
                    <a:effectLst>
                      <a:outerShdw blurRad="38100" dist="38100" dir="2700000" algn="tl">
                        <a:srgbClr val="000000"/>
                      </a:outerShdw>
                    </a:effectLst>
                    <a:ea typeface="ＭＳ Ｐゴシック" pitchFamily="-65" charset="-128"/>
                  </a:endParaRPr>
                </a:p>
              </p:txBody>
            </p:sp>
            <p:sp>
              <p:nvSpPr>
                <p:cNvPr id="702488" name="Freeform 24"/>
                <p:cNvSpPr>
                  <a:spLocks/>
                </p:cNvSpPr>
                <p:nvPr/>
              </p:nvSpPr>
              <p:spPr bwMode="auto">
                <a:xfrm>
                  <a:off x="2943" y="1249"/>
                  <a:ext cx="67" cy="164"/>
                </a:xfrm>
                <a:custGeom>
                  <a:avLst/>
                  <a:gdLst/>
                  <a:ahLst/>
                  <a:cxnLst>
                    <a:cxn ang="0">
                      <a:pos x="169" y="192"/>
                    </a:cxn>
                    <a:cxn ang="0">
                      <a:pos x="150" y="188"/>
                    </a:cxn>
                    <a:cxn ang="0">
                      <a:pos x="141" y="165"/>
                    </a:cxn>
                    <a:cxn ang="0">
                      <a:pos x="126" y="142"/>
                    </a:cxn>
                    <a:cxn ang="0">
                      <a:pos x="115" y="117"/>
                    </a:cxn>
                    <a:cxn ang="0">
                      <a:pos x="103" y="107"/>
                    </a:cxn>
                    <a:cxn ang="0">
                      <a:pos x="80" y="94"/>
                    </a:cxn>
                    <a:cxn ang="0">
                      <a:pos x="66" y="79"/>
                    </a:cxn>
                    <a:cxn ang="0">
                      <a:pos x="52" y="63"/>
                    </a:cxn>
                    <a:cxn ang="0">
                      <a:pos x="40" y="44"/>
                    </a:cxn>
                    <a:cxn ang="0">
                      <a:pos x="17" y="32"/>
                    </a:cxn>
                    <a:cxn ang="0">
                      <a:pos x="3" y="23"/>
                    </a:cxn>
                    <a:cxn ang="0">
                      <a:pos x="17" y="4"/>
                    </a:cxn>
                    <a:cxn ang="0">
                      <a:pos x="35" y="12"/>
                    </a:cxn>
                    <a:cxn ang="0">
                      <a:pos x="48" y="32"/>
                    </a:cxn>
                    <a:cxn ang="0">
                      <a:pos x="63" y="44"/>
                    </a:cxn>
                    <a:cxn ang="0">
                      <a:pos x="75" y="59"/>
                    </a:cxn>
                    <a:cxn ang="0">
                      <a:pos x="98" y="76"/>
                    </a:cxn>
                    <a:cxn ang="0">
                      <a:pos x="111" y="86"/>
                    </a:cxn>
                    <a:cxn ang="0">
                      <a:pos x="126" y="94"/>
                    </a:cxn>
                    <a:cxn ang="0">
                      <a:pos x="138" y="117"/>
                    </a:cxn>
                    <a:cxn ang="0">
                      <a:pos x="146" y="134"/>
                    </a:cxn>
                    <a:cxn ang="0">
                      <a:pos x="161" y="142"/>
                    </a:cxn>
                    <a:cxn ang="0">
                      <a:pos x="169" y="157"/>
                    </a:cxn>
                    <a:cxn ang="0">
                      <a:pos x="186" y="165"/>
                    </a:cxn>
                    <a:cxn ang="0">
                      <a:pos x="201" y="183"/>
                    </a:cxn>
                    <a:cxn ang="0">
                      <a:pos x="209" y="200"/>
                    </a:cxn>
                    <a:cxn ang="0">
                      <a:pos x="217" y="220"/>
                    </a:cxn>
                    <a:cxn ang="0">
                      <a:pos x="232" y="240"/>
                    </a:cxn>
                    <a:cxn ang="0">
                      <a:pos x="240" y="299"/>
                    </a:cxn>
                    <a:cxn ang="0">
                      <a:pos x="248" y="339"/>
                    </a:cxn>
                    <a:cxn ang="0">
                      <a:pos x="259" y="357"/>
                    </a:cxn>
                    <a:cxn ang="0">
                      <a:pos x="267" y="374"/>
                    </a:cxn>
                    <a:cxn ang="0">
                      <a:pos x="259" y="444"/>
                    </a:cxn>
                    <a:cxn ang="0">
                      <a:pos x="248" y="476"/>
                    </a:cxn>
                    <a:cxn ang="0">
                      <a:pos x="240" y="507"/>
                    </a:cxn>
                    <a:cxn ang="0">
                      <a:pos x="232" y="530"/>
                    </a:cxn>
                    <a:cxn ang="0">
                      <a:pos x="224" y="557"/>
                    </a:cxn>
                    <a:cxn ang="0">
                      <a:pos x="213" y="588"/>
                    </a:cxn>
                    <a:cxn ang="0">
                      <a:pos x="204" y="632"/>
                    </a:cxn>
                    <a:cxn ang="0">
                      <a:pos x="192" y="644"/>
                    </a:cxn>
                    <a:cxn ang="0">
                      <a:pos x="181" y="644"/>
                    </a:cxn>
                    <a:cxn ang="0">
                      <a:pos x="173" y="623"/>
                    </a:cxn>
                    <a:cxn ang="0">
                      <a:pos x="164" y="597"/>
                    </a:cxn>
                    <a:cxn ang="0">
                      <a:pos x="164" y="565"/>
                    </a:cxn>
                    <a:cxn ang="0">
                      <a:pos x="173" y="548"/>
                    </a:cxn>
                    <a:cxn ang="0">
                      <a:pos x="181" y="530"/>
                    </a:cxn>
                    <a:cxn ang="0">
                      <a:pos x="192" y="511"/>
                    </a:cxn>
                    <a:cxn ang="0">
                      <a:pos x="201" y="486"/>
                    </a:cxn>
                    <a:cxn ang="0">
                      <a:pos x="192" y="459"/>
                    </a:cxn>
                    <a:cxn ang="0">
                      <a:pos x="192" y="423"/>
                    </a:cxn>
                    <a:cxn ang="0">
                      <a:pos x="186" y="405"/>
                    </a:cxn>
                    <a:cxn ang="0">
                      <a:pos x="173" y="388"/>
                    </a:cxn>
                    <a:cxn ang="0">
                      <a:pos x="161" y="346"/>
                    </a:cxn>
                  </a:cxnLst>
                  <a:rect l="0" t="0" r="r" b="b"/>
                  <a:pathLst>
                    <a:path w="267" h="655">
                      <a:moveTo>
                        <a:pt x="164" y="276"/>
                      </a:moveTo>
                      <a:lnTo>
                        <a:pt x="164" y="200"/>
                      </a:lnTo>
                      <a:lnTo>
                        <a:pt x="169" y="197"/>
                      </a:lnTo>
                      <a:lnTo>
                        <a:pt x="169" y="192"/>
                      </a:lnTo>
                      <a:lnTo>
                        <a:pt x="164" y="188"/>
                      </a:lnTo>
                      <a:lnTo>
                        <a:pt x="161" y="192"/>
                      </a:lnTo>
                      <a:lnTo>
                        <a:pt x="156" y="188"/>
                      </a:lnTo>
                      <a:lnTo>
                        <a:pt x="150" y="188"/>
                      </a:lnTo>
                      <a:lnTo>
                        <a:pt x="150" y="183"/>
                      </a:lnTo>
                      <a:lnTo>
                        <a:pt x="146" y="177"/>
                      </a:lnTo>
                      <a:lnTo>
                        <a:pt x="146" y="169"/>
                      </a:lnTo>
                      <a:lnTo>
                        <a:pt x="141" y="165"/>
                      </a:lnTo>
                      <a:lnTo>
                        <a:pt x="141" y="160"/>
                      </a:lnTo>
                      <a:lnTo>
                        <a:pt x="134" y="153"/>
                      </a:lnTo>
                      <a:lnTo>
                        <a:pt x="129" y="146"/>
                      </a:lnTo>
                      <a:lnTo>
                        <a:pt x="126" y="142"/>
                      </a:lnTo>
                      <a:lnTo>
                        <a:pt x="118" y="139"/>
                      </a:lnTo>
                      <a:lnTo>
                        <a:pt x="118" y="125"/>
                      </a:lnTo>
                      <a:lnTo>
                        <a:pt x="115" y="122"/>
                      </a:lnTo>
                      <a:lnTo>
                        <a:pt x="115" y="117"/>
                      </a:lnTo>
                      <a:lnTo>
                        <a:pt x="111" y="111"/>
                      </a:lnTo>
                      <a:lnTo>
                        <a:pt x="106" y="111"/>
                      </a:lnTo>
                      <a:lnTo>
                        <a:pt x="106" y="107"/>
                      </a:lnTo>
                      <a:lnTo>
                        <a:pt x="103" y="107"/>
                      </a:lnTo>
                      <a:lnTo>
                        <a:pt x="94" y="99"/>
                      </a:lnTo>
                      <a:lnTo>
                        <a:pt x="89" y="99"/>
                      </a:lnTo>
                      <a:lnTo>
                        <a:pt x="83" y="94"/>
                      </a:lnTo>
                      <a:lnTo>
                        <a:pt x="80" y="94"/>
                      </a:lnTo>
                      <a:lnTo>
                        <a:pt x="80" y="90"/>
                      </a:lnTo>
                      <a:lnTo>
                        <a:pt x="75" y="90"/>
                      </a:lnTo>
                      <a:lnTo>
                        <a:pt x="71" y="86"/>
                      </a:lnTo>
                      <a:lnTo>
                        <a:pt x="66" y="79"/>
                      </a:lnTo>
                      <a:lnTo>
                        <a:pt x="58" y="71"/>
                      </a:lnTo>
                      <a:lnTo>
                        <a:pt x="58" y="67"/>
                      </a:lnTo>
                      <a:lnTo>
                        <a:pt x="52" y="67"/>
                      </a:lnTo>
                      <a:lnTo>
                        <a:pt x="52" y="63"/>
                      </a:lnTo>
                      <a:lnTo>
                        <a:pt x="48" y="59"/>
                      </a:lnTo>
                      <a:lnTo>
                        <a:pt x="43" y="55"/>
                      </a:lnTo>
                      <a:lnTo>
                        <a:pt x="40" y="49"/>
                      </a:lnTo>
                      <a:lnTo>
                        <a:pt x="40" y="44"/>
                      </a:lnTo>
                      <a:lnTo>
                        <a:pt x="35" y="44"/>
                      </a:lnTo>
                      <a:lnTo>
                        <a:pt x="26" y="36"/>
                      </a:lnTo>
                      <a:lnTo>
                        <a:pt x="23" y="36"/>
                      </a:lnTo>
                      <a:lnTo>
                        <a:pt x="17" y="32"/>
                      </a:lnTo>
                      <a:lnTo>
                        <a:pt x="12" y="32"/>
                      </a:lnTo>
                      <a:lnTo>
                        <a:pt x="12" y="27"/>
                      </a:lnTo>
                      <a:lnTo>
                        <a:pt x="8" y="27"/>
                      </a:lnTo>
                      <a:lnTo>
                        <a:pt x="3" y="23"/>
                      </a:lnTo>
                      <a:lnTo>
                        <a:pt x="3" y="19"/>
                      </a:lnTo>
                      <a:lnTo>
                        <a:pt x="0" y="12"/>
                      </a:lnTo>
                      <a:lnTo>
                        <a:pt x="12" y="0"/>
                      </a:lnTo>
                      <a:lnTo>
                        <a:pt x="17" y="4"/>
                      </a:lnTo>
                      <a:lnTo>
                        <a:pt x="26" y="4"/>
                      </a:lnTo>
                      <a:lnTo>
                        <a:pt x="31" y="9"/>
                      </a:lnTo>
                      <a:lnTo>
                        <a:pt x="31" y="12"/>
                      </a:lnTo>
                      <a:lnTo>
                        <a:pt x="35" y="12"/>
                      </a:lnTo>
                      <a:lnTo>
                        <a:pt x="35" y="23"/>
                      </a:lnTo>
                      <a:lnTo>
                        <a:pt x="40" y="27"/>
                      </a:lnTo>
                      <a:lnTo>
                        <a:pt x="43" y="32"/>
                      </a:lnTo>
                      <a:lnTo>
                        <a:pt x="48" y="32"/>
                      </a:lnTo>
                      <a:lnTo>
                        <a:pt x="52" y="36"/>
                      </a:lnTo>
                      <a:lnTo>
                        <a:pt x="58" y="36"/>
                      </a:lnTo>
                      <a:lnTo>
                        <a:pt x="63" y="40"/>
                      </a:lnTo>
                      <a:lnTo>
                        <a:pt x="63" y="44"/>
                      </a:lnTo>
                      <a:lnTo>
                        <a:pt x="66" y="49"/>
                      </a:lnTo>
                      <a:lnTo>
                        <a:pt x="71" y="55"/>
                      </a:lnTo>
                      <a:lnTo>
                        <a:pt x="71" y="59"/>
                      </a:lnTo>
                      <a:lnTo>
                        <a:pt x="75" y="59"/>
                      </a:lnTo>
                      <a:lnTo>
                        <a:pt x="83" y="67"/>
                      </a:lnTo>
                      <a:lnTo>
                        <a:pt x="89" y="67"/>
                      </a:lnTo>
                      <a:lnTo>
                        <a:pt x="94" y="71"/>
                      </a:lnTo>
                      <a:lnTo>
                        <a:pt x="98" y="76"/>
                      </a:lnTo>
                      <a:lnTo>
                        <a:pt x="103" y="76"/>
                      </a:lnTo>
                      <a:lnTo>
                        <a:pt x="103" y="79"/>
                      </a:lnTo>
                      <a:lnTo>
                        <a:pt x="106" y="86"/>
                      </a:lnTo>
                      <a:lnTo>
                        <a:pt x="111" y="86"/>
                      </a:lnTo>
                      <a:lnTo>
                        <a:pt x="111" y="90"/>
                      </a:lnTo>
                      <a:lnTo>
                        <a:pt x="115" y="90"/>
                      </a:lnTo>
                      <a:lnTo>
                        <a:pt x="118" y="94"/>
                      </a:lnTo>
                      <a:lnTo>
                        <a:pt x="126" y="94"/>
                      </a:lnTo>
                      <a:lnTo>
                        <a:pt x="129" y="99"/>
                      </a:lnTo>
                      <a:lnTo>
                        <a:pt x="134" y="102"/>
                      </a:lnTo>
                      <a:lnTo>
                        <a:pt x="138" y="107"/>
                      </a:lnTo>
                      <a:lnTo>
                        <a:pt x="138" y="117"/>
                      </a:lnTo>
                      <a:lnTo>
                        <a:pt x="141" y="122"/>
                      </a:lnTo>
                      <a:lnTo>
                        <a:pt x="141" y="125"/>
                      </a:lnTo>
                      <a:lnTo>
                        <a:pt x="146" y="130"/>
                      </a:lnTo>
                      <a:lnTo>
                        <a:pt x="146" y="134"/>
                      </a:lnTo>
                      <a:lnTo>
                        <a:pt x="150" y="134"/>
                      </a:lnTo>
                      <a:lnTo>
                        <a:pt x="150" y="139"/>
                      </a:lnTo>
                      <a:lnTo>
                        <a:pt x="156" y="142"/>
                      </a:lnTo>
                      <a:lnTo>
                        <a:pt x="161" y="142"/>
                      </a:lnTo>
                      <a:lnTo>
                        <a:pt x="161" y="146"/>
                      </a:lnTo>
                      <a:lnTo>
                        <a:pt x="164" y="153"/>
                      </a:lnTo>
                      <a:lnTo>
                        <a:pt x="169" y="153"/>
                      </a:lnTo>
                      <a:lnTo>
                        <a:pt x="169" y="157"/>
                      </a:lnTo>
                      <a:lnTo>
                        <a:pt x="173" y="157"/>
                      </a:lnTo>
                      <a:lnTo>
                        <a:pt x="178" y="160"/>
                      </a:lnTo>
                      <a:lnTo>
                        <a:pt x="181" y="165"/>
                      </a:lnTo>
                      <a:lnTo>
                        <a:pt x="186" y="165"/>
                      </a:lnTo>
                      <a:lnTo>
                        <a:pt x="192" y="169"/>
                      </a:lnTo>
                      <a:lnTo>
                        <a:pt x="196" y="174"/>
                      </a:lnTo>
                      <a:lnTo>
                        <a:pt x="201" y="177"/>
                      </a:lnTo>
                      <a:lnTo>
                        <a:pt x="201" y="183"/>
                      </a:lnTo>
                      <a:lnTo>
                        <a:pt x="204" y="188"/>
                      </a:lnTo>
                      <a:lnTo>
                        <a:pt x="204" y="192"/>
                      </a:lnTo>
                      <a:lnTo>
                        <a:pt x="209" y="192"/>
                      </a:lnTo>
                      <a:lnTo>
                        <a:pt x="209" y="200"/>
                      </a:lnTo>
                      <a:lnTo>
                        <a:pt x="213" y="205"/>
                      </a:lnTo>
                      <a:lnTo>
                        <a:pt x="213" y="209"/>
                      </a:lnTo>
                      <a:lnTo>
                        <a:pt x="217" y="212"/>
                      </a:lnTo>
                      <a:lnTo>
                        <a:pt x="217" y="220"/>
                      </a:lnTo>
                      <a:lnTo>
                        <a:pt x="224" y="223"/>
                      </a:lnTo>
                      <a:lnTo>
                        <a:pt x="227" y="227"/>
                      </a:lnTo>
                      <a:lnTo>
                        <a:pt x="227" y="236"/>
                      </a:lnTo>
                      <a:lnTo>
                        <a:pt x="232" y="240"/>
                      </a:lnTo>
                      <a:lnTo>
                        <a:pt x="232" y="255"/>
                      </a:lnTo>
                      <a:lnTo>
                        <a:pt x="236" y="259"/>
                      </a:lnTo>
                      <a:lnTo>
                        <a:pt x="236" y="294"/>
                      </a:lnTo>
                      <a:lnTo>
                        <a:pt x="240" y="299"/>
                      </a:lnTo>
                      <a:lnTo>
                        <a:pt x="240" y="322"/>
                      </a:lnTo>
                      <a:lnTo>
                        <a:pt x="244" y="325"/>
                      </a:lnTo>
                      <a:lnTo>
                        <a:pt x="244" y="334"/>
                      </a:lnTo>
                      <a:lnTo>
                        <a:pt x="248" y="339"/>
                      </a:lnTo>
                      <a:lnTo>
                        <a:pt x="248" y="342"/>
                      </a:lnTo>
                      <a:lnTo>
                        <a:pt x="253" y="346"/>
                      </a:lnTo>
                      <a:lnTo>
                        <a:pt x="253" y="353"/>
                      </a:lnTo>
                      <a:lnTo>
                        <a:pt x="259" y="357"/>
                      </a:lnTo>
                      <a:lnTo>
                        <a:pt x="259" y="362"/>
                      </a:lnTo>
                      <a:lnTo>
                        <a:pt x="263" y="362"/>
                      </a:lnTo>
                      <a:lnTo>
                        <a:pt x="263" y="369"/>
                      </a:lnTo>
                      <a:lnTo>
                        <a:pt x="267" y="374"/>
                      </a:lnTo>
                      <a:lnTo>
                        <a:pt x="267" y="414"/>
                      </a:lnTo>
                      <a:lnTo>
                        <a:pt x="263" y="420"/>
                      </a:lnTo>
                      <a:lnTo>
                        <a:pt x="263" y="440"/>
                      </a:lnTo>
                      <a:lnTo>
                        <a:pt x="259" y="444"/>
                      </a:lnTo>
                      <a:lnTo>
                        <a:pt x="259" y="459"/>
                      </a:lnTo>
                      <a:lnTo>
                        <a:pt x="253" y="463"/>
                      </a:lnTo>
                      <a:lnTo>
                        <a:pt x="253" y="472"/>
                      </a:lnTo>
                      <a:lnTo>
                        <a:pt x="248" y="476"/>
                      </a:lnTo>
                      <a:lnTo>
                        <a:pt x="248" y="490"/>
                      </a:lnTo>
                      <a:lnTo>
                        <a:pt x="244" y="495"/>
                      </a:lnTo>
                      <a:lnTo>
                        <a:pt x="244" y="502"/>
                      </a:lnTo>
                      <a:lnTo>
                        <a:pt x="240" y="507"/>
                      </a:lnTo>
                      <a:lnTo>
                        <a:pt x="240" y="511"/>
                      </a:lnTo>
                      <a:lnTo>
                        <a:pt x="236" y="517"/>
                      </a:lnTo>
                      <a:lnTo>
                        <a:pt x="236" y="525"/>
                      </a:lnTo>
                      <a:lnTo>
                        <a:pt x="232" y="530"/>
                      </a:lnTo>
                      <a:lnTo>
                        <a:pt x="232" y="539"/>
                      </a:lnTo>
                      <a:lnTo>
                        <a:pt x="227" y="542"/>
                      </a:lnTo>
                      <a:lnTo>
                        <a:pt x="227" y="553"/>
                      </a:lnTo>
                      <a:lnTo>
                        <a:pt x="224" y="557"/>
                      </a:lnTo>
                      <a:lnTo>
                        <a:pt x="224" y="565"/>
                      </a:lnTo>
                      <a:lnTo>
                        <a:pt x="217" y="569"/>
                      </a:lnTo>
                      <a:lnTo>
                        <a:pt x="217" y="585"/>
                      </a:lnTo>
                      <a:lnTo>
                        <a:pt x="213" y="588"/>
                      </a:lnTo>
                      <a:lnTo>
                        <a:pt x="213" y="609"/>
                      </a:lnTo>
                      <a:lnTo>
                        <a:pt x="209" y="615"/>
                      </a:lnTo>
                      <a:lnTo>
                        <a:pt x="209" y="628"/>
                      </a:lnTo>
                      <a:lnTo>
                        <a:pt x="204" y="632"/>
                      </a:lnTo>
                      <a:lnTo>
                        <a:pt x="204" y="637"/>
                      </a:lnTo>
                      <a:lnTo>
                        <a:pt x="201" y="640"/>
                      </a:lnTo>
                      <a:lnTo>
                        <a:pt x="196" y="644"/>
                      </a:lnTo>
                      <a:lnTo>
                        <a:pt x="192" y="644"/>
                      </a:lnTo>
                      <a:lnTo>
                        <a:pt x="186" y="651"/>
                      </a:lnTo>
                      <a:lnTo>
                        <a:pt x="186" y="655"/>
                      </a:lnTo>
                      <a:lnTo>
                        <a:pt x="186" y="651"/>
                      </a:lnTo>
                      <a:lnTo>
                        <a:pt x="181" y="644"/>
                      </a:lnTo>
                      <a:lnTo>
                        <a:pt x="181" y="637"/>
                      </a:lnTo>
                      <a:lnTo>
                        <a:pt x="178" y="632"/>
                      </a:lnTo>
                      <a:lnTo>
                        <a:pt x="178" y="628"/>
                      </a:lnTo>
                      <a:lnTo>
                        <a:pt x="173" y="623"/>
                      </a:lnTo>
                      <a:lnTo>
                        <a:pt x="169" y="623"/>
                      </a:lnTo>
                      <a:lnTo>
                        <a:pt x="169" y="620"/>
                      </a:lnTo>
                      <a:lnTo>
                        <a:pt x="164" y="615"/>
                      </a:lnTo>
                      <a:lnTo>
                        <a:pt x="164" y="597"/>
                      </a:lnTo>
                      <a:lnTo>
                        <a:pt x="169" y="592"/>
                      </a:lnTo>
                      <a:lnTo>
                        <a:pt x="169" y="588"/>
                      </a:lnTo>
                      <a:lnTo>
                        <a:pt x="164" y="585"/>
                      </a:lnTo>
                      <a:lnTo>
                        <a:pt x="164" y="565"/>
                      </a:lnTo>
                      <a:lnTo>
                        <a:pt x="169" y="562"/>
                      </a:lnTo>
                      <a:lnTo>
                        <a:pt x="169" y="553"/>
                      </a:lnTo>
                      <a:lnTo>
                        <a:pt x="173" y="553"/>
                      </a:lnTo>
                      <a:lnTo>
                        <a:pt x="173" y="548"/>
                      </a:lnTo>
                      <a:lnTo>
                        <a:pt x="178" y="542"/>
                      </a:lnTo>
                      <a:lnTo>
                        <a:pt x="178" y="539"/>
                      </a:lnTo>
                      <a:lnTo>
                        <a:pt x="181" y="534"/>
                      </a:lnTo>
                      <a:lnTo>
                        <a:pt x="181" y="530"/>
                      </a:lnTo>
                      <a:lnTo>
                        <a:pt x="186" y="525"/>
                      </a:lnTo>
                      <a:lnTo>
                        <a:pt x="186" y="522"/>
                      </a:lnTo>
                      <a:lnTo>
                        <a:pt x="192" y="522"/>
                      </a:lnTo>
                      <a:lnTo>
                        <a:pt x="192" y="511"/>
                      </a:lnTo>
                      <a:lnTo>
                        <a:pt x="196" y="507"/>
                      </a:lnTo>
                      <a:lnTo>
                        <a:pt x="196" y="499"/>
                      </a:lnTo>
                      <a:lnTo>
                        <a:pt x="201" y="495"/>
                      </a:lnTo>
                      <a:lnTo>
                        <a:pt x="201" y="486"/>
                      </a:lnTo>
                      <a:lnTo>
                        <a:pt x="196" y="482"/>
                      </a:lnTo>
                      <a:lnTo>
                        <a:pt x="196" y="467"/>
                      </a:lnTo>
                      <a:lnTo>
                        <a:pt x="192" y="463"/>
                      </a:lnTo>
                      <a:lnTo>
                        <a:pt x="192" y="459"/>
                      </a:lnTo>
                      <a:lnTo>
                        <a:pt x="186" y="455"/>
                      </a:lnTo>
                      <a:lnTo>
                        <a:pt x="186" y="450"/>
                      </a:lnTo>
                      <a:lnTo>
                        <a:pt x="192" y="444"/>
                      </a:lnTo>
                      <a:lnTo>
                        <a:pt x="192" y="423"/>
                      </a:lnTo>
                      <a:lnTo>
                        <a:pt x="186" y="423"/>
                      </a:lnTo>
                      <a:lnTo>
                        <a:pt x="192" y="420"/>
                      </a:lnTo>
                      <a:lnTo>
                        <a:pt x="192" y="409"/>
                      </a:lnTo>
                      <a:lnTo>
                        <a:pt x="186" y="405"/>
                      </a:lnTo>
                      <a:lnTo>
                        <a:pt x="186" y="397"/>
                      </a:lnTo>
                      <a:lnTo>
                        <a:pt x="181" y="392"/>
                      </a:lnTo>
                      <a:lnTo>
                        <a:pt x="178" y="392"/>
                      </a:lnTo>
                      <a:lnTo>
                        <a:pt x="173" y="388"/>
                      </a:lnTo>
                      <a:lnTo>
                        <a:pt x="169" y="383"/>
                      </a:lnTo>
                      <a:lnTo>
                        <a:pt x="164" y="377"/>
                      </a:lnTo>
                      <a:lnTo>
                        <a:pt x="164" y="353"/>
                      </a:lnTo>
                      <a:lnTo>
                        <a:pt x="161" y="346"/>
                      </a:lnTo>
                      <a:lnTo>
                        <a:pt x="161" y="322"/>
                      </a:lnTo>
                      <a:lnTo>
                        <a:pt x="164" y="317"/>
                      </a:lnTo>
                      <a:lnTo>
                        <a:pt x="164" y="276"/>
                      </a:lnTo>
                      <a:close/>
                    </a:path>
                  </a:pathLst>
                </a:custGeom>
                <a:solidFill>
                  <a:srgbClr val="666600"/>
                </a:solidFill>
                <a:ln w="9525">
                  <a:noFill/>
                  <a:round/>
                  <a:headEnd/>
                  <a:tailEnd/>
                </a:ln>
              </p:spPr>
              <p:txBody>
                <a:bodyPr/>
                <a:lstStyle/>
                <a:p>
                  <a:pPr>
                    <a:defRPr/>
                  </a:pPr>
                  <a:endParaRPr lang="en-US" dirty="0">
                    <a:effectLst>
                      <a:outerShdw blurRad="38100" dist="38100" dir="2700000" algn="tl">
                        <a:srgbClr val="000000"/>
                      </a:outerShdw>
                    </a:effectLst>
                    <a:ea typeface="ＭＳ Ｐゴシック" pitchFamily="-65" charset="-128"/>
                  </a:endParaRPr>
                </a:p>
              </p:txBody>
            </p:sp>
            <p:sp>
              <p:nvSpPr>
                <p:cNvPr id="702489" name="Freeform 25"/>
                <p:cNvSpPr>
                  <a:spLocks/>
                </p:cNvSpPr>
                <p:nvPr/>
              </p:nvSpPr>
              <p:spPr bwMode="auto">
                <a:xfrm>
                  <a:off x="2780" y="1423"/>
                  <a:ext cx="208" cy="76"/>
                </a:xfrm>
                <a:custGeom>
                  <a:avLst/>
                  <a:gdLst/>
                  <a:ahLst/>
                  <a:cxnLst>
                    <a:cxn ang="0">
                      <a:pos x="488" y="177"/>
                    </a:cxn>
                    <a:cxn ang="0">
                      <a:pos x="508" y="192"/>
                    </a:cxn>
                    <a:cxn ang="0">
                      <a:pos x="536" y="188"/>
                    </a:cxn>
                    <a:cxn ang="0">
                      <a:pos x="566" y="169"/>
                    </a:cxn>
                    <a:cxn ang="0">
                      <a:pos x="606" y="165"/>
                    </a:cxn>
                    <a:cxn ang="0">
                      <a:pos x="633" y="152"/>
                    </a:cxn>
                    <a:cxn ang="0">
                      <a:pos x="647" y="129"/>
                    </a:cxn>
                    <a:cxn ang="0">
                      <a:pos x="664" y="111"/>
                    </a:cxn>
                    <a:cxn ang="0">
                      <a:pos x="687" y="99"/>
                    </a:cxn>
                    <a:cxn ang="0">
                      <a:pos x="708" y="85"/>
                    </a:cxn>
                    <a:cxn ang="0">
                      <a:pos x="766" y="75"/>
                    </a:cxn>
                    <a:cxn ang="0">
                      <a:pos x="785" y="55"/>
                    </a:cxn>
                    <a:cxn ang="0">
                      <a:pos x="797" y="32"/>
                    </a:cxn>
                    <a:cxn ang="0">
                      <a:pos x="829" y="0"/>
                    </a:cxn>
                    <a:cxn ang="0">
                      <a:pos x="820" y="35"/>
                    </a:cxn>
                    <a:cxn ang="0">
                      <a:pos x="806" y="63"/>
                    </a:cxn>
                    <a:cxn ang="0">
                      <a:pos x="797" y="85"/>
                    </a:cxn>
                    <a:cxn ang="0">
                      <a:pos x="774" y="111"/>
                    </a:cxn>
                    <a:cxn ang="0">
                      <a:pos x="739" y="137"/>
                    </a:cxn>
                    <a:cxn ang="0">
                      <a:pos x="719" y="160"/>
                    </a:cxn>
                    <a:cxn ang="0">
                      <a:pos x="699" y="177"/>
                    </a:cxn>
                    <a:cxn ang="0">
                      <a:pos x="679" y="188"/>
                    </a:cxn>
                    <a:cxn ang="0">
                      <a:pos x="647" y="209"/>
                    </a:cxn>
                    <a:cxn ang="0">
                      <a:pos x="624" y="223"/>
                    </a:cxn>
                    <a:cxn ang="0">
                      <a:pos x="598" y="235"/>
                    </a:cxn>
                    <a:cxn ang="0">
                      <a:pos x="554" y="244"/>
                    </a:cxn>
                    <a:cxn ang="0">
                      <a:pos x="528" y="259"/>
                    </a:cxn>
                    <a:cxn ang="0">
                      <a:pos x="505" y="267"/>
                    </a:cxn>
                    <a:cxn ang="0">
                      <a:pos x="488" y="282"/>
                    </a:cxn>
                    <a:cxn ang="0">
                      <a:pos x="407" y="290"/>
                    </a:cxn>
                    <a:cxn ang="0">
                      <a:pos x="386" y="302"/>
                    </a:cxn>
                    <a:cxn ang="0">
                      <a:pos x="314" y="294"/>
                    </a:cxn>
                    <a:cxn ang="0">
                      <a:pos x="278" y="275"/>
                    </a:cxn>
                    <a:cxn ang="0">
                      <a:pos x="247" y="267"/>
                    </a:cxn>
                    <a:cxn ang="0">
                      <a:pos x="208" y="255"/>
                    </a:cxn>
                    <a:cxn ang="0">
                      <a:pos x="172" y="244"/>
                    </a:cxn>
                    <a:cxn ang="0">
                      <a:pos x="156" y="232"/>
                    </a:cxn>
                    <a:cxn ang="0">
                      <a:pos x="137" y="215"/>
                    </a:cxn>
                    <a:cxn ang="0">
                      <a:pos x="125" y="195"/>
                    </a:cxn>
                    <a:cxn ang="0">
                      <a:pos x="110" y="183"/>
                    </a:cxn>
                    <a:cxn ang="0">
                      <a:pos x="90" y="165"/>
                    </a:cxn>
                    <a:cxn ang="0">
                      <a:pos x="67" y="148"/>
                    </a:cxn>
                    <a:cxn ang="0">
                      <a:pos x="47" y="137"/>
                    </a:cxn>
                    <a:cxn ang="0">
                      <a:pos x="32" y="125"/>
                    </a:cxn>
                    <a:cxn ang="0">
                      <a:pos x="9" y="107"/>
                    </a:cxn>
                    <a:cxn ang="0">
                      <a:pos x="12" y="94"/>
                    </a:cxn>
                    <a:cxn ang="0">
                      <a:pos x="55" y="122"/>
                    </a:cxn>
                    <a:cxn ang="0">
                      <a:pos x="75" y="134"/>
                    </a:cxn>
                    <a:cxn ang="0">
                      <a:pos x="98" y="134"/>
                    </a:cxn>
                    <a:cxn ang="0">
                      <a:pos x="125" y="160"/>
                    </a:cxn>
                    <a:cxn ang="0">
                      <a:pos x="142" y="177"/>
                    </a:cxn>
                    <a:cxn ang="0">
                      <a:pos x="172" y="188"/>
                    </a:cxn>
                    <a:cxn ang="0">
                      <a:pos x="203" y="192"/>
                    </a:cxn>
                    <a:cxn ang="0">
                      <a:pos x="239" y="200"/>
                    </a:cxn>
                    <a:cxn ang="0">
                      <a:pos x="285" y="209"/>
                    </a:cxn>
                    <a:cxn ang="0">
                      <a:pos x="320" y="204"/>
                    </a:cxn>
                    <a:cxn ang="0">
                      <a:pos x="351" y="192"/>
                    </a:cxn>
                    <a:cxn ang="0">
                      <a:pos x="372" y="183"/>
                    </a:cxn>
                    <a:cxn ang="0">
                      <a:pos x="407" y="169"/>
                    </a:cxn>
                  </a:cxnLst>
                  <a:rect l="0" t="0" r="r" b="b"/>
                  <a:pathLst>
                    <a:path w="833" h="302">
                      <a:moveTo>
                        <a:pt x="456" y="169"/>
                      </a:moveTo>
                      <a:lnTo>
                        <a:pt x="456" y="174"/>
                      </a:lnTo>
                      <a:lnTo>
                        <a:pt x="473" y="174"/>
                      </a:lnTo>
                      <a:lnTo>
                        <a:pt x="478" y="177"/>
                      </a:lnTo>
                      <a:lnTo>
                        <a:pt x="488" y="177"/>
                      </a:lnTo>
                      <a:lnTo>
                        <a:pt x="493" y="183"/>
                      </a:lnTo>
                      <a:lnTo>
                        <a:pt x="496" y="183"/>
                      </a:lnTo>
                      <a:lnTo>
                        <a:pt x="500" y="188"/>
                      </a:lnTo>
                      <a:lnTo>
                        <a:pt x="505" y="188"/>
                      </a:lnTo>
                      <a:lnTo>
                        <a:pt x="508" y="192"/>
                      </a:lnTo>
                      <a:lnTo>
                        <a:pt x="514" y="192"/>
                      </a:lnTo>
                      <a:lnTo>
                        <a:pt x="519" y="195"/>
                      </a:lnTo>
                      <a:lnTo>
                        <a:pt x="523" y="192"/>
                      </a:lnTo>
                      <a:lnTo>
                        <a:pt x="531" y="192"/>
                      </a:lnTo>
                      <a:lnTo>
                        <a:pt x="536" y="188"/>
                      </a:lnTo>
                      <a:lnTo>
                        <a:pt x="540" y="188"/>
                      </a:lnTo>
                      <a:lnTo>
                        <a:pt x="554" y="174"/>
                      </a:lnTo>
                      <a:lnTo>
                        <a:pt x="559" y="174"/>
                      </a:lnTo>
                      <a:lnTo>
                        <a:pt x="563" y="169"/>
                      </a:lnTo>
                      <a:lnTo>
                        <a:pt x="566" y="169"/>
                      </a:lnTo>
                      <a:lnTo>
                        <a:pt x="571" y="165"/>
                      </a:lnTo>
                      <a:lnTo>
                        <a:pt x="589" y="165"/>
                      </a:lnTo>
                      <a:lnTo>
                        <a:pt x="594" y="169"/>
                      </a:lnTo>
                      <a:lnTo>
                        <a:pt x="603" y="169"/>
                      </a:lnTo>
                      <a:lnTo>
                        <a:pt x="606" y="165"/>
                      </a:lnTo>
                      <a:lnTo>
                        <a:pt x="621" y="165"/>
                      </a:lnTo>
                      <a:lnTo>
                        <a:pt x="621" y="160"/>
                      </a:lnTo>
                      <a:lnTo>
                        <a:pt x="624" y="157"/>
                      </a:lnTo>
                      <a:lnTo>
                        <a:pt x="629" y="157"/>
                      </a:lnTo>
                      <a:lnTo>
                        <a:pt x="633" y="152"/>
                      </a:lnTo>
                      <a:lnTo>
                        <a:pt x="638" y="148"/>
                      </a:lnTo>
                      <a:lnTo>
                        <a:pt x="641" y="142"/>
                      </a:lnTo>
                      <a:lnTo>
                        <a:pt x="641" y="137"/>
                      </a:lnTo>
                      <a:lnTo>
                        <a:pt x="647" y="134"/>
                      </a:lnTo>
                      <a:lnTo>
                        <a:pt x="647" y="129"/>
                      </a:lnTo>
                      <a:lnTo>
                        <a:pt x="652" y="129"/>
                      </a:lnTo>
                      <a:lnTo>
                        <a:pt x="656" y="125"/>
                      </a:lnTo>
                      <a:lnTo>
                        <a:pt x="656" y="122"/>
                      </a:lnTo>
                      <a:lnTo>
                        <a:pt x="661" y="117"/>
                      </a:lnTo>
                      <a:lnTo>
                        <a:pt x="664" y="111"/>
                      </a:lnTo>
                      <a:lnTo>
                        <a:pt x="668" y="107"/>
                      </a:lnTo>
                      <a:lnTo>
                        <a:pt x="673" y="107"/>
                      </a:lnTo>
                      <a:lnTo>
                        <a:pt x="679" y="102"/>
                      </a:lnTo>
                      <a:lnTo>
                        <a:pt x="683" y="99"/>
                      </a:lnTo>
                      <a:lnTo>
                        <a:pt x="687" y="99"/>
                      </a:lnTo>
                      <a:lnTo>
                        <a:pt x="691" y="94"/>
                      </a:lnTo>
                      <a:lnTo>
                        <a:pt x="696" y="94"/>
                      </a:lnTo>
                      <a:lnTo>
                        <a:pt x="699" y="90"/>
                      </a:lnTo>
                      <a:lnTo>
                        <a:pt x="704" y="90"/>
                      </a:lnTo>
                      <a:lnTo>
                        <a:pt x="708" y="85"/>
                      </a:lnTo>
                      <a:lnTo>
                        <a:pt x="719" y="85"/>
                      </a:lnTo>
                      <a:lnTo>
                        <a:pt x="722" y="82"/>
                      </a:lnTo>
                      <a:lnTo>
                        <a:pt x="758" y="82"/>
                      </a:lnTo>
                      <a:lnTo>
                        <a:pt x="762" y="75"/>
                      </a:lnTo>
                      <a:lnTo>
                        <a:pt x="766" y="75"/>
                      </a:lnTo>
                      <a:lnTo>
                        <a:pt x="771" y="71"/>
                      </a:lnTo>
                      <a:lnTo>
                        <a:pt x="771" y="67"/>
                      </a:lnTo>
                      <a:lnTo>
                        <a:pt x="774" y="63"/>
                      </a:lnTo>
                      <a:lnTo>
                        <a:pt x="781" y="59"/>
                      </a:lnTo>
                      <a:lnTo>
                        <a:pt x="785" y="55"/>
                      </a:lnTo>
                      <a:lnTo>
                        <a:pt x="785" y="50"/>
                      </a:lnTo>
                      <a:lnTo>
                        <a:pt x="789" y="44"/>
                      </a:lnTo>
                      <a:lnTo>
                        <a:pt x="789" y="40"/>
                      </a:lnTo>
                      <a:lnTo>
                        <a:pt x="793" y="35"/>
                      </a:lnTo>
                      <a:lnTo>
                        <a:pt x="797" y="32"/>
                      </a:lnTo>
                      <a:lnTo>
                        <a:pt x="801" y="27"/>
                      </a:lnTo>
                      <a:lnTo>
                        <a:pt x="801" y="23"/>
                      </a:lnTo>
                      <a:lnTo>
                        <a:pt x="820" y="4"/>
                      </a:lnTo>
                      <a:lnTo>
                        <a:pt x="824" y="4"/>
                      </a:lnTo>
                      <a:lnTo>
                        <a:pt x="829" y="0"/>
                      </a:lnTo>
                      <a:lnTo>
                        <a:pt x="833" y="0"/>
                      </a:lnTo>
                      <a:lnTo>
                        <a:pt x="824" y="9"/>
                      </a:lnTo>
                      <a:lnTo>
                        <a:pt x="824" y="19"/>
                      </a:lnTo>
                      <a:lnTo>
                        <a:pt x="820" y="23"/>
                      </a:lnTo>
                      <a:lnTo>
                        <a:pt x="820" y="35"/>
                      </a:lnTo>
                      <a:lnTo>
                        <a:pt x="816" y="40"/>
                      </a:lnTo>
                      <a:lnTo>
                        <a:pt x="816" y="50"/>
                      </a:lnTo>
                      <a:lnTo>
                        <a:pt x="812" y="55"/>
                      </a:lnTo>
                      <a:lnTo>
                        <a:pt x="812" y="59"/>
                      </a:lnTo>
                      <a:lnTo>
                        <a:pt x="806" y="63"/>
                      </a:lnTo>
                      <a:lnTo>
                        <a:pt x="806" y="67"/>
                      </a:lnTo>
                      <a:lnTo>
                        <a:pt x="801" y="71"/>
                      </a:lnTo>
                      <a:lnTo>
                        <a:pt x="801" y="75"/>
                      </a:lnTo>
                      <a:lnTo>
                        <a:pt x="797" y="82"/>
                      </a:lnTo>
                      <a:lnTo>
                        <a:pt x="797" y="85"/>
                      </a:lnTo>
                      <a:lnTo>
                        <a:pt x="789" y="94"/>
                      </a:lnTo>
                      <a:lnTo>
                        <a:pt x="785" y="99"/>
                      </a:lnTo>
                      <a:lnTo>
                        <a:pt x="785" y="102"/>
                      </a:lnTo>
                      <a:lnTo>
                        <a:pt x="781" y="107"/>
                      </a:lnTo>
                      <a:lnTo>
                        <a:pt x="774" y="111"/>
                      </a:lnTo>
                      <a:lnTo>
                        <a:pt x="771" y="117"/>
                      </a:lnTo>
                      <a:lnTo>
                        <a:pt x="762" y="125"/>
                      </a:lnTo>
                      <a:lnTo>
                        <a:pt x="758" y="125"/>
                      </a:lnTo>
                      <a:lnTo>
                        <a:pt x="745" y="137"/>
                      </a:lnTo>
                      <a:lnTo>
                        <a:pt x="739" y="137"/>
                      </a:lnTo>
                      <a:lnTo>
                        <a:pt x="735" y="142"/>
                      </a:lnTo>
                      <a:lnTo>
                        <a:pt x="731" y="148"/>
                      </a:lnTo>
                      <a:lnTo>
                        <a:pt x="726" y="152"/>
                      </a:lnTo>
                      <a:lnTo>
                        <a:pt x="722" y="157"/>
                      </a:lnTo>
                      <a:lnTo>
                        <a:pt x="719" y="160"/>
                      </a:lnTo>
                      <a:lnTo>
                        <a:pt x="719" y="165"/>
                      </a:lnTo>
                      <a:lnTo>
                        <a:pt x="714" y="165"/>
                      </a:lnTo>
                      <a:lnTo>
                        <a:pt x="708" y="169"/>
                      </a:lnTo>
                      <a:lnTo>
                        <a:pt x="704" y="174"/>
                      </a:lnTo>
                      <a:lnTo>
                        <a:pt x="699" y="177"/>
                      </a:lnTo>
                      <a:lnTo>
                        <a:pt x="696" y="177"/>
                      </a:lnTo>
                      <a:lnTo>
                        <a:pt x="691" y="183"/>
                      </a:lnTo>
                      <a:lnTo>
                        <a:pt x="687" y="183"/>
                      </a:lnTo>
                      <a:lnTo>
                        <a:pt x="683" y="188"/>
                      </a:lnTo>
                      <a:lnTo>
                        <a:pt x="679" y="188"/>
                      </a:lnTo>
                      <a:lnTo>
                        <a:pt x="673" y="192"/>
                      </a:lnTo>
                      <a:lnTo>
                        <a:pt x="668" y="192"/>
                      </a:lnTo>
                      <a:lnTo>
                        <a:pt x="664" y="195"/>
                      </a:lnTo>
                      <a:lnTo>
                        <a:pt x="661" y="195"/>
                      </a:lnTo>
                      <a:lnTo>
                        <a:pt x="647" y="209"/>
                      </a:lnTo>
                      <a:lnTo>
                        <a:pt x="641" y="209"/>
                      </a:lnTo>
                      <a:lnTo>
                        <a:pt x="638" y="215"/>
                      </a:lnTo>
                      <a:lnTo>
                        <a:pt x="633" y="219"/>
                      </a:lnTo>
                      <a:lnTo>
                        <a:pt x="629" y="223"/>
                      </a:lnTo>
                      <a:lnTo>
                        <a:pt x="624" y="223"/>
                      </a:lnTo>
                      <a:lnTo>
                        <a:pt x="621" y="227"/>
                      </a:lnTo>
                      <a:lnTo>
                        <a:pt x="610" y="227"/>
                      </a:lnTo>
                      <a:lnTo>
                        <a:pt x="606" y="232"/>
                      </a:lnTo>
                      <a:lnTo>
                        <a:pt x="603" y="232"/>
                      </a:lnTo>
                      <a:lnTo>
                        <a:pt x="598" y="235"/>
                      </a:lnTo>
                      <a:lnTo>
                        <a:pt x="589" y="235"/>
                      </a:lnTo>
                      <a:lnTo>
                        <a:pt x="586" y="239"/>
                      </a:lnTo>
                      <a:lnTo>
                        <a:pt x="566" y="239"/>
                      </a:lnTo>
                      <a:lnTo>
                        <a:pt x="563" y="244"/>
                      </a:lnTo>
                      <a:lnTo>
                        <a:pt x="554" y="244"/>
                      </a:lnTo>
                      <a:lnTo>
                        <a:pt x="551" y="250"/>
                      </a:lnTo>
                      <a:lnTo>
                        <a:pt x="540" y="250"/>
                      </a:lnTo>
                      <a:lnTo>
                        <a:pt x="536" y="255"/>
                      </a:lnTo>
                      <a:lnTo>
                        <a:pt x="528" y="255"/>
                      </a:lnTo>
                      <a:lnTo>
                        <a:pt x="528" y="259"/>
                      </a:lnTo>
                      <a:lnTo>
                        <a:pt x="523" y="259"/>
                      </a:lnTo>
                      <a:lnTo>
                        <a:pt x="519" y="262"/>
                      </a:lnTo>
                      <a:lnTo>
                        <a:pt x="514" y="262"/>
                      </a:lnTo>
                      <a:lnTo>
                        <a:pt x="508" y="267"/>
                      </a:lnTo>
                      <a:lnTo>
                        <a:pt x="505" y="267"/>
                      </a:lnTo>
                      <a:lnTo>
                        <a:pt x="500" y="271"/>
                      </a:lnTo>
                      <a:lnTo>
                        <a:pt x="496" y="271"/>
                      </a:lnTo>
                      <a:lnTo>
                        <a:pt x="496" y="275"/>
                      </a:lnTo>
                      <a:lnTo>
                        <a:pt x="493" y="275"/>
                      </a:lnTo>
                      <a:lnTo>
                        <a:pt x="488" y="282"/>
                      </a:lnTo>
                      <a:lnTo>
                        <a:pt x="478" y="282"/>
                      </a:lnTo>
                      <a:lnTo>
                        <a:pt x="473" y="285"/>
                      </a:lnTo>
                      <a:lnTo>
                        <a:pt x="465" y="285"/>
                      </a:lnTo>
                      <a:lnTo>
                        <a:pt x="461" y="290"/>
                      </a:lnTo>
                      <a:lnTo>
                        <a:pt x="407" y="290"/>
                      </a:lnTo>
                      <a:lnTo>
                        <a:pt x="403" y="294"/>
                      </a:lnTo>
                      <a:lnTo>
                        <a:pt x="398" y="294"/>
                      </a:lnTo>
                      <a:lnTo>
                        <a:pt x="395" y="299"/>
                      </a:lnTo>
                      <a:lnTo>
                        <a:pt x="391" y="299"/>
                      </a:lnTo>
                      <a:lnTo>
                        <a:pt x="386" y="302"/>
                      </a:lnTo>
                      <a:lnTo>
                        <a:pt x="345" y="302"/>
                      </a:lnTo>
                      <a:lnTo>
                        <a:pt x="340" y="299"/>
                      </a:lnTo>
                      <a:lnTo>
                        <a:pt x="328" y="299"/>
                      </a:lnTo>
                      <a:lnTo>
                        <a:pt x="324" y="294"/>
                      </a:lnTo>
                      <a:lnTo>
                        <a:pt x="314" y="294"/>
                      </a:lnTo>
                      <a:lnTo>
                        <a:pt x="305" y="285"/>
                      </a:lnTo>
                      <a:lnTo>
                        <a:pt x="297" y="285"/>
                      </a:lnTo>
                      <a:lnTo>
                        <a:pt x="293" y="282"/>
                      </a:lnTo>
                      <a:lnTo>
                        <a:pt x="285" y="282"/>
                      </a:lnTo>
                      <a:lnTo>
                        <a:pt x="278" y="275"/>
                      </a:lnTo>
                      <a:lnTo>
                        <a:pt x="270" y="275"/>
                      </a:lnTo>
                      <a:lnTo>
                        <a:pt x="266" y="271"/>
                      </a:lnTo>
                      <a:lnTo>
                        <a:pt x="262" y="271"/>
                      </a:lnTo>
                      <a:lnTo>
                        <a:pt x="258" y="267"/>
                      </a:lnTo>
                      <a:lnTo>
                        <a:pt x="247" y="267"/>
                      </a:lnTo>
                      <a:lnTo>
                        <a:pt x="243" y="262"/>
                      </a:lnTo>
                      <a:lnTo>
                        <a:pt x="230" y="262"/>
                      </a:lnTo>
                      <a:lnTo>
                        <a:pt x="226" y="259"/>
                      </a:lnTo>
                      <a:lnTo>
                        <a:pt x="212" y="259"/>
                      </a:lnTo>
                      <a:lnTo>
                        <a:pt x="208" y="255"/>
                      </a:lnTo>
                      <a:lnTo>
                        <a:pt x="195" y="255"/>
                      </a:lnTo>
                      <a:lnTo>
                        <a:pt x="191" y="250"/>
                      </a:lnTo>
                      <a:lnTo>
                        <a:pt x="180" y="250"/>
                      </a:lnTo>
                      <a:lnTo>
                        <a:pt x="177" y="244"/>
                      </a:lnTo>
                      <a:lnTo>
                        <a:pt x="172" y="244"/>
                      </a:lnTo>
                      <a:lnTo>
                        <a:pt x="168" y="239"/>
                      </a:lnTo>
                      <a:lnTo>
                        <a:pt x="165" y="239"/>
                      </a:lnTo>
                      <a:lnTo>
                        <a:pt x="160" y="235"/>
                      </a:lnTo>
                      <a:lnTo>
                        <a:pt x="156" y="235"/>
                      </a:lnTo>
                      <a:lnTo>
                        <a:pt x="156" y="232"/>
                      </a:lnTo>
                      <a:lnTo>
                        <a:pt x="151" y="227"/>
                      </a:lnTo>
                      <a:lnTo>
                        <a:pt x="145" y="227"/>
                      </a:lnTo>
                      <a:lnTo>
                        <a:pt x="142" y="223"/>
                      </a:lnTo>
                      <a:lnTo>
                        <a:pt x="142" y="219"/>
                      </a:lnTo>
                      <a:lnTo>
                        <a:pt x="137" y="215"/>
                      </a:lnTo>
                      <a:lnTo>
                        <a:pt x="137" y="209"/>
                      </a:lnTo>
                      <a:lnTo>
                        <a:pt x="133" y="209"/>
                      </a:lnTo>
                      <a:lnTo>
                        <a:pt x="133" y="204"/>
                      </a:lnTo>
                      <a:lnTo>
                        <a:pt x="128" y="200"/>
                      </a:lnTo>
                      <a:lnTo>
                        <a:pt x="125" y="195"/>
                      </a:lnTo>
                      <a:lnTo>
                        <a:pt x="125" y="192"/>
                      </a:lnTo>
                      <a:lnTo>
                        <a:pt x="121" y="192"/>
                      </a:lnTo>
                      <a:lnTo>
                        <a:pt x="114" y="188"/>
                      </a:lnTo>
                      <a:lnTo>
                        <a:pt x="114" y="183"/>
                      </a:lnTo>
                      <a:lnTo>
                        <a:pt x="110" y="183"/>
                      </a:lnTo>
                      <a:lnTo>
                        <a:pt x="107" y="177"/>
                      </a:lnTo>
                      <a:lnTo>
                        <a:pt x="102" y="174"/>
                      </a:lnTo>
                      <a:lnTo>
                        <a:pt x="98" y="169"/>
                      </a:lnTo>
                      <a:lnTo>
                        <a:pt x="93" y="169"/>
                      </a:lnTo>
                      <a:lnTo>
                        <a:pt x="90" y="165"/>
                      </a:lnTo>
                      <a:lnTo>
                        <a:pt x="90" y="160"/>
                      </a:lnTo>
                      <a:lnTo>
                        <a:pt x="85" y="160"/>
                      </a:lnTo>
                      <a:lnTo>
                        <a:pt x="79" y="157"/>
                      </a:lnTo>
                      <a:lnTo>
                        <a:pt x="75" y="157"/>
                      </a:lnTo>
                      <a:lnTo>
                        <a:pt x="67" y="148"/>
                      </a:lnTo>
                      <a:lnTo>
                        <a:pt x="62" y="148"/>
                      </a:lnTo>
                      <a:lnTo>
                        <a:pt x="62" y="142"/>
                      </a:lnTo>
                      <a:lnTo>
                        <a:pt x="58" y="142"/>
                      </a:lnTo>
                      <a:lnTo>
                        <a:pt x="55" y="137"/>
                      </a:lnTo>
                      <a:lnTo>
                        <a:pt x="47" y="137"/>
                      </a:lnTo>
                      <a:lnTo>
                        <a:pt x="44" y="134"/>
                      </a:lnTo>
                      <a:lnTo>
                        <a:pt x="40" y="129"/>
                      </a:lnTo>
                      <a:lnTo>
                        <a:pt x="35" y="129"/>
                      </a:lnTo>
                      <a:lnTo>
                        <a:pt x="35" y="125"/>
                      </a:lnTo>
                      <a:lnTo>
                        <a:pt x="32" y="125"/>
                      </a:lnTo>
                      <a:lnTo>
                        <a:pt x="27" y="122"/>
                      </a:lnTo>
                      <a:lnTo>
                        <a:pt x="23" y="122"/>
                      </a:lnTo>
                      <a:lnTo>
                        <a:pt x="17" y="117"/>
                      </a:lnTo>
                      <a:lnTo>
                        <a:pt x="12" y="111"/>
                      </a:lnTo>
                      <a:lnTo>
                        <a:pt x="9" y="107"/>
                      </a:lnTo>
                      <a:lnTo>
                        <a:pt x="4" y="107"/>
                      </a:lnTo>
                      <a:lnTo>
                        <a:pt x="0" y="102"/>
                      </a:lnTo>
                      <a:lnTo>
                        <a:pt x="9" y="94"/>
                      </a:lnTo>
                      <a:lnTo>
                        <a:pt x="9" y="90"/>
                      </a:lnTo>
                      <a:lnTo>
                        <a:pt x="12" y="94"/>
                      </a:lnTo>
                      <a:lnTo>
                        <a:pt x="23" y="99"/>
                      </a:lnTo>
                      <a:lnTo>
                        <a:pt x="35" y="111"/>
                      </a:lnTo>
                      <a:lnTo>
                        <a:pt x="44" y="111"/>
                      </a:lnTo>
                      <a:lnTo>
                        <a:pt x="47" y="117"/>
                      </a:lnTo>
                      <a:lnTo>
                        <a:pt x="55" y="122"/>
                      </a:lnTo>
                      <a:lnTo>
                        <a:pt x="58" y="122"/>
                      </a:lnTo>
                      <a:lnTo>
                        <a:pt x="62" y="125"/>
                      </a:lnTo>
                      <a:lnTo>
                        <a:pt x="70" y="125"/>
                      </a:lnTo>
                      <a:lnTo>
                        <a:pt x="75" y="129"/>
                      </a:lnTo>
                      <a:lnTo>
                        <a:pt x="75" y="134"/>
                      </a:lnTo>
                      <a:lnTo>
                        <a:pt x="79" y="137"/>
                      </a:lnTo>
                      <a:lnTo>
                        <a:pt x="85" y="142"/>
                      </a:lnTo>
                      <a:lnTo>
                        <a:pt x="90" y="137"/>
                      </a:lnTo>
                      <a:lnTo>
                        <a:pt x="93" y="137"/>
                      </a:lnTo>
                      <a:lnTo>
                        <a:pt x="98" y="134"/>
                      </a:lnTo>
                      <a:lnTo>
                        <a:pt x="107" y="142"/>
                      </a:lnTo>
                      <a:lnTo>
                        <a:pt x="110" y="148"/>
                      </a:lnTo>
                      <a:lnTo>
                        <a:pt x="114" y="152"/>
                      </a:lnTo>
                      <a:lnTo>
                        <a:pt x="121" y="157"/>
                      </a:lnTo>
                      <a:lnTo>
                        <a:pt x="125" y="160"/>
                      </a:lnTo>
                      <a:lnTo>
                        <a:pt x="128" y="160"/>
                      </a:lnTo>
                      <a:lnTo>
                        <a:pt x="133" y="165"/>
                      </a:lnTo>
                      <a:lnTo>
                        <a:pt x="133" y="169"/>
                      </a:lnTo>
                      <a:lnTo>
                        <a:pt x="137" y="174"/>
                      </a:lnTo>
                      <a:lnTo>
                        <a:pt x="142" y="177"/>
                      </a:lnTo>
                      <a:lnTo>
                        <a:pt x="156" y="177"/>
                      </a:lnTo>
                      <a:lnTo>
                        <a:pt x="160" y="183"/>
                      </a:lnTo>
                      <a:lnTo>
                        <a:pt x="165" y="183"/>
                      </a:lnTo>
                      <a:lnTo>
                        <a:pt x="168" y="188"/>
                      </a:lnTo>
                      <a:lnTo>
                        <a:pt x="172" y="188"/>
                      </a:lnTo>
                      <a:lnTo>
                        <a:pt x="177" y="192"/>
                      </a:lnTo>
                      <a:lnTo>
                        <a:pt x="180" y="192"/>
                      </a:lnTo>
                      <a:lnTo>
                        <a:pt x="187" y="195"/>
                      </a:lnTo>
                      <a:lnTo>
                        <a:pt x="200" y="195"/>
                      </a:lnTo>
                      <a:lnTo>
                        <a:pt x="203" y="192"/>
                      </a:lnTo>
                      <a:lnTo>
                        <a:pt x="212" y="192"/>
                      </a:lnTo>
                      <a:lnTo>
                        <a:pt x="218" y="195"/>
                      </a:lnTo>
                      <a:lnTo>
                        <a:pt x="226" y="195"/>
                      </a:lnTo>
                      <a:lnTo>
                        <a:pt x="230" y="200"/>
                      </a:lnTo>
                      <a:lnTo>
                        <a:pt x="239" y="200"/>
                      </a:lnTo>
                      <a:lnTo>
                        <a:pt x="243" y="204"/>
                      </a:lnTo>
                      <a:lnTo>
                        <a:pt x="247" y="200"/>
                      </a:lnTo>
                      <a:lnTo>
                        <a:pt x="258" y="200"/>
                      </a:lnTo>
                      <a:lnTo>
                        <a:pt x="266" y="209"/>
                      </a:lnTo>
                      <a:lnTo>
                        <a:pt x="285" y="209"/>
                      </a:lnTo>
                      <a:lnTo>
                        <a:pt x="288" y="204"/>
                      </a:lnTo>
                      <a:lnTo>
                        <a:pt x="293" y="204"/>
                      </a:lnTo>
                      <a:lnTo>
                        <a:pt x="297" y="209"/>
                      </a:lnTo>
                      <a:lnTo>
                        <a:pt x="301" y="204"/>
                      </a:lnTo>
                      <a:lnTo>
                        <a:pt x="320" y="204"/>
                      </a:lnTo>
                      <a:lnTo>
                        <a:pt x="324" y="200"/>
                      </a:lnTo>
                      <a:lnTo>
                        <a:pt x="333" y="200"/>
                      </a:lnTo>
                      <a:lnTo>
                        <a:pt x="337" y="195"/>
                      </a:lnTo>
                      <a:lnTo>
                        <a:pt x="345" y="195"/>
                      </a:lnTo>
                      <a:lnTo>
                        <a:pt x="351" y="192"/>
                      </a:lnTo>
                      <a:lnTo>
                        <a:pt x="355" y="192"/>
                      </a:lnTo>
                      <a:lnTo>
                        <a:pt x="360" y="188"/>
                      </a:lnTo>
                      <a:lnTo>
                        <a:pt x="363" y="188"/>
                      </a:lnTo>
                      <a:lnTo>
                        <a:pt x="368" y="183"/>
                      </a:lnTo>
                      <a:lnTo>
                        <a:pt x="372" y="183"/>
                      </a:lnTo>
                      <a:lnTo>
                        <a:pt x="376" y="177"/>
                      </a:lnTo>
                      <a:lnTo>
                        <a:pt x="386" y="177"/>
                      </a:lnTo>
                      <a:lnTo>
                        <a:pt x="391" y="174"/>
                      </a:lnTo>
                      <a:lnTo>
                        <a:pt x="403" y="174"/>
                      </a:lnTo>
                      <a:lnTo>
                        <a:pt x="407" y="169"/>
                      </a:lnTo>
                      <a:lnTo>
                        <a:pt x="421" y="169"/>
                      </a:lnTo>
                      <a:lnTo>
                        <a:pt x="426" y="165"/>
                      </a:lnTo>
                      <a:lnTo>
                        <a:pt x="456" y="169"/>
                      </a:lnTo>
                      <a:close/>
                    </a:path>
                  </a:pathLst>
                </a:custGeom>
                <a:solidFill>
                  <a:srgbClr val="333300"/>
                </a:solidFill>
                <a:ln w="9525">
                  <a:noFill/>
                  <a:round/>
                  <a:headEnd/>
                  <a:tailEnd/>
                </a:ln>
              </p:spPr>
              <p:txBody>
                <a:bodyPr/>
                <a:lstStyle/>
                <a:p>
                  <a:pPr>
                    <a:defRPr/>
                  </a:pPr>
                  <a:endParaRPr lang="en-US" dirty="0">
                    <a:effectLst>
                      <a:outerShdw blurRad="38100" dist="38100" dir="2700000" algn="tl">
                        <a:srgbClr val="000000"/>
                      </a:outerShdw>
                    </a:effectLst>
                    <a:ea typeface="ＭＳ Ｐゴシック" pitchFamily="-65" charset="-128"/>
                  </a:endParaRPr>
                </a:p>
              </p:txBody>
            </p:sp>
            <p:sp>
              <p:nvSpPr>
                <p:cNvPr id="702490" name="Freeform 26"/>
                <p:cNvSpPr>
                  <a:spLocks/>
                </p:cNvSpPr>
                <p:nvPr/>
              </p:nvSpPr>
              <p:spPr bwMode="auto">
                <a:xfrm>
                  <a:off x="2825" y="1282"/>
                  <a:ext cx="146" cy="158"/>
                </a:xfrm>
                <a:custGeom>
                  <a:avLst/>
                  <a:gdLst/>
                  <a:ahLst/>
                  <a:cxnLst>
                    <a:cxn ang="0">
                      <a:pos x="328" y="8"/>
                    </a:cxn>
                    <a:cxn ang="0">
                      <a:pos x="406" y="18"/>
                    </a:cxn>
                    <a:cxn ang="0">
                      <a:pos x="421" y="31"/>
                    </a:cxn>
                    <a:cxn ang="0">
                      <a:pos x="421" y="58"/>
                    </a:cxn>
                    <a:cxn ang="0">
                      <a:pos x="436" y="75"/>
                    </a:cxn>
                    <a:cxn ang="0">
                      <a:pos x="449" y="93"/>
                    </a:cxn>
                    <a:cxn ang="0">
                      <a:pos x="467" y="110"/>
                    </a:cxn>
                    <a:cxn ang="0">
                      <a:pos x="484" y="125"/>
                    </a:cxn>
                    <a:cxn ang="0">
                      <a:pos x="493" y="142"/>
                    </a:cxn>
                    <a:cxn ang="0">
                      <a:pos x="511" y="156"/>
                    </a:cxn>
                    <a:cxn ang="0">
                      <a:pos x="528" y="172"/>
                    </a:cxn>
                    <a:cxn ang="0">
                      <a:pos x="539" y="195"/>
                    </a:cxn>
                    <a:cxn ang="0">
                      <a:pos x="551" y="212"/>
                    </a:cxn>
                    <a:cxn ang="0">
                      <a:pos x="574" y="235"/>
                    </a:cxn>
                    <a:cxn ang="0">
                      <a:pos x="582" y="258"/>
                    </a:cxn>
                    <a:cxn ang="0">
                      <a:pos x="582" y="293"/>
                    </a:cxn>
                    <a:cxn ang="0">
                      <a:pos x="574" y="316"/>
                    </a:cxn>
                    <a:cxn ang="0">
                      <a:pos x="582" y="372"/>
                    </a:cxn>
                    <a:cxn ang="0">
                      <a:pos x="574" y="403"/>
                    </a:cxn>
                    <a:cxn ang="0">
                      <a:pos x="565" y="422"/>
                    </a:cxn>
                    <a:cxn ang="0">
                      <a:pos x="555" y="443"/>
                    </a:cxn>
                    <a:cxn ang="0">
                      <a:pos x="546" y="462"/>
                    </a:cxn>
                    <a:cxn ang="0">
                      <a:pos x="539" y="480"/>
                    </a:cxn>
                    <a:cxn ang="0">
                      <a:pos x="516" y="505"/>
                    </a:cxn>
                    <a:cxn ang="0">
                      <a:pos x="503" y="520"/>
                    </a:cxn>
                    <a:cxn ang="0">
                      <a:pos x="484" y="537"/>
                    </a:cxn>
                    <a:cxn ang="0">
                      <a:pos x="472" y="551"/>
                    </a:cxn>
                    <a:cxn ang="0">
                      <a:pos x="458" y="563"/>
                    </a:cxn>
                    <a:cxn ang="0">
                      <a:pos x="436" y="586"/>
                    </a:cxn>
                    <a:cxn ang="0">
                      <a:pos x="418" y="603"/>
                    </a:cxn>
                    <a:cxn ang="0">
                      <a:pos x="401" y="618"/>
                    </a:cxn>
                    <a:cxn ang="0">
                      <a:pos x="383" y="626"/>
                    </a:cxn>
                    <a:cxn ang="0">
                      <a:pos x="293" y="626"/>
                    </a:cxn>
                    <a:cxn ang="0">
                      <a:pos x="210" y="626"/>
                    </a:cxn>
                    <a:cxn ang="0">
                      <a:pos x="152" y="622"/>
                    </a:cxn>
                    <a:cxn ang="0">
                      <a:pos x="134" y="607"/>
                    </a:cxn>
                    <a:cxn ang="0">
                      <a:pos x="117" y="595"/>
                    </a:cxn>
                    <a:cxn ang="0">
                      <a:pos x="94" y="586"/>
                    </a:cxn>
                    <a:cxn ang="0">
                      <a:pos x="73" y="575"/>
                    </a:cxn>
                    <a:cxn ang="0">
                      <a:pos x="59" y="555"/>
                    </a:cxn>
                    <a:cxn ang="0">
                      <a:pos x="50" y="537"/>
                    </a:cxn>
                    <a:cxn ang="0">
                      <a:pos x="38" y="516"/>
                    </a:cxn>
                    <a:cxn ang="0">
                      <a:pos x="27" y="497"/>
                    </a:cxn>
                    <a:cxn ang="0">
                      <a:pos x="19" y="474"/>
                    </a:cxn>
                    <a:cxn ang="0">
                      <a:pos x="15" y="386"/>
                    </a:cxn>
                    <a:cxn ang="0">
                      <a:pos x="7" y="337"/>
                    </a:cxn>
                    <a:cxn ang="0">
                      <a:pos x="7" y="262"/>
                    </a:cxn>
                    <a:cxn ang="0">
                      <a:pos x="11" y="208"/>
                    </a:cxn>
                    <a:cxn ang="0">
                      <a:pos x="23" y="186"/>
                    </a:cxn>
                    <a:cxn ang="0">
                      <a:pos x="38" y="160"/>
                    </a:cxn>
                    <a:cxn ang="0">
                      <a:pos x="67" y="145"/>
                    </a:cxn>
                    <a:cxn ang="0">
                      <a:pos x="78" y="128"/>
                    </a:cxn>
                    <a:cxn ang="0">
                      <a:pos x="73" y="102"/>
                    </a:cxn>
                    <a:cxn ang="0">
                      <a:pos x="113" y="93"/>
                    </a:cxn>
                    <a:cxn ang="0">
                      <a:pos x="134" y="75"/>
                    </a:cxn>
                    <a:cxn ang="0">
                      <a:pos x="152" y="54"/>
                    </a:cxn>
                    <a:cxn ang="0">
                      <a:pos x="160" y="31"/>
                    </a:cxn>
                    <a:cxn ang="0">
                      <a:pos x="215" y="31"/>
                    </a:cxn>
                    <a:cxn ang="0">
                      <a:pos x="238" y="23"/>
                    </a:cxn>
                    <a:cxn ang="0">
                      <a:pos x="290" y="0"/>
                    </a:cxn>
                  </a:cxnLst>
                  <a:rect l="0" t="0" r="r" b="b"/>
                  <a:pathLst>
                    <a:path w="586" h="630">
                      <a:moveTo>
                        <a:pt x="290" y="0"/>
                      </a:moveTo>
                      <a:lnTo>
                        <a:pt x="293" y="3"/>
                      </a:lnTo>
                      <a:lnTo>
                        <a:pt x="320" y="3"/>
                      </a:lnTo>
                      <a:lnTo>
                        <a:pt x="328" y="8"/>
                      </a:lnTo>
                      <a:lnTo>
                        <a:pt x="355" y="8"/>
                      </a:lnTo>
                      <a:lnTo>
                        <a:pt x="360" y="12"/>
                      </a:lnTo>
                      <a:lnTo>
                        <a:pt x="401" y="12"/>
                      </a:lnTo>
                      <a:lnTo>
                        <a:pt x="406" y="18"/>
                      </a:lnTo>
                      <a:lnTo>
                        <a:pt x="414" y="18"/>
                      </a:lnTo>
                      <a:lnTo>
                        <a:pt x="418" y="23"/>
                      </a:lnTo>
                      <a:lnTo>
                        <a:pt x="418" y="26"/>
                      </a:lnTo>
                      <a:lnTo>
                        <a:pt x="421" y="31"/>
                      </a:lnTo>
                      <a:lnTo>
                        <a:pt x="421" y="35"/>
                      </a:lnTo>
                      <a:lnTo>
                        <a:pt x="418" y="40"/>
                      </a:lnTo>
                      <a:lnTo>
                        <a:pt x="421" y="49"/>
                      </a:lnTo>
                      <a:lnTo>
                        <a:pt x="421" y="58"/>
                      </a:lnTo>
                      <a:lnTo>
                        <a:pt x="426" y="62"/>
                      </a:lnTo>
                      <a:lnTo>
                        <a:pt x="430" y="66"/>
                      </a:lnTo>
                      <a:lnTo>
                        <a:pt x="430" y="70"/>
                      </a:lnTo>
                      <a:lnTo>
                        <a:pt x="436" y="75"/>
                      </a:lnTo>
                      <a:lnTo>
                        <a:pt x="441" y="78"/>
                      </a:lnTo>
                      <a:lnTo>
                        <a:pt x="444" y="85"/>
                      </a:lnTo>
                      <a:lnTo>
                        <a:pt x="444" y="89"/>
                      </a:lnTo>
                      <a:lnTo>
                        <a:pt x="449" y="93"/>
                      </a:lnTo>
                      <a:lnTo>
                        <a:pt x="453" y="98"/>
                      </a:lnTo>
                      <a:lnTo>
                        <a:pt x="458" y="102"/>
                      </a:lnTo>
                      <a:lnTo>
                        <a:pt x="461" y="106"/>
                      </a:lnTo>
                      <a:lnTo>
                        <a:pt x="467" y="110"/>
                      </a:lnTo>
                      <a:lnTo>
                        <a:pt x="472" y="116"/>
                      </a:lnTo>
                      <a:lnTo>
                        <a:pt x="476" y="121"/>
                      </a:lnTo>
                      <a:lnTo>
                        <a:pt x="480" y="121"/>
                      </a:lnTo>
                      <a:lnTo>
                        <a:pt x="484" y="125"/>
                      </a:lnTo>
                      <a:lnTo>
                        <a:pt x="484" y="128"/>
                      </a:lnTo>
                      <a:lnTo>
                        <a:pt x="488" y="133"/>
                      </a:lnTo>
                      <a:lnTo>
                        <a:pt x="493" y="137"/>
                      </a:lnTo>
                      <a:lnTo>
                        <a:pt x="493" y="142"/>
                      </a:lnTo>
                      <a:lnTo>
                        <a:pt x="499" y="145"/>
                      </a:lnTo>
                      <a:lnTo>
                        <a:pt x="503" y="151"/>
                      </a:lnTo>
                      <a:lnTo>
                        <a:pt x="507" y="151"/>
                      </a:lnTo>
                      <a:lnTo>
                        <a:pt x="511" y="156"/>
                      </a:lnTo>
                      <a:lnTo>
                        <a:pt x="516" y="156"/>
                      </a:lnTo>
                      <a:lnTo>
                        <a:pt x="524" y="165"/>
                      </a:lnTo>
                      <a:lnTo>
                        <a:pt x="524" y="168"/>
                      </a:lnTo>
                      <a:lnTo>
                        <a:pt x="528" y="172"/>
                      </a:lnTo>
                      <a:lnTo>
                        <a:pt x="528" y="177"/>
                      </a:lnTo>
                      <a:lnTo>
                        <a:pt x="534" y="186"/>
                      </a:lnTo>
                      <a:lnTo>
                        <a:pt x="534" y="191"/>
                      </a:lnTo>
                      <a:lnTo>
                        <a:pt x="539" y="195"/>
                      </a:lnTo>
                      <a:lnTo>
                        <a:pt x="539" y="200"/>
                      </a:lnTo>
                      <a:lnTo>
                        <a:pt x="542" y="203"/>
                      </a:lnTo>
                      <a:lnTo>
                        <a:pt x="546" y="208"/>
                      </a:lnTo>
                      <a:lnTo>
                        <a:pt x="551" y="212"/>
                      </a:lnTo>
                      <a:lnTo>
                        <a:pt x="555" y="218"/>
                      </a:lnTo>
                      <a:lnTo>
                        <a:pt x="559" y="223"/>
                      </a:lnTo>
                      <a:lnTo>
                        <a:pt x="565" y="226"/>
                      </a:lnTo>
                      <a:lnTo>
                        <a:pt x="574" y="235"/>
                      </a:lnTo>
                      <a:lnTo>
                        <a:pt x="574" y="238"/>
                      </a:lnTo>
                      <a:lnTo>
                        <a:pt x="578" y="243"/>
                      </a:lnTo>
                      <a:lnTo>
                        <a:pt x="582" y="249"/>
                      </a:lnTo>
                      <a:lnTo>
                        <a:pt x="582" y="258"/>
                      </a:lnTo>
                      <a:lnTo>
                        <a:pt x="586" y="262"/>
                      </a:lnTo>
                      <a:lnTo>
                        <a:pt x="586" y="285"/>
                      </a:lnTo>
                      <a:lnTo>
                        <a:pt x="582" y="289"/>
                      </a:lnTo>
                      <a:lnTo>
                        <a:pt x="582" y="293"/>
                      </a:lnTo>
                      <a:lnTo>
                        <a:pt x="578" y="297"/>
                      </a:lnTo>
                      <a:lnTo>
                        <a:pt x="578" y="302"/>
                      </a:lnTo>
                      <a:lnTo>
                        <a:pt x="574" y="310"/>
                      </a:lnTo>
                      <a:lnTo>
                        <a:pt x="574" y="316"/>
                      </a:lnTo>
                      <a:lnTo>
                        <a:pt x="578" y="320"/>
                      </a:lnTo>
                      <a:lnTo>
                        <a:pt x="578" y="328"/>
                      </a:lnTo>
                      <a:lnTo>
                        <a:pt x="582" y="337"/>
                      </a:lnTo>
                      <a:lnTo>
                        <a:pt x="582" y="372"/>
                      </a:lnTo>
                      <a:lnTo>
                        <a:pt x="578" y="377"/>
                      </a:lnTo>
                      <a:lnTo>
                        <a:pt x="578" y="386"/>
                      </a:lnTo>
                      <a:lnTo>
                        <a:pt x="574" y="395"/>
                      </a:lnTo>
                      <a:lnTo>
                        <a:pt x="574" y="403"/>
                      </a:lnTo>
                      <a:lnTo>
                        <a:pt x="569" y="407"/>
                      </a:lnTo>
                      <a:lnTo>
                        <a:pt x="569" y="414"/>
                      </a:lnTo>
                      <a:lnTo>
                        <a:pt x="565" y="418"/>
                      </a:lnTo>
                      <a:lnTo>
                        <a:pt x="565" y="422"/>
                      </a:lnTo>
                      <a:lnTo>
                        <a:pt x="559" y="426"/>
                      </a:lnTo>
                      <a:lnTo>
                        <a:pt x="559" y="435"/>
                      </a:lnTo>
                      <a:lnTo>
                        <a:pt x="555" y="438"/>
                      </a:lnTo>
                      <a:lnTo>
                        <a:pt x="555" y="443"/>
                      </a:lnTo>
                      <a:lnTo>
                        <a:pt x="551" y="449"/>
                      </a:lnTo>
                      <a:lnTo>
                        <a:pt x="551" y="453"/>
                      </a:lnTo>
                      <a:lnTo>
                        <a:pt x="546" y="458"/>
                      </a:lnTo>
                      <a:lnTo>
                        <a:pt x="546" y="462"/>
                      </a:lnTo>
                      <a:lnTo>
                        <a:pt x="542" y="465"/>
                      </a:lnTo>
                      <a:lnTo>
                        <a:pt x="542" y="470"/>
                      </a:lnTo>
                      <a:lnTo>
                        <a:pt x="539" y="474"/>
                      </a:lnTo>
                      <a:lnTo>
                        <a:pt x="539" y="480"/>
                      </a:lnTo>
                      <a:lnTo>
                        <a:pt x="534" y="485"/>
                      </a:lnTo>
                      <a:lnTo>
                        <a:pt x="528" y="488"/>
                      </a:lnTo>
                      <a:lnTo>
                        <a:pt x="528" y="493"/>
                      </a:lnTo>
                      <a:lnTo>
                        <a:pt x="516" y="505"/>
                      </a:lnTo>
                      <a:lnTo>
                        <a:pt x="516" y="509"/>
                      </a:lnTo>
                      <a:lnTo>
                        <a:pt x="511" y="516"/>
                      </a:lnTo>
                      <a:lnTo>
                        <a:pt x="507" y="520"/>
                      </a:lnTo>
                      <a:lnTo>
                        <a:pt x="503" y="520"/>
                      </a:lnTo>
                      <a:lnTo>
                        <a:pt x="499" y="523"/>
                      </a:lnTo>
                      <a:lnTo>
                        <a:pt x="493" y="528"/>
                      </a:lnTo>
                      <a:lnTo>
                        <a:pt x="488" y="532"/>
                      </a:lnTo>
                      <a:lnTo>
                        <a:pt x="484" y="537"/>
                      </a:lnTo>
                      <a:lnTo>
                        <a:pt x="484" y="540"/>
                      </a:lnTo>
                      <a:lnTo>
                        <a:pt x="480" y="540"/>
                      </a:lnTo>
                      <a:lnTo>
                        <a:pt x="476" y="546"/>
                      </a:lnTo>
                      <a:lnTo>
                        <a:pt x="472" y="551"/>
                      </a:lnTo>
                      <a:lnTo>
                        <a:pt x="467" y="555"/>
                      </a:lnTo>
                      <a:lnTo>
                        <a:pt x="461" y="560"/>
                      </a:lnTo>
                      <a:lnTo>
                        <a:pt x="458" y="560"/>
                      </a:lnTo>
                      <a:lnTo>
                        <a:pt x="458" y="563"/>
                      </a:lnTo>
                      <a:lnTo>
                        <a:pt x="449" y="572"/>
                      </a:lnTo>
                      <a:lnTo>
                        <a:pt x="444" y="575"/>
                      </a:lnTo>
                      <a:lnTo>
                        <a:pt x="441" y="583"/>
                      </a:lnTo>
                      <a:lnTo>
                        <a:pt x="436" y="586"/>
                      </a:lnTo>
                      <a:lnTo>
                        <a:pt x="430" y="590"/>
                      </a:lnTo>
                      <a:lnTo>
                        <a:pt x="426" y="595"/>
                      </a:lnTo>
                      <a:lnTo>
                        <a:pt x="421" y="598"/>
                      </a:lnTo>
                      <a:lnTo>
                        <a:pt x="418" y="603"/>
                      </a:lnTo>
                      <a:lnTo>
                        <a:pt x="414" y="607"/>
                      </a:lnTo>
                      <a:lnTo>
                        <a:pt x="409" y="613"/>
                      </a:lnTo>
                      <a:lnTo>
                        <a:pt x="406" y="613"/>
                      </a:lnTo>
                      <a:lnTo>
                        <a:pt x="401" y="618"/>
                      </a:lnTo>
                      <a:lnTo>
                        <a:pt x="395" y="622"/>
                      </a:lnTo>
                      <a:lnTo>
                        <a:pt x="391" y="622"/>
                      </a:lnTo>
                      <a:lnTo>
                        <a:pt x="386" y="626"/>
                      </a:lnTo>
                      <a:lnTo>
                        <a:pt x="383" y="626"/>
                      </a:lnTo>
                      <a:lnTo>
                        <a:pt x="378" y="630"/>
                      </a:lnTo>
                      <a:lnTo>
                        <a:pt x="316" y="630"/>
                      </a:lnTo>
                      <a:lnTo>
                        <a:pt x="308" y="626"/>
                      </a:lnTo>
                      <a:lnTo>
                        <a:pt x="293" y="626"/>
                      </a:lnTo>
                      <a:lnTo>
                        <a:pt x="290" y="630"/>
                      </a:lnTo>
                      <a:lnTo>
                        <a:pt x="250" y="630"/>
                      </a:lnTo>
                      <a:lnTo>
                        <a:pt x="246" y="626"/>
                      </a:lnTo>
                      <a:lnTo>
                        <a:pt x="210" y="626"/>
                      </a:lnTo>
                      <a:lnTo>
                        <a:pt x="206" y="622"/>
                      </a:lnTo>
                      <a:lnTo>
                        <a:pt x="195" y="626"/>
                      </a:lnTo>
                      <a:lnTo>
                        <a:pt x="157" y="626"/>
                      </a:lnTo>
                      <a:lnTo>
                        <a:pt x="152" y="622"/>
                      </a:lnTo>
                      <a:lnTo>
                        <a:pt x="148" y="622"/>
                      </a:lnTo>
                      <a:lnTo>
                        <a:pt x="143" y="618"/>
                      </a:lnTo>
                      <a:lnTo>
                        <a:pt x="140" y="613"/>
                      </a:lnTo>
                      <a:lnTo>
                        <a:pt x="134" y="607"/>
                      </a:lnTo>
                      <a:lnTo>
                        <a:pt x="129" y="607"/>
                      </a:lnTo>
                      <a:lnTo>
                        <a:pt x="125" y="603"/>
                      </a:lnTo>
                      <a:lnTo>
                        <a:pt x="121" y="598"/>
                      </a:lnTo>
                      <a:lnTo>
                        <a:pt x="117" y="595"/>
                      </a:lnTo>
                      <a:lnTo>
                        <a:pt x="113" y="595"/>
                      </a:lnTo>
                      <a:lnTo>
                        <a:pt x="108" y="590"/>
                      </a:lnTo>
                      <a:lnTo>
                        <a:pt x="105" y="590"/>
                      </a:lnTo>
                      <a:lnTo>
                        <a:pt x="94" y="586"/>
                      </a:lnTo>
                      <a:lnTo>
                        <a:pt x="85" y="586"/>
                      </a:lnTo>
                      <a:lnTo>
                        <a:pt x="82" y="583"/>
                      </a:lnTo>
                      <a:lnTo>
                        <a:pt x="78" y="583"/>
                      </a:lnTo>
                      <a:lnTo>
                        <a:pt x="73" y="575"/>
                      </a:lnTo>
                      <a:lnTo>
                        <a:pt x="67" y="572"/>
                      </a:lnTo>
                      <a:lnTo>
                        <a:pt x="62" y="568"/>
                      </a:lnTo>
                      <a:lnTo>
                        <a:pt x="59" y="560"/>
                      </a:lnTo>
                      <a:lnTo>
                        <a:pt x="59" y="555"/>
                      </a:lnTo>
                      <a:lnTo>
                        <a:pt x="55" y="551"/>
                      </a:lnTo>
                      <a:lnTo>
                        <a:pt x="55" y="546"/>
                      </a:lnTo>
                      <a:lnTo>
                        <a:pt x="50" y="540"/>
                      </a:lnTo>
                      <a:lnTo>
                        <a:pt x="50" y="537"/>
                      </a:lnTo>
                      <a:lnTo>
                        <a:pt x="46" y="532"/>
                      </a:lnTo>
                      <a:lnTo>
                        <a:pt x="42" y="528"/>
                      </a:lnTo>
                      <a:lnTo>
                        <a:pt x="42" y="523"/>
                      </a:lnTo>
                      <a:lnTo>
                        <a:pt x="38" y="516"/>
                      </a:lnTo>
                      <a:lnTo>
                        <a:pt x="38" y="509"/>
                      </a:lnTo>
                      <a:lnTo>
                        <a:pt x="32" y="505"/>
                      </a:lnTo>
                      <a:lnTo>
                        <a:pt x="27" y="502"/>
                      </a:lnTo>
                      <a:lnTo>
                        <a:pt x="27" y="497"/>
                      </a:lnTo>
                      <a:lnTo>
                        <a:pt x="23" y="493"/>
                      </a:lnTo>
                      <a:lnTo>
                        <a:pt x="23" y="488"/>
                      </a:lnTo>
                      <a:lnTo>
                        <a:pt x="19" y="485"/>
                      </a:lnTo>
                      <a:lnTo>
                        <a:pt x="19" y="474"/>
                      </a:lnTo>
                      <a:lnTo>
                        <a:pt x="15" y="470"/>
                      </a:lnTo>
                      <a:lnTo>
                        <a:pt x="15" y="395"/>
                      </a:lnTo>
                      <a:lnTo>
                        <a:pt x="19" y="391"/>
                      </a:lnTo>
                      <a:lnTo>
                        <a:pt x="15" y="386"/>
                      </a:lnTo>
                      <a:lnTo>
                        <a:pt x="15" y="363"/>
                      </a:lnTo>
                      <a:lnTo>
                        <a:pt x="11" y="360"/>
                      </a:lnTo>
                      <a:lnTo>
                        <a:pt x="11" y="340"/>
                      </a:lnTo>
                      <a:lnTo>
                        <a:pt x="7" y="337"/>
                      </a:lnTo>
                      <a:lnTo>
                        <a:pt x="7" y="316"/>
                      </a:lnTo>
                      <a:lnTo>
                        <a:pt x="0" y="310"/>
                      </a:lnTo>
                      <a:lnTo>
                        <a:pt x="7" y="305"/>
                      </a:lnTo>
                      <a:lnTo>
                        <a:pt x="7" y="262"/>
                      </a:lnTo>
                      <a:lnTo>
                        <a:pt x="11" y="258"/>
                      </a:lnTo>
                      <a:lnTo>
                        <a:pt x="7" y="253"/>
                      </a:lnTo>
                      <a:lnTo>
                        <a:pt x="7" y="218"/>
                      </a:lnTo>
                      <a:lnTo>
                        <a:pt x="11" y="208"/>
                      </a:lnTo>
                      <a:lnTo>
                        <a:pt x="11" y="203"/>
                      </a:lnTo>
                      <a:lnTo>
                        <a:pt x="15" y="200"/>
                      </a:lnTo>
                      <a:lnTo>
                        <a:pt x="15" y="195"/>
                      </a:lnTo>
                      <a:lnTo>
                        <a:pt x="23" y="186"/>
                      </a:lnTo>
                      <a:lnTo>
                        <a:pt x="23" y="172"/>
                      </a:lnTo>
                      <a:lnTo>
                        <a:pt x="27" y="165"/>
                      </a:lnTo>
                      <a:lnTo>
                        <a:pt x="32" y="160"/>
                      </a:lnTo>
                      <a:lnTo>
                        <a:pt x="38" y="160"/>
                      </a:lnTo>
                      <a:lnTo>
                        <a:pt x="46" y="156"/>
                      </a:lnTo>
                      <a:lnTo>
                        <a:pt x="59" y="156"/>
                      </a:lnTo>
                      <a:lnTo>
                        <a:pt x="62" y="151"/>
                      </a:lnTo>
                      <a:lnTo>
                        <a:pt x="67" y="145"/>
                      </a:lnTo>
                      <a:lnTo>
                        <a:pt x="73" y="142"/>
                      </a:lnTo>
                      <a:lnTo>
                        <a:pt x="73" y="137"/>
                      </a:lnTo>
                      <a:lnTo>
                        <a:pt x="78" y="133"/>
                      </a:lnTo>
                      <a:lnTo>
                        <a:pt x="78" y="128"/>
                      </a:lnTo>
                      <a:lnTo>
                        <a:pt x="73" y="121"/>
                      </a:lnTo>
                      <a:lnTo>
                        <a:pt x="73" y="110"/>
                      </a:lnTo>
                      <a:lnTo>
                        <a:pt x="67" y="106"/>
                      </a:lnTo>
                      <a:lnTo>
                        <a:pt x="73" y="102"/>
                      </a:lnTo>
                      <a:lnTo>
                        <a:pt x="78" y="98"/>
                      </a:lnTo>
                      <a:lnTo>
                        <a:pt x="85" y="98"/>
                      </a:lnTo>
                      <a:lnTo>
                        <a:pt x="94" y="93"/>
                      </a:lnTo>
                      <a:lnTo>
                        <a:pt x="113" y="93"/>
                      </a:lnTo>
                      <a:lnTo>
                        <a:pt x="121" y="85"/>
                      </a:lnTo>
                      <a:lnTo>
                        <a:pt x="125" y="85"/>
                      </a:lnTo>
                      <a:lnTo>
                        <a:pt x="129" y="78"/>
                      </a:lnTo>
                      <a:lnTo>
                        <a:pt x="134" y="75"/>
                      </a:lnTo>
                      <a:lnTo>
                        <a:pt x="140" y="70"/>
                      </a:lnTo>
                      <a:lnTo>
                        <a:pt x="148" y="62"/>
                      </a:lnTo>
                      <a:lnTo>
                        <a:pt x="148" y="58"/>
                      </a:lnTo>
                      <a:lnTo>
                        <a:pt x="152" y="54"/>
                      </a:lnTo>
                      <a:lnTo>
                        <a:pt x="152" y="49"/>
                      </a:lnTo>
                      <a:lnTo>
                        <a:pt x="157" y="43"/>
                      </a:lnTo>
                      <a:lnTo>
                        <a:pt x="157" y="35"/>
                      </a:lnTo>
                      <a:lnTo>
                        <a:pt x="160" y="31"/>
                      </a:lnTo>
                      <a:lnTo>
                        <a:pt x="165" y="31"/>
                      </a:lnTo>
                      <a:lnTo>
                        <a:pt x="175" y="26"/>
                      </a:lnTo>
                      <a:lnTo>
                        <a:pt x="180" y="31"/>
                      </a:lnTo>
                      <a:lnTo>
                        <a:pt x="215" y="31"/>
                      </a:lnTo>
                      <a:lnTo>
                        <a:pt x="218" y="26"/>
                      </a:lnTo>
                      <a:lnTo>
                        <a:pt x="223" y="26"/>
                      </a:lnTo>
                      <a:lnTo>
                        <a:pt x="232" y="23"/>
                      </a:lnTo>
                      <a:lnTo>
                        <a:pt x="238" y="23"/>
                      </a:lnTo>
                      <a:lnTo>
                        <a:pt x="241" y="18"/>
                      </a:lnTo>
                      <a:lnTo>
                        <a:pt x="246" y="12"/>
                      </a:lnTo>
                      <a:lnTo>
                        <a:pt x="250" y="8"/>
                      </a:lnTo>
                      <a:lnTo>
                        <a:pt x="290" y="0"/>
                      </a:lnTo>
                      <a:close/>
                    </a:path>
                  </a:pathLst>
                </a:custGeom>
                <a:solidFill>
                  <a:srgbClr val="666600"/>
                </a:solidFill>
                <a:ln w="9525">
                  <a:noFill/>
                  <a:round/>
                  <a:headEnd/>
                  <a:tailEnd/>
                </a:ln>
              </p:spPr>
              <p:txBody>
                <a:bodyPr/>
                <a:lstStyle/>
                <a:p>
                  <a:pPr>
                    <a:defRPr/>
                  </a:pPr>
                  <a:endParaRPr lang="en-US" dirty="0">
                    <a:effectLst>
                      <a:outerShdw blurRad="38100" dist="38100" dir="2700000" algn="tl">
                        <a:srgbClr val="000000"/>
                      </a:outerShdw>
                    </a:effectLst>
                    <a:ea typeface="ＭＳ Ｐゴシック" pitchFamily="-65" charset="-128"/>
                  </a:endParaRPr>
                </a:p>
              </p:txBody>
            </p:sp>
            <p:sp>
              <p:nvSpPr>
                <p:cNvPr id="702491" name="Freeform 27"/>
                <p:cNvSpPr>
                  <a:spLocks/>
                </p:cNvSpPr>
                <p:nvPr/>
              </p:nvSpPr>
              <p:spPr bwMode="auto">
                <a:xfrm>
                  <a:off x="2834" y="1292"/>
                  <a:ext cx="129" cy="139"/>
                </a:xfrm>
                <a:custGeom>
                  <a:avLst/>
                  <a:gdLst/>
                  <a:ahLst/>
                  <a:cxnLst>
                    <a:cxn ang="0">
                      <a:pos x="0" y="195"/>
                    </a:cxn>
                    <a:cxn ang="0">
                      <a:pos x="8" y="172"/>
                    </a:cxn>
                    <a:cxn ang="0">
                      <a:pos x="21" y="160"/>
                    </a:cxn>
                    <a:cxn ang="0">
                      <a:pos x="35" y="148"/>
                    </a:cxn>
                    <a:cxn ang="0">
                      <a:pos x="44" y="120"/>
                    </a:cxn>
                    <a:cxn ang="0">
                      <a:pos x="56" y="102"/>
                    </a:cxn>
                    <a:cxn ang="0">
                      <a:pos x="87" y="93"/>
                    </a:cxn>
                    <a:cxn ang="0">
                      <a:pos x="105" y="85"/>
                    </a:cxn>
                    <a:cxn ang="0">
                      <a:pos x="114" y="66"/>
                    </a:cxn>
                    <a:cxn ang="0">
                      <a:pos x="127" y="46"/>
                    </a:cxn>
                    <a:cxn ang="0">
                      <a:pos x="137" y="26"/>
                    </a:cxn>
                    <a:cxn ang="0">
                      <a:pos x="154" y="18"/>
                    </a:cxn>
                    <a:cxn ang="0">
                      <a:pos x="177" y="26"/>
                    </a:cxn>
                    <a:cxn ang="0">
                      <a:pos x="192" y="35"/>
                    </a:cxn>
                    <a:cxn ang="0">
                      <a:pos x="212" y="23"/>
                    </a:cxn>
                    <a:cxn ang="0">
                      <a:pos x="224" y="14"/>
                    </a:cxn>
                    <a:cxn ang="0">
                      <a:pos x="247" y="3"/>
                    </a:cxn>
                    <a:cxn ang="0">
                      <a:pos x="296" y="3"/>
                    </a:cxn>
                    <a:cxn ang="0">
                      <a:pos x="325" y="14"/>
                    </a:cxn>
                    <a:cxn ang="0">
                      <a:pos x="345" y="26"/>
                    </a:cxn>
                    <a:cxn ang="0">
                      <a:pos x="357" y="40"/>
                    </a:cxn>
                    <a:cxn ang="0">
                      <a:pos x="368" y="62"/>
                    </a:cxn>
                    <a:cxn ang="0">
                      <a:pos x="375" y="93"/>
                    </a:cxn>
                    <a:cxn ang="0">
                      <a:pos x="403" y="105"/>
                    </a:cxn>
                    <a:cxn ang="0">
                      <a:pos x="419" y="116"/>
                    </a:cxn>
                    <a:cxn ang="0">
                      <a:pos x="433" y="128"/>
                    </a:cxn>
                    <a:cxn ang="0">
                      <a:pos x="450" y="156"/>
                    </a:cxn>
                    <a:cxn ang="0">
                      <a:pos x="465" y="172"/>
                    </a:cxn>
                    <a:cxn ang="0">
                      <a:pos x="473" y="186"/>
                    </a:cxn>
                    <a:cxn ang="0">
                      <a:pos x="485" y="200"/>
                    </a:cxn>
                    <a:cxn ang="0">
                      <a:pos x="496" y="223"/>
                    </a:cxn>
                    <a:cxn ang="0">
                      <a:pos x="504" y="238"/>
                    </a:cxn>
                    <a:cxn ang="0">
                      <a:pos x="513" y="258"/>
                    </a:cxn>
                    <a:cxn ang="0">
                      <a:pos x="513" y="308"/>
                    </a:cxn>
                    <a:cxn ang="0">
                      <a:pos x="504" y="328"/>
                    </a:cxn>
                    <a:cxn ang="0">
                      <a:pos x="490" y="346"/>
                    </a:cxn>
                    <a:cxn ang="0">
                      <a:pos x="481" y="363"/>
                    </a:cxn>
                    <a:cxn ang="0">
                      <a:pos x="473" y="378"/>
                    </a:cxn>
                    <a:cxn ang="0">
                      <a:pos x="465" y="390"/>
                    </a:cxn>
                    <a:cxn ang="0">
                      <a:pos x="455" y="403"/>
                    </a:cxn>
                    <a:cxn ang="0">
                      <a:pos x="442" y="426"/>
                    </a:cxn>
                    <a:cxn ang="0">
                      <a:pos x="433" y="449"/>
                    </a:cxn>
                    <a:cxn ang="0">
                      <a:pos x="423" y="480"/>
                    </a:cxn>
                    <a:cxn ang="0">
                      <a:pos x="415" y="493"/>
                    </a:cxn>
                    <a:cxn ang="0">
                      <a:pos x="383" y="508"/>
                    </a:cxn>
                    <a:cxn ang="0">
                      <a:pos x="368" y="515"/>
                    </a:cxn>
                    <a:cxn ang="0">
                      <a:pos x="353" y="523"/>
                    </a:cxn>
                    <a:cxn ang="0">
                      <a:pos x="336" y="532"/>
                    </a:cxn>
                    <a:cxn ang="0">
                      <a:pos x="310" y="546"/>
                    </a:cxn>
                    <a:cxn ang="0">
                      <a:pos x="270" y="555"/>
                    </a:cxn>
                    <a:cxn ang="0">
                      <a:pos x="220" y="551"/>
                    </a:cxn>
                    <a:cxn ang="0">
                      <a:pos x="142" y="551"/>
                    </a:cxn>
                    <a:cxn ang="0">
                      <a:pos x="127" y="537"/>
                    </a:cxn>
                    <a:cxn ang="0">
                      <a:pos x="105" y="515"/>
                    </a:cxn>
                    <a:cxn ang="0">
                      <a:pos x="70" y="508"/>
                    </a:cxn>
                    <a:cxn ang="0">
                      <a:pos x="52" y="488"/>
                    </a:cxn>
                    <a:cxn ang="0">
                      <a:pos x="44" y="465"/>
                    </a:cxn>
                    <a:cxn ang="0">
                      <a:pos x="29" y="449"/>
                    </a:cxn>
                    <a:cxn ang="0">
                      <a:pos x="21" y="430"/>
                    </a:cxn>
                    <a:cxn ang="0">
                      <a:pos x="8" y="403"/>
                    </a:cxn>
                    <a:cxn ang="0">
                      <a:pos x="8" y="351"/>
                    </a:cxn>
                  </a:cxnLst>
                  <a:rect l="0" t="0" r="r" b="b"/>
                  <a:pathLst>
                    <a:path w="517" h="555">
                      <a:moveTo>
                        <a:pt x="4" y="249"/>
                      </a:moveTo>
                      <a:lnTo>
                        <a:pt x="4" y="223"/>
                      </a:lnTo>
                      <a:lnTo>
                        <a:pt x="0" y="218"/>
                      </a:lnTo>
                      <a:lnTo>
                        <a:pt x="0" y="195"/>
                      </a:lnTo>
                      <a:lnTo>
                        <a:pt x="4" y="191"/>
                      </a:lnTo>
                      <a:lnTo>
                        <a:pt x="4" y="183"/>
                      </a:lnTo>
                      <a:lnTo>
                        <a:pt x="8" y="179"/>
                      </a:lnTo>
                      <a:lnTo>
                        <a:pt x="8" y="172"/>
                      </a:lnTo>
                      <a:lnTo>
                        <a:pt x="12" y="168"/>
                      </a:lnTo>
                      <a:lnTo>
                        <a:pt x="17" y="165"/>
                      </a:lnTo>
                      <a:lnTo>
                        <a:pt x="21" y="165"/>
                      </a:lnTo>
                      <a:lnTo>
                        <a:pt x="21" y="160"/>
                      </a:lnTo>
                      <a:lnTo>
                        <a:pt x="25" y="160"/>
                      </a:lnTo>
                      <a:lnTo>
                        <a:pt x="29" y="156"/>
                      </a:lnTo>
                      <a:lnTo>
                        <a:pt x="35" y="151"/>
                      </a:lnTo>
                      <a:lnTo>
                        <a:pt x="35" y="148"/>
                      </a:lnTo>
                      <a:lnTo>
                        <a:pt x="40" y="143"/>
                      </a:lnTo>
                      <a:lnTo>
                        <a:pt x="40" y="133"/>
                      </a:lnTo>
                      <a:lnTo>
                        <a:pt x="44" y="128"/>
                      </a:lnTo>
                      <a:lnTo>
                        <a:pt x="44" y="120"/>
                      </a:lnTo>
                      <a:lnTo>
                        <a:pt x="47" y="116"/>
                      </a:lnTo>
                      <a:lnTo>
                        <a:pt x="47" y="112"/>
                      </a:lnTo>
                      <a:lnTo>
                        <a:pt x="52" y="105"/>
                      </a:lnTo>
                      <a:lnTo>
                        <a:pt x="56" y="102"/>
                      </a:lnTo>
                      <a:lnTo>
                        <a:pt x="60" y="98"/>
                      </a:lnTo>
                      <a:lnTo>
                        <a:pt x="67" y="98"/>
                      </a:lnTo>
                      <a:lnTo>
                        <a:pt x="70" y="93"/>
                      </a:lnTo>
                      <a:lnTo>
                        <a:pt x="87" y="93"/>
                      </a:lnTo>
                      <a:lnTo>
                        <a:pt x="91" y="89"/>
                      </a:lnTo>
                      <a:lnTo>
                        <a:pt x="96" y="89"/>
                      </a:lnTo>
                      <a:lnTo>
                        <a:pt x="102" y="85"/>
                      </a:lnTo>
                      <a:lnTo>
                        <a:pt x="105" y="85"/>
                      </a:lnTo>
                      <a:lnTo>
                        <a:pt x="105" y="81"/>
                      </a:lnTo>
                      <a:lnTo>
                        <a:pt x="110" y="76"/>
                      </a:lnTo>
                      <a:lnTo>
                        <a:pt x="114" y="70"/>
                      </a:lnTo>
                      <a:lnTo>
                        <a:pt x="114" y="66"/>
                      </a:lnTo>
                      <a:lnTo>
                        <a:pt x="122" y="58"/>
                      </a:lnTo>
                      <a:lnTo>
                        <a:pt x="122" y="54"/>
                      </a:lnTo>
                      <a:lnTo>
                        <a:pt x="127" y="49"/>
                      </a:lnTo>
                      <a:lnTo>
                        <a:pt x="127" y="46"/>
                      </a:lnTo>
                      <a:lnTo>
                        <a:pt x="133" y="40"/>
                      </a:lnTo>
                      <a:lnTo>
                        <a:pt x="133" y="35"/>
                      </a:lnTo>
                      <a:lnTo>
                        <a:pt x="137" y="31"/>
                      </a:lnTo>
                      <a:lnTo>
                        <a:pt x="137" y="26"/>
                      </a:lnTo>
                      <a:lnTo>
                        <a:pt x="142" y="26"/>
                      </a:lnTo>
                      <a:lnTo>
                        <a:pt x="145" y="23"/>
                      </a:lnTo>
                      <a:lnTo>
                        <a:pt x="149" y="23"/>
                      </a:lnTo>
                      <a:lnTo>
                        <a:pt x="154" y="18"/>
                      </a:lnTo>
                      <a:lnTo>
                        <a:pt x="168" y="18"/>
                      </a:lnTo>
                      <a:lnTo>
                        <a:pt x="172" y="23"/>
                      </a:lnTo>
                      <a:lnTo>
                        <a:pt x="177" y="23"/>
                      </a:lnTo>
                      <a:lnTo>
                        <a:pt x="177" y="26"/>
                      </a:lnTo>
                      <a:lnTo>
                        <a:pt x="180" y="26"/>
                      </a:lnTo>
                      <a:lnTo>
                        <a:pt x="185" y="31"/>
                      </a:lnTo>
                      <a:lnTo>
                        <a:pt x="189" y="31"/>
                      </a:lnTo>
                      <a:lnTo>
                        <a:pt x="192" y="35"/>
                      </a:lnTo>
                      <a:lnTo>
                        <a:pt x="200" y="31"/>
                      </a:lnTo>
                      <a:lnTo>
                        <a:pt x="203" y="26"/>
                      </a:lnTo>
                      <a:lnTo>
                        <a:pt x="207" y="26"/>
                      </a:lnTo>
                      <a:lnTo>
                        <a:pt x="212" y="23"/>
                      </a:lnTo>
                      <a:lnTo>
                        <a:pt x="212" y="18"/>
                      </a:lnTo>
                      <a:lnTo>
                        <a:pt x="215" y="18"/>
                      </a:lnTo>
                      <a:lnTo>
                        <a:pt x="220" y="14"/>
                      </a:lnTo>
                      <a:lnTo>
                        <a:pt x="224" y="14"/>
                      </a:lnTo>
                      <a:lnTo>
                        <a:pt x="224" y="11"/>
                      </a:lnTo>
                      <a:lnTo>
                        <a:pt x="230" y="11"/>
                      </a:lnTo>
                      <a:lnTo>
                        <a:pt x="235" y="3"/>
                      </a:lnTo>
                      <a:lnTo>
                        <a:pt x="247" y="3"/>
                      </a:lnTo>
                      <a:lnTo>
                        <a:pt x="250" y="0"/>
                      </a:lnTo>
                      <a:lnTo>
                        <a:pt x="270" y="0"/>
                      </a:lnTo>
                      <a:lnTo>
                        <a:pt x="273" y="3"/>
                      </a:lnTo>
                      <a:lnTo>
                        <a:pt x="296" y="3"/>
                      </a:lnTo>
                      <a:lnTo>
                        <a:pt x="301" y="11"/>
                      </a:lnTo>
                      <a:lnTo>
                        <a:pt x="313" y="11"/>
                      </a:lnTo>
                      <a:lnTo>
                        <a:pt x="317" y="14"/>
                      </a:lnTo>
                      <a:lnTo>
                        <a:pt x="325" y="14"/>
                      </a:lnTo>
                      <a:lnTo>
                        <a:pt x="331" y="18"/>
                      </a:lnTo>
                      <a:lnTo>
                        <a:pt x="336" y="18"/>
                      </a:lnTo>
                      <a:lnTo>
                        <a:pt x="340" y="23"/>
                      </a:lnTo>
                      <a:lnTo>
                        <a:pt x="345" y="26"/>
                      </a:lnTo>
                      <a:lnTo>
                        <a:pt x="348" y="31"/>
                      </a:lnTo>
                      <a:lnTo>
                        <a:pt x="353" y="35"/>
                      </a:lnTo>
                      <a:lnTo>
                        <a:pt x="353" y="40"/>
                      </a:lnTo>
                      <a:lnTo>
                        <a:pt x="357" y="40"/>
                      </a:lnTo>
                      <a:lnTo>
                        <a:pt x="357" y="46"/>
                      </a:lnTo>
                      <a:lnTo>
                        <a:pt x="363" y="49"/>
                      </a:lnTo>
                      <a:lnTo>
                        <a:pt x="368" y="54"/>
                      </a:lnTo>
                      <a:lnTo>
                        <a:pt x="368" y="62"/>
                      </a:lnTo>
                      <a:lnTo>
                        <a:pt x="371" y="66"/>
                      </a:lnTo>
                      <a:lnTo>
                        <a:pt x="371" y="85"/>
                      </a:lnTo>
                      <a:lnTo>
                        <a:pt x="375" y="89"/>
                      </a:lnTo>
                      <a:lnTo>
                        <a:pt x="375" y="93"/>
                      </a:lnTo>
                      <a:lnTo>
                        <a:pt x="383" y="102"/>
                      </a:lnTo>
                      <a:lnTo>
                        <a:pt x="392" y="102"/>
                      </a:lnTo>
                      <a:lnTo>
                        <a:pt x="398" y="105"/>
                      </a:lnTo>
                      <a:lnTo>
                        <a:pt x="403" y="105"/>
                      </a:lnTo>
                      <a:lnTo>
                        <a:pt x="406" y="112"/>
                      </a:lnTo>
                      <a:lnTo>
                        <a:pt x="415" y="112"/>
                      </a:lnTo>
                      <a:lnTo>
                        <a:pt x="415" y="116"/>
                      </a:lnTo>
                      <a:lnTo>
                        <a:pt x="419" y="116"/>
                      </a:lnTo>
                      <a:lnTo>
                        <a:pt x="423" y="120"/>
                      </a:lnTo>
                      <a:lnTo>
                        <a:pt x="429" y="125"/>
                      </a:lnTo>
                      <a:lnTo>
                        <a:pt x="433" y="125"/>
                      </a:lnTo>
                      <a:lnTo>
                        <a:pt x="433" y="128"/>
                      </a:lnTo>
                      <a:lnTo>
                        <a:pt x="442" y="137"/>
                      </a:lnTo>
                      <a:lnTo>
                        <a:pt x="442" y="143"/>
                      </a:lnTo>
                      <a:lnTo>
                        <a:pt x="450" y="151"/>
                      </a:lnTo>
                      <a:lnTo>
                        <a:pt x="450" y="156"/>
                      </a:lnTo>
                      <a:lnTo>
                        <a:pt x="455" y="160"/>
                      </a:lnTo>
                      <a:lnTo>
                        <a:pt x="461" y="165"/>
                      </a:lnTo>
                      <a:lnTo>
                        <a:pt x="461" y="168"/>
                      </a:lnTo>
                      <a:lnTo>
                        <a:pt x="465" y="172"/>
                      </a:lnTo>
                      <a:lnTo>
                        <a:pt x="469" y="179"/>
                      </a:lnTo>
                      <a:lnTo>
                        <a:pt x="469" y="183"/>
                      </a:lnTo>
                      <a:lnTo>
                        <a:pt x="473" y="183"/>
                      </a:lnTo>
                      <a:lnTo>
                        <a:pt x="473" y="186"/>
                      </a:lnTo>
                      <a:lnTo>
                        <a:pt x="477" y="191"/>
                      </a:lnTo>
                      <a:lnTo>
                        <a:pt x="481" y="191"/>
                      </a:lnTo>
                      <a:lnTo>
                        <a:pt x="481" y="195"/>
                      </a:lnTo>
                      <a:lnTo>
                        <a:pt x="485" y="200"/>
                      </a:lnTo>
                      <a:lnTo>
                        <a:pt x="485" y="203"/>
                      </a:lnTo>
                      <a:lnTo>
                        <a:pt x="490" y="209"/>
                      </a:lnTo>
                      <a:lnTo>
                        <a:pt x="490" y="218"/>
                      </a:lnTo>
                      <a:lnTo>
                        <a:pt x="496" y="223"/>
                      </a:lnTo>
                      <a:lnTo>
                        <a:pt x="496" y="226"/>
                      </a:lnTo>
                      <a:lnTo>
                        <a:pt x="500" y="230"/>
                      </a:lnTo>
                      <a:lnTo>
                        <a:pt x="500" y="235"/>
                      </a:lnTo>
                      <a:lnTo>
                        <a:pt x="504" y="238"/>
                      </a:lnTo>
                      <a:lnTo>
                        <a:pt x="508" y="245"/>
                      </a:lnTo>
                      <a:lnTo>
                        <a:pt x="508" y="249"/>
                      </a:lnTo>
                      <a:lnTo>
                        <a:pt x="513" y="253"/>
                      </a:lnTo>
                      <a:lnTo>
                        <a:pt x="513" y="258"/>
                      </a:lnTo>
                      <a:lnTo>
                        <a:pt x="517" y="262"/>
                      </a:lnTo>
                      <a:lnTo>
                        <a:pt x="517" y="293"/>
                      </a:lnTo>
                      <a:lnTo>
                        <a:pt x="513" y="297"/>
                      </a:lnTo>
                      <a:lnTo>
                        <a:pt x="513" y="308"/>
                      </a:lnTo>
                      <a:lnTo>
                        <a:pt x="508" y="311"/>
                      </a:lnTo>
                      <a:lnTo>
                        <a:pt x="508" y="320"/>
                      </a:lnTo>
                      <a:lnTo>
                        <a:pt x="504" y="325"/>
                      </a:lnTo>
                      <a:lnTo>
                        <a:pt x="504" y="328"/>
                      </a:lnTo>
                      <a:lnTo>
                        <a:pt x="500" y="328"/>
                      </a:lnTo>
                      <a:lnTo>
                        <a:pt x="500" y="337"/>
                      </a:lnTo>
                      <a:lnTo>
                        <a:pt x="496" y="343"/>
                      </a:lnTo>
                      <a:lnTo>
                        <a:pt x="490" y="346"/>
                      </a:lnTo>
                      <a:lnTo>
                        <a:pt x="490" y="355"/>
                      </a:lnTo>
                      <a:lnTo>
                        <a:pt x="485" y="355"/>
                      </a:lnTo>
                      <a:lnTo>
                        <a:pt x="485" y="360"/>
                      </a:lnTo>
                      <a:lnTo>
                        <a:pt x="481" y="363"/>
                      </a:lnTo>
                      <a:lnTo>
                        <a:pt x="481" y="368"/>
                      </a:lnTo>
                      <a:lnTo>
                        <a:pt x="477" y="368"/>
                      </a:lnTo>
                      <a:lnTo>
                        <a:pt x="477" y="374"/>
                      </a:lnTo>
                      <a:lnTo>
                        <a:pt x="473" y="378"/>
                      </a:lnTo>
                      <a:lnTo>
                        <a:pt x="473" y="383"/>
                      </a:lnTo>
                      <a:lnTo>
                        <a:pt x="469" y="383"/>
                      </a:lnTo>
                      <a:lnTo>
                        <a:pt x="469" y="386"/>
                      </a:lnTo>
                      <a:lnTo>
                        <a:pt x="465" y="390"/>
                      </a:lnTo>
                      <a:lnTo>
                        <a:pt x="465" y="395"/>
                      </a:lnTo>
                      <a:lnTo>
                        <a:pt x="461" y="395"/>
                      </a:lnTo>
                      <a:lnTo>
                        <a:pt x="461" y="398"/>
                      </a:lnTo>
                      <a:lnTo>
                        <a:pt x="455" y="403"/>
                      </a:lnTo>
                      <a:lnTo>
                        <a:pt x="455" y="409"/>
                      </a:lnTo>
                      <a:lnTo>
                        <a:pt x="450" y="409"/>
                      </a:lnTo>
                      <a:lnTo>
                        <a:pt x="450" y="418"/>
                      </a:lnTo>
                      <a:lnTo>
                        <a:pt x="442" y="426"/>
                      </a:lnTo>
                      <a:lnTo>
                        <a:pt x="442" y="435"/>
                      </a:lnTo>
                      <a:lnTo>
                        <a:pt x="438" y="441"/>
                      </a:lnTo>
                      <a:lnTo>
                        <a:pt x="438" y="445"/>
                      </a:lnTo>
                      <a:lnTo>
                        <a:pt x="433" y="449"/>
                      </a:lnTo>
                      <a:lnTo>
                        <a:pt x="433" y="462"/>
                      </a:lnTo>
                      <a:lnTo>
                        <a:pt x="429" y="462"/>
                      </a:lnTo>
                      <a:lnTo>
                        <a:pt x="429" y="476"/>
                      </a:lnTo>
                      <a:lnTo>
                        <a:pt x="423" y="480"/>
                      </a:lnTo>
                      <a:lnTo>
                        <a:pt x="423" y="485"/>
                      </a:lnTo>
                      <a:lnTo>
                        <a:pt x="419" y="488"/>
                      </a:lnTo>
                      <a:lnTo>
                        <a:pt x="419" y="493"/>
                      </a:lnTo>
                      <a:lnTo>
                        <a:pt x="415" y="493"/>
                      </a:lnTo>
                      <a:lnTo>
                        <a:pt x="411" y="497"/>
                      </a:lnTo>
                      <a:lnTo>
                        <a:pt x="406" y="500"/>
                      </a:lnTo>
                      <a:lnTo>
                        <a:pt x="388" y="500"/>
                      </a:lnTo>
                      <a:lnTo>
                        <a:pt x="383" y="508"/>
                      </a:lnTo>
                      <a:lnTo>
                        <a:pt x="375" y="508"/>
                      </a:lnTo>
                      <a:lnTo>
                        <a:pt x="371" y="511"/>
                      </a:lnTo>
                      <a:lnTo>
                        <a:pt x="368" y="511"/>
                      </a:lnTo>
                      <a:lnTo>
                        <a:pt x="368" y="515"/>
                      </a:lnTo>
                      <a:lnTo>
                        <a:pt x="363" y="515"/>
                      </a:lnTo>
                      <a:lnTo>
                        <a:pt x="357" y="520"/>
                      </a:lnTo>
                      <a:lnTo>
                        <a:pt x="353" y="520"/>
                      </a:lnTo>
                      <a:lnTo>
                        <a:pt x="353" y="523"/>
                      </a:lnTo>
                      <a:lnTo>
                        <a:pt x="348" y="523"/>
                      </a:lnTo>
                      <a:lnTo>
                        <a:pt x="345" y="528"/>
                      </a:lnTo>
                      <a:lnTo>
                        <a:pt x="340" y="532"/>
                      </a:lnTo>
                      <a:lnTo>
                        <a:pt x="336" y="532"/>
                      </a:lnTo>
                      <a:lnTo>
                        <a:pt x="325" y="543"/>
                      </a:lnTo>
                      <a:lnTo>
                        <a:pt x="317" y="543"/>
                      </a:lnTo>
                      <a:lnTo>
                        <a:pt x="313" y="546"/>
                      </a:lnTo>
                      <a:lnTo>
                        <a:pt x="310" y="546"/>
                      </a:lnTo>
                      <a:lnTo>
                        <a:pt x="305" y="551"/>
                      </a:lnTo>
                      <a:lnTo>
                        <a:pt x="290" y="551"/>
                      </a:lnTo>
                      <a:lnTo>
                        <a:pt x="287" y="555"/>
                      </a:lnTo>
                      <a:lnTo>
                        <a:pt x="270" y="555"/>
                      </a:lnTo>
                      <a:lnTo>
                        <a:pt x="266" y="551"/>
                      </a:lnTo>
                      <a:lnTo>
                        <a:pt x="230" y="551"/>
                      </a:lnTo>
                      <a:lnTo>
                        <a:pt x="224" y="546"/>
                      </a:lnTo>
                      <a:lnTo>
                        <a:pt x="220" y="551"/>
                      </a:lnTo>
                      <a:lnTo>
                        <a:pt x="172" y="551"/>
                      </a:lnTo>
                      <a:lnTo>
                        <a:pt x="168" y="555"/>
                      </a:lnTo>
                      <a:lnTo>
                        <a:pt x="163" y="551"/>
                      </a:lnTo>
                      <a:lnTo>
                        <a:pt x="142" y="551"/>
                      </a:lnTo>
                      <a:lnTo>
                        <a:pt x="137" y="546"/>
                      </a:lnTo>
                      <a:lnTo>
                        <a:pt x="133" y="546"/>
                      </a:lnTo>
                      <a:lnTo>
                        <a:pt x="133" y="543"/>
                      </a:lnTo>
                      <a:lnTo>
                        <a:pt x="127" y="537"/>
                      </a:lnTo>
                      <a:lnTo>
                        <a:pt x="127" y="528"/>
                      </a:lnTo>
                      <a:lnTo>
                        <a:pt x="119" y="520"/>
                      </a:lnTo>
                      <a:lnTo>
                        <a:pt x="110" y="520"/>
                      </a:lnTo>
                      <a:lnTo>
                        <a:pt x="105" y="515"/>
                      </a:lnTo>
                      <a:lnTo>
                        <a:pt x="83" y="515"/>
                      </a:lnTo>
                      <a:lnTo>
                        <a:pt x="79" y="511"/>
                      </a:lnTo>
                      <a:lnTo>
                        <a:pt x="75" y="511"/>
                      </a:lnTo>
                      <a:lnTo>
                        <a:pt x="70" y="508"/>
                      </a:lnTo>
                      <a:lnTo>
                        <a:pt x="67" y="500"/>
                      </a:lnTo>
                      <a:lnTo>
                        <a:pt x="60" y="497"/>
                      </a:lnTo>
                      <a:lnTo>
                        <a:pt x="56" y="493"/>
                      </a:lnTo>
                      <a:lnTo>
                        <a:pt x="52" y="488"/>
                      </a:lnTo>
                      <a:lnTo>
                        <a:pt x="52" y="480"/>
                      </a:lnTo>
                      <a:lnTo>
                        <a:pt x="47" y="476"/>
                      </a:lnTo>
                      <a:lnTo>
                        <a:pt x="44" y="470"/>
                      </a:lnTo>
                      <a:lnTo>
                        <a:pt x="44" y="465"/>
                      </a:lnTo>
                      <a:lnTo>
                        <a:pt x="40" y="462"/>
                      </a:lnTo>
                      <a:lnTo>
                        <a:pt x="40" y="457"/>
                      </a:lnTo>
                      <a:lnTo>
                        <a:pt x="35" y="453"/>
                      </a:lnTo>
                      <a:lnTo>
                        <a:pt x="29" y="449"/>
                      </a:lnTo>
                      <a:lnTo>
                        <a:pt x="29" y="445"/>
                      </a:lnTo>
                      <a:lnTo>
                        <a:pt x="25" y="441"/>
                      </a:lnTo>
                      <a:lnTo>
                        <a:pt x="21" y="435"/>
                      </a:lnTo>
                      <a:lnTo>
                        <a:pt x="21" y="430"/>
                      </a:lnTo>
                      <a:lnTo>
                        <a:pt x="12" y="422"/>
                      </a:lnTo>
                      <a:lnTo>
                        <a:pt x="12" y="413"/>
                      </a:lnTo>
                      <a:lnTo>
                        <a:pt x="8" y="413"/>
                      </a:lnTo>
                      <a:lnTo>
                        <a:pt x="8" y="403"/>
                      </a:lnTo>
                      <a:lnTo>
                        <a:pt x="4" y="398"/>
                      </a:lnTo>
                      <a:lnTo>
                        <a:pt x="4" y="360"/>
                      </a:lnTo>
                      <a:lnTo>
                        <a:pt x="8" y="355"/>
                      </a:lnTo>
                      <a:lnTo>
                        <a:pt x="8" y="351"/>
                      </a:lnTo>
                      <a:lnTo>
                        <a:pt x="4" y="346"/>
                      </a:lnTo>
                      <a:lnTo>
                        <a:pt x="4" y="249"/>
                      </a:lnTo>
                      <a:close/>
                    </a:path>
                  </a:pathLst>
                </a:custGeom>
                <a:solidFill>
                  <a:srgbClr val="333300"/>
                </a:solidFill>
                <a:ln w="9525">
                  <a:noFill/>
                  <a:round/>
                  <a:headEnd/>
                  <a:tailEnd/>
                </a:ln>
              </p:spPr>
              <p:txBody>
                <a:bodyPr/>
                <a:lstStyle/>
                <a:p>
                  <a:pPr>
                    <a:defRPr/>
                  </a:pPr>
                  <a:endParaRPr lang="en-US" dirty="0">
                    <a:effectLst>
                      <a:outerShdw blurRad="38100" dist="38100" dir="2700000" algn="tl">
                        <a:srgbClr val="000000"/>
                      </a:outerShdw>
                    </a:effectLst>
                    <a:ea typeface="ＭＳ Ｐゴシック" pitchFamily="-65" charset="-128"/>
                  </a:endParaRPr>
                </a:p>
              </p:txBody>
            </p:sp>
          </p:grpSp>
          <p:sp>
            <p:nvSpPr>
              <p:cNvPr id="23571" name="Text Box 28"/>
              <p:cNvSpPr txBox="1">
                <a:spLocks noChangeArrowheads="1"/>
              </p:cNvSpPr>
              <p:nvPr/>
            </p:nvSpPr>
            <p:spPr bwMode="auto">
              <a:xfrm>
                <a:off x="2448" y="2016"/>
                <a:ext cx="577"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421" tIns="49711" rIns="99421" bIns="49711">
                <a:spAutoFit/>
              </a:bodyPr>
              <a:lstStyle>
                <a:lvl1pPr>
                  <a:defRPr sz="2500">
                    <a:solidFill>
                      <a:schemeClr val="bg1"/>
                    </a:solidFill>
                    <a:latin typeface="CG Omega" pitchFamily="34" charset="0"/>
                  </a:defRPr>
                </a:lvl1pPr>
                <a:lvl2pPr marL="742950" indent="-285750">
                  <a:defRPr sz="2500">
                    <a:solidFill>
                      <a:schemeClr val="bg1"/>
                    </a:solidFill>
                    <a:latin typeface="CG Omega" pitchFamily="34" charset="0"/>
                  </a:defRPr>
                </a:lvl2pPr>
                <a:lvl3pPr marL="1143000" indent="-228600">
                  <a:defRPr sz="2500">
                    <a:solidFill>
                      <a:schemeClr val="bg1"/>
                    </a:solidFill>
                    <a:latin typeface="CG Omega" pitchFamily="34" charset="0"/>
                  </a:defRPr>
                </a:lvl3pPr>
                <a:lvl4pPr marL="1600200" indent="-228600">
                  <a:defRPr sz="2500">
                    <a:solidFill>
                      <a:schemeClr val="bg1"/>
                    </a:solidFill>
                    <a:latin typeface="CG Omega" pitchFamily="34" charset="0"/>
                  </a:defRPr>
                </a:lvl4pPr>
                <a:lvl5pPr marL="2057400" indent="-228600">
                  <a:defRPr sz="2500">
                    <a:solidFill>
                      <a:schemeClr val="bg1"/>
                    </a:solidFill>
                    <a:latin typeface="CG Omega" pitchFamily="34" charset="0"/>
                  </a:defRPr>
                </a:lvl5pPr>
                <a:lvl6pPr marL="25146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6pPr>
                <a:lvl7pPr marL="29718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7pPr>
                <a:lvl8pPr marL="34290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8pPr>
                <a:lvl9pPr marL="38862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9pPr>
              </a:lstStyle>
              <a:p>
                <a:pPr algn="ctr">
                  <a:buFont typeface="Monotype Sorts" pitchFamily="2" charset="2"/>
                  <a:buNone/>
                </a:pPr>
                <a:r>
                  <a:rPr lang="en-US" sz="1800" b="1" dirty="0">
                    <a:effectLst/>
                    <a:latin typeface="Arial" pitchFamily="34" charset="0"/>
                    <a:ea typeface="ＭＳ Ｐゴシック" pitchFamily="34" charset="-128"/>
                  </a:rPr>
                  <a:t>Stem</a:t>
                </a:r>
              </a:p>
              <a:p>
                <a:pPr algn="ctr">
                  <a:buFont typeface="Monotype Sorts" pitchFamily="2" charset="2"/>
                  <a:buNone/>
                </a:pPr>
                <a:r>
                  <a:rPr lang="en-US" sz="1800" b="1" dirty="0">
                    <a:effectLst/>
                    <a:latin typeface="Arial" pitchFamily="34" charset="0"/>
                    <a:ea typeface="ＭＳ Ｐゴシック" pitchFamily="34" charset="-128"/>
                  </a:rPr>
                  <a:t>Cell</a:t>
                </a:r>
                <a:endParaRPr lang="en-US" b="1" dirty="0">
                  <a:effectLst/>
                  <a:latin typeface="Arial" pitchFamily="34" charset="0"/>
                  <a:ea typeface="ＭＳ Ｐゴシック" pitchFamily="34" charset="-128"/>
                </a:endParaRPr>
              </a:p>
            </p:txBody>
          </p:sp>
          <p:pic>
            <p:nvPicPr>
              <p:cNvPr id="23572" name="Picture 29" descr="FCblu"/>
              <p:cNvPicPr>
                <a:picLocks noChangeAspect="1" noChangeArrowheads="1"/>
              </p:cNvPicPr>
              <p:nvPr/>
            </p:nvPicPr>
            <p:blipFill>
              <a:blip r:embed="rId3" cstate="print">
                <a:clrChange>
                  <a:clrFrom>
                    <a:srgbClr val="0000FF"/>
                  </a:clrFrom>
                  <a:clrTo>
                    <a:srgbClr val="0000FF">
                      <a:alpha val="0"/>
                    </a:srgbClr>
                  </a:clrTo>
                </a:clrChange>
                <a:extLst>
                  <a:ext uri="{28A0092B-C50C-407E-A947-70E740481C1C}">
                    <a14:useLocalDpi xmlns:a14="http://schemas.microsoft.com/office/drawing/2010/main" val="0"/>
                  </a:ext>
                </a:extLst>
              </a:blip>
              <a:srcRect/>
              <a:stretch>
                <a:fillRect/>
              </a:stretch>
            </p:blipFill>
            <p:spPr bwMode="auto">
              <a:xfrm>
                <a:off x="3000" y="1776"/>
                <a:ext cx="1008"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73" name="Text Box 30"/>
              <p:cNvSpPr txBox="1">
                <a:spLocks noChangeArrowheads="1"/>
              </p:cNvSpPr>
              <p:nvPr/>
            </p:nvSpPr>
            <p:spPr bwMode="auto">
              <a:xfrm>
                <a:off x="2984" y="2064"/>
                <a:ext cx="1096"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421" tIns="49711" rIns="99421" bIns="49711">
                <a:spAutoFit/>
              </a:bodyPr>
              <a:lstStyle>
                <a:lvl1pPr>
                  <a:defRPr sz="2500">
                    <a:solidFill>
                      <a:schemeClr val="bg1"/>
                    </a:solidFill>
                    <a:latin typeface="CG Omega" pitchFamily="34" charset="0"/>
                  </a:defRPr>
                </a:lvl1pPr>
                <a:lvl2pPr marL="742950" indent="-285750">
                  <a:defRPr sz="2500">
                    <a:solidFill>
                      <a:schemeClr val="bg1"/>
                    </a:solidFill>
                    <a:latin typeface="CG Omega" pitchFamily="34" charset="0"/>
                  </a:defRPr>
                </a:lvl2pPr>
                <a:lvl3pPr marL="1143000" indent="-228600">
                  <a:defRPr sz="2500">
                    <a:solidFill>
                      <a:schemeClr val="bg1"/>
                    </a:solidFill>
                    <a:latin typeface="CG Omega" pitchFamily="34" charset="0"/>
                  </a:defRPr>
                </a:lvl3pPr>
                <a:lvl4pPr marL="1600200" indent="-228600">
                  <a:defRPr sz="2500">
                    <a:solidFill>
                      <a:schemeClr val="bg1"/>
                    </a:solidFill>
                    <a:latin typeface="CG Omega" pitchFamily="34" charset="0"/>
                  </a:defRPr>
                </a:lvl4pPr>
                <a:lvl5pPr marL="2057400" indent="-228600">
                  <a:defRPr sz="2500">
                    <a:solidFill>
                      <a:schemeClr val="bg1"/>
                    </a:solidFill>
                    <a:latin typeface="CG Omega" pitchFamily="34" charset="0"/>
                  </a:defRPr>
                </a:lvl5pPr>
                <a:lvl6pPr marL="25146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6pPr>
                <a:lvl7pPr marL="29718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7pPr>
                <a:lvl8pPr marL="34290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8pPr>
                <a:lvl9pPr marL="3886200" indent="-228600" eaLnBrk="0" fontAlgn="base" hangingPunct="0">
                  <a:lnSpc>
                    <a:spcPct val="85000"/>
                  </a:lnSpc>
                  <a:spcBef>
                    <a:spcPct val="35000"/>
                  </a:spcBef>
                  <a:spcAft>
                    <a:spcPct val="0"/>
                  </a:spcAft>
                  <a:buClr>
                    <a:srgbClr val="FFF647"/>
                  </a:buClr>
                  <a:buSzPct val="80000"/>
                  <a:buFont typeface="Monotype Sorts" pitchFamily="2" charset="2"/>
                  <a:buChar char="v"/>
                  <a:defRPr sz="2500">
                    <a:solidFill>
                      <a:schemeClr val="bg1"/>
                    </a:solidFill>
                    <a:latin typeface="CG Omega" pitchFamily="34" charset="0"/>
                  </a:defRPr>
                </a:lvl9pPr>
              </a:lstStyle>
              <a:p>
                <a:pPr algn="ctr">
                  <a:buFont typeface="Monotype Sorts" pitchFamily="2" charset="2"/>
                  <a:buNone/>
                </a:pPr>
                <a:r>
                  <a:rPr lang="en-US" sz="1800" b="1" dirty="0">
                    <a:effectLst/>
                    <a:latin typeface="Arial" pitchFamily="34" charset="0"/>
                    <a:ea typeface="ＭＳ Ｐゴシック" pitchFamily="34" charset="-128"/>
                  </a:rPr>
                  <a:t>Facilitating</a:t>
                </a:r>
              </a:p>
              <a:p>
                <a:pPr algn="ctr">
                  <a:buFont typeface="Monotype Sorts" pitchFamily="2" charset="2"/>
                  <a:buNone/>
                </a:pPr>
                <a:r>
                  <a:rPr lang="en-US" sz="1800" b="1" dirty="0">
                    <a:effectLst/>
                    <a:latin typeface="Arial" pitchFamily="34" charset="0"/>
                    <a:ea typeface="ＭＳ Ｐゴシック" pitchFamily="34" charset="-128"/>
                  </a:rPr>
                  <a:t>Cell</a:t>
                </a:r>
                <a:endParaRPr lang="en-US" b="1" dirty="0">
                  <a:effectLst/>
                  <a:latin typeface="Arial" pitchFamily="34" charset="0"/>
                  <a:ea typeface="ＭＳ Ｐゴシック" pitchFamily="34" charset="-128"/>
                </a:endParaRPr>
              </a:p>
            </p:txBody>
          </p:sp>
        </p:grpSp>
        <p:sp>
          <p:nvSpPr>
            <p:cNvPr id="29" name="Freeform 3"/>
            <p:cNvSpPr>
              <a:spLocks/>
            </p:cNvSpPr>
            <p:nvPr/>
          </p:nvSpPr>
          <p:spPr bwMode="auto">
            <a:xfrm rot="5136884">
              <a:off x="3060700" y="2705100"/>
              <a:ext cx="117475" cy="536575"/>
            </a:xfrm>
            <a:custGeom>
              <a:avLst/>
              <a:gdLst/>
              <a:ahLst/>
              <a:cxnLst>
                <a:cxn ang="0">
                  <a:pos x="1506" y="0"/>
                </a:cxn>
                <a:cxn ang="0">
                  <a:pos x="0" y="664"/>
                </a:cxn>
              </a:cxnLst>
              <a:rect l="0" t="0" r="r" b="b"/>
              <a:pathLst>
                <a:path w="1506" h="664">
                  <a:moveTo>
                    <a:pt x="1506" y="0"/>
                  </a:moveTo>
                  <a:lnTo>
                    <a:pt x="0" y="664"/>
                  </a:lnTo>
                </a:path>
              </a:pathLst>
            </a:custGeom>
            <a:noFill/>
            <a:ln w="38100">
              <a:solidFill>
                <a:schemeClr val="tx1"/>
              </a:solidFill>
              <a:round/>
              <a:headEnd/>
              <a:tailEnd/>
            </a:ln>
            <a:effectLst/>
          </p:spPr>
          <p:txBody>
            <a:bodyPr wrap="none" lIns="99421" tIns="49711" rIns="99421" bIns="49711" anchor="ctr"/>
            <a:lstStyle/>
            <a:p>
              <a:pPr>
                <a:defRPr/>
              </a:pPr>
              <a:endParaRPr lang="en-US" dirty="0">
                <a:effectLst>
                  <a:outerShdw blurRad="38100" dist="38100" dir="2700000" algn="tl">
                    <a:srgbClr val="808080"/>
                  </a:outerShdw>
                </a:effectLst>
                <a:ea typeface="ＭＳ Ｐゴシック" pitchFamily="-65" charset="-128"/>
              </a:endParaRPr>
            </a:p>
          </p:txBody>
        </p:sp>
        <p:cxnSp>
          <p:nvCxnSpPr>
            <p:cNvPr id="23569" name="Straight Arrow Connector 30"/>
            <p:cNvCxnSpPr>
              <a:cxnSpLocks noChangeShapeType="1"/>
            </p:cNvCxnSpPr>
            <p:nvPr/>
          </p:nvCxnSpPr>
          <p:spPr bwMode="auto">
            <a:xfrm flipV="1">
              <a:off x="1457324" y="4953076"/>
              <a:ext cx="0" cy="228631"/>
            </a:xfrm>
            <a:prstGeom prst="straightConnector1">
              <a:avLst/>
            </a:prstGeom>
            <a:noFill/>
            <a:ln w="19050" algn="ctr">
              <a:solidFill>
                <a:srgbClr val="4F81BD"/>
              </a:solidFill>
              <a:round/>
              <a:headEnd/>
              <a:tailEnd type="arrow" w="med" len="med"/>
            </a:ln>
            <a:extLst>
              <a:ext uri="{909E8E84-426E-40dd-AFC4-6F175D3DCCD1}">
                <a14:hiddenFill xmlns:a14="http://schemas.microsoft.com/office/drawing/2010/main" xmlns="">
                  <a:noFill/>
                </a14:hiddenFill>
              </a:ext>
            </a:extLst>
          </p:spPr>
        </p:cxnSp>
      </p:grpSp>
      <p:sp>
        <p:nvSpPr>
          <p:cNvPr id="30" name="Rectangle 29"/>
          <p:cNvSpPr/>
          <p:nvPr/>
        </p:nvSpPr>
        <p:spPr>
          <a:xfrm>
            <a:off x="372533" y="2366432"/>
            <a:ext cx="2032000" cy="1631216"/>
          </a:xfrm>
          <a:prstGeom prst="rect">
            <a:avLst/>
          </a:prstGeom>
          <a:ln w="38100">
            <a:solidFill>
              <a:schemeClr val="tx1"/>
            </a:solidFill>
          </a:ln>
        </p:spPr>
        <p:txBody>
          <a:bodyPr wrap="square">
            <a:spAutoFit/>
          </a:bodyPr>
          <a:lstStyle/>
          <a:p>
            <a:pPr algn="ctr" defTabSz="892175">
              <a:lnSpc>
                <a:spcPct val="100000"/>
              </a:lnSpc>
              <a:spcBef>
                <a:spcPct val="0"/>
              </a:spcBef>
              <a:buFont typeface="Monotype Sorts" charset="2"/>
              <a:buNone/>
              <a:defRPr/>
            </a:pPr>
            <a:r>
              <a:rPr lang="en-US" sz="1800" b="1" dirty="0" smtClean="0">
                <a:solidFill>
                  <a:srgbClr val="4F81BD"/>
                </a:solidFill>
                <a:effectLst/>
                <a:latin typeface="Arial" charset="0"/>
                <a:ea typeface="MS PGothic" pitchFamily="34" charset="-128"/>
              </a:rPr>
              <a:t>Enhances homing </a:t>
            </a:r>
          </a:p>
          <a:p>
            <a:pPr algn="ctr" defTabSz="892175">
              <a:lnSpc>
                <a:spcPct val="100000"/>
              </a:lnSpc>
              <a:spcBef>
                <a:spcPct val="0"/>
              </a:spcBef>
              <a:buFont typeface="Monotype Sorts" charset="2"/>
              <a:buNone/>
              <a:defRPr/>
            </a:pPr>
            <a:r>
              <a:rPr lang="en-US" sz="1800" b="1" dirty="0" smtClean="0">
                <a:solidFill>
                  <a:srgbClr val="4F81BD"/>
                </a:solidFill>
                <a:effectLst/>
                <a:latin typeface="Arial" charset="0"/>
                <a:ea typeface="MS PGothic" pitchFamily="34" charset="-128"/>
              </a:rPr>
              <a:t>and migration</a:t>
            </a:r>
          </a:p>
          <a:p>
            <a:pPr algn="ctr" defTabSz="892175">
              <a:lnSpc>
                <a:spcPct val="100000"/>
              </a:lnSpc>
              <a:spcBef>
                <a:spcPct val="0"/>
              </a:spcBef>
              <a:buFont typeface="Monotype Sorts" charset="2"/>
              <a:buNone/>
              <a:defRPr/>
            </a:pPr>
            <a:r>
              <a:rPr lang="en-US" sz="1800" b="1" dirty="0" smtClean="0">
                <a:solidFill>
                  <a:srgbClr val="4F81BD"/>
                </a:solidFill>
                <a:effectLst/>
                <a:latin typeface="Arial" charset="0"/>
                <a:ea typeface="MS PGothic" pitchFamily="34" charset="-128"/>
              </a:rPr>
              <a:t> DOCK2 </a:t>
            </a:r>
          </a:p>
          <a:p>
            <a:pPr algn="ctr" defTabSz="892175">
              <a:lnSpc>
                <a:spcPct val="100000"/>
              </a:lnSpc>
              <a:spcBef>
                <a:spcPct val="0"/>
              </a:spcBef>
              <a:buFont typeface="Monotype Sorts" charset="2"/>
              <a:buNone/>
              <a:defRPr/>
            </a:pPr>
            <a:r>
              <a:rPr lang="en-US" sz="1400" dirty="0" smtClean="0">
                <a:solidFill>
                  <a:schemeClr val="tx1"/>
                </a:solidFill>
                <a:effectLst/>
                <a:latin typeface="Arial" charset="0"/>
                <a:ea typeface="MS PGothic" pitchFamily="34" charset="-128"/>
              </a:rPr>
              <a:t>Wen, </a:t>
            </a:r>
            <a:r>
              <a:rPr lang="en-US" sz="1400" i="1" dirty="0" smtClean="0">
                <a:solidFill>
                  <a:schemeClr val="tx1"/>
                </a:solidFill>
                <a:effectLst/>
                <a:latin typeface="Arial" charset="0"/>
                <a:ea typeface="MS PGothic" pitchFamily="34" charset="-128"/>
              </a:rPr>
              <a:t>Stem Cells</a:t>
            </a:r>
            <a:r>
              <a:rPr lang="en-US" sz="1400" dirty="0" smtClean="0">
                <a:solidFill>
                  <a:schemeClr val="tx1"/>
                </a:solidFill>
                <a:effectLst/>
                <a:latin typeface="Arial" charset="0"/>
                <a:ea typeface="MS PGothic" pitchFamily="34" charset="-128"/>
              </a:rPr>
              <a:t>, 2014</a:t>
            </a:r>
            <a:r>
              <a:rPr lang="en-US" sz="1400" dirty="0">
                <a:solidFill>
                  <a:schemeClr val="tx1"/>
                </a:solidFill>
                <a:effectLst/>
              </a:rPr>
              <a:t> 32(10):2732-43</a:t>
            </a:r>
            <a:endParaRPr lang="en-US" sz="1400" i="1" dirty="0">
              <a:solidFill>
                <a:schemeClr val="tx1"/>
              </a:solidFill>
              <a:effectLst/>
              <a:latin typeface="Arial" charset="0"/>
              <a:ea typeface="MS PGothic" pitchFamily="34" charset="-128"/>
            </a:endParaRPr>
          </a:p>
        </p:txBody>
      </p:sp>
      <p:sp>
        <p:nvSpPr>
          <p:cNvPr id="33" name="Rectangle 32"/>
          <p:cNvSpPr/>
          <p:nvPr/>
        </p:nvSpPr>
        <p:spPr>
          <a:xfrm>
            <a:off x="1346041" y="1118199"/>
            <a:ext cx="2032000" cy="646331"/>
          </a:xfrm>
          <a:prstGeom prst="rect">
            <a:avLst/>
          </a:prstGeom>
          <a:ln w="38100">
            <a:solidFill>
              <a:schemeClr val="tx1"/>
            </a:solidFill>
          </a:ln>
        </p:spPr>
        <p:txBody>
          <a:bodyPr wrap="square">
            <a:spAutoFit/>
          </a:bodyPr>
          <a:lstStyle/>
          <a:p>
            <a:pPr algn="ctr" defTabSz="892175">
              <a:lnSpc>
                <a:spcPct val="100000"/>
              </a:lnSpc>
              <a:spcBef>
                <a:spcPct val="0"/>
              </a:spcBef>
              <a:buFont typeface="Monotype Sorts" charset="2"/>
              <a:buNone/>
              <a:defRPr/>
            </a:pPr>
            <a:r>
              <a:rPr lang="en-US" sz="1800" b="1" dirty="0" smtClean="0">
                <a:solidFill>
                  <a:srgbClr val="4F81BD"/>
                </a:solidFill>
                <a:effectLst/>
                <a:latin typeface="Arial" charset="0"/>
                <a:ea typeface="MS PGothic" pitchFamily="34" charset="-128"/>
              </a:rPr>
              <a:t>Induces IL-10</a:t>
            </a:r>
            <a:r>
              <a:rPr lang="en-US" sz="1800" b="1" baseline="30000" dirty="0" smtClean="0">
                <a:solidFill>
                  <a:srgbClr val="4F81BD"/>
                </a:solidFill>
                <a:effectLst/>
                <a:latin typeface="Arial" charset="0"/>
                <a:ea typeface="MS PGothic" pitchFamily="34" charset="-128"/>
              </a:rPr>
              <a:t>-</a:t>
            </a:r>
            <a:r>
              <a:rPr lang="en-US" sz="1800" b="1" dirty="0" smtClean="0">
                <a:solidFill>
                  <a:srgbClr val="4F81BD"/>
                </a:solidFill>
                <a:effectLst/>
                <a:latin typeface="Arial" charset="0"/>
                <a:ea typeface="MS PGothic" pitchFamily="34" charset="-128"/>
              </a:rPr>
              <a:t> </a:t>
            </a:r>
            <a:r>
              <a:rPr lang="en-US" sz="1800" b="1" dirty="0" err="1" smtClean="0">
                <a:solidFill>
                  <a:srgbClr val="4F81BD"/>
                </a:solidFill>
                <a:effectLst/>
                <a:latin typeface="Arial" charset="0"/>
                <a:ea typeface="MS PGothic" pitchFamily="34" charset="-128"/>
              </a:rPr>
              <a:t>B</a:t>
            </a:r>
            <a:r>
              <a:rPr lang="en-US" sz="1800" b="1" baseline="-25000" dirty="0" err="1" smtClean="0">
                <a:solidFill>
                  <a:srgbClr val="4F81BD"/>
                </a:solidFill>
                <a:effectLst/>
                <a:latin typeface="Arial" charset="0"/>
                <a:ea typeface="MS PGothic" pitchFamily="34" charset="-128"/>
              </a:rPr>
              <a:t>reg</a:t>
            </a:r>
            <a:r>
              <a:rPr lang="en-US" sz="1800" b="1" dirty="0" smtClean="0">
                <a:solidFill>
                  <a:srgbClr val="4F81BD"/>
                </a:solidFill>
                <a:effectLst/>
                <a:latin typeface="Arial" charset="0"/>
                <a:ea typeface="MS PGothic" pitchFamily="34" charset="-128"/>
              </a:rPr>
              <a:t> </a:t>
            </a:r>
            <a:r>
              <a:rPr lang="en-US" sz="1800" b="1" i="1" dirty="0" smtClean="0">
                <a:solidFill>
                  <a:srgbClr val="4F81BD"/>
                </a:solidFill>
                <a:effectLst/>
                <a:latin typeface="Arial" charset="0"/>
                <a:ea typeface="MS PGothic" pitchFamily="34" charset="-128"/>
              </a:rPr>
              <a:t>in vitro</a:t>
            </a:r>
            <a:r>
              <a:rPr lang="en-US" sz="1800" b="1" dirty="0" smtClean="0">
                <a:solidFill>
                  <a:srgbClr val="4F81BD"/>
                </a:solidFill>
                <a:effectLst/>
                <a:latin typeface="Arial" charset="0"/>
                <a:ea typeface="MS PGothic" pitchFamily="34" charset="-128"/>
              </a:rPr>
              <a:t> </a:t>
            </a:r>
          </a:p>
        </p:txBody>
      </p:sp>
      <p:sp>
        <p:nvSpPr>
          <p:cNvPr id="34" name="Freeform 3"/>
          <p:cNvSpPr>
            <a:spLocks/>
          </p:cNvSpPr>
          <p:nvPr/>
        </p:nvSpPr>
        <p:spPr bwMode="auto">
          <a:xfrm rot="5136884">
            <a:off x="2621519" y="2036811"/>
            <a:ext cx="921197" cy="344304"/>
          </a:xfrm>
          <a:custGeom>
            <a:avLst/>
            <a:gdLst/>
            <a:ahLst/>
            <a:cxnLst>
              <a:cxn ang="0">
                <a:pos x="1506" y="0"/>
              </a:cxn>
              <a:cxn ang="0">
                <a:pos x="0" y="664"/>
              </a:cxn>
            </a:cxnLst>
            <a:rect l="0" t="0" r="r" b="b"/>
            <a:pathLst>
              <a:path w="1506" h="664">
                <a:moveTo>
                  <a:pt x="1506" y="0"/>
                </a:moveTo>
                <a:lnTo>
                  <a:pt x="0" y="664"/>
                </a:lnTo>
              </a:path>
            </a:pathLst>
          </a:custGeom>
          <a:noFill/>
          <a:ln w="38100">
            <a:solidFill>
              <a:schemeClr val="tx1"/>
            </a:solidFill>
            <a:round/>
            <a:headEnd/>
            <a:tailEnd/>
          </a:ln>
          <a:effectLst/>
        </p:spPr>
        <p:txBody>
          <a:bodyPr wrap="none" lIns="99421" tIns="49711" rIns="99421" bIns="49711" anchor="ctr"/>
          <a:lstStyle/>
          <a:p>
            <a:pPr>
              <a:defRPr/>
            </a:pPr>
            <a:endParaRPr lang="en-US" dirty="0">
              <a:effectLst>
                <a:outerShdw blurRad="38100" dist="38100" dir="2700000" algn="tl">
                  <a:srgbClr val="808080"/>
                </a:outerShdw>
              </a:effectLst>
              <a:ea typeface="ＭＳ Ｐゴシック" pitchFamily="-65" charset="-128"/>
            </a:endParaRPr>
          </a:p>
        </p:txBody>
      </p:sp>
      <p:pic>
        <p:nvPicPr>
          <p:cNvPr id="3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7312" y="6096000"/>
            <a:ext cx="856688" cy="762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0" y="6385093"/>
            <a:ext cx="1083733" cy="44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40235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7312" y="6096000"/>
            <a:ext cx="856688" cy="762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 Box 30"/>
          <p:cNvSpPr txBox="1">
            <a:spLocks noChangeAspect="1" noChangeArrowheads="1"/>
          </p:cNvSpPr>
          <p:nvPr/>
        </p:nvSpPr>
        <p:spPr bwMode="auto">
          <a:xfrm>
            <a:off x="5791200" y="5867400"/>
            <a:ext cx="3352800" cy="762000"/>
          </a:xfrm>
          <a:prstGeom prst="rect">
            <a:avLst/>
          </a:prstGeom>
          <a:noFill/>
          <a:ln w="9525">
            <a:solidFill>
              <a:srgbClr val="4F81BD"/>
            </a:solidFill>
            <a:miter lim="800000"/>
            <a:headEnd/>
            <a:tailEnd/>
          </a:ln>
        </p:spPr>
        <p:txBody>
          <a:bodyPr/>
          <a:lstStyle/>
          <a:p>
            <a:pPr defTabSz="457200">
              <a:buFont typeface="Monotype Sorts"/>
              <a:buNone/>
            </a:pPr>
            <a:r>
              <a:rPr lang="en-US" altLang="zh-CN" sz="1800" dirty="0" err="1" smtClean="0">
                <a:solidFill>
                  <a:srgbClr val="4F81BD"/>
                </a:solidFill>
                <a:effectLst/>
                <a:latin typeface="Arial"/>
                <a:cs typeface="Arial"/>
              </a:rPr>
              <a:t>T</a:t>
            </a:r>
            <a:r>
              <a:rPr lang="en-US" altLang="zh-CN" sz="1800" baseline="-25000" dirty="0" err="1" smtClean="0">
                <a:solidFill>
                  <a:srgbClr val="4F81BD"/>
                </a:solidFill>
                <a:effectLst/>
                <a:latin typeface="Arial"/>
                <a:cs typeface="Arial"/>
              </a:rPr>
              <a:t>reg</a:t>
            </a:r>
            <a:r>
              <a:rPr lang="en-US" altLang="zh-CN" sz="1800" dirty="0" smtClean="0">
                <a:solidFill>
                  <a:srgbClr val="0000FF"/>
                </a:solidFill>
                <a:effectLst/>
                <a:latin typeface="Arial"/>
                <a:cs typeface="Arial"/>
              </a:rPr>
              <a:t>: </a:t>
            </a:r>
            <a:r>
              <a:rPr lang="en-US" altLang="zh-CN" sz="1800" dirty="0" smtClean="0">
                <a:solidFill>
                  <a:schemeClr val="tx1"/>
                </a:solidFill>
                <a:effectLst/>
                <a:latin typeface="Arial"/>
                <a:cs typeface="Arial"/>
              </a:rPr>
              <a:t>CD4</a:t>
            </a:r>
            <a:r>
              <a:rPr lang="en-US" altLang="zh-CN" sz="1800" baseline="30000" dirty="0">
                <a:solidFill>
                  <a:schemeClr val="tx1"/>
                </a:solidFill>
                <a:effectLst/>
                <a:latin typeface="Arial"/>
                <a:cs typeface="Arial"/>
              </a:rPr>
              <a:t>+</a:t>
            </a:r>
            <a:r>
              <a:rPr lang="en-US" altLang="zh-CN" sz="1800" dirty="0">
                <a:solidFill>
                  <a:schemeClr val="tx1"/>
                </a:solidFill>
                <a:effectLst/>
                <a:latin typeface="Arial"/>
                <a:cs typeface="Arial"/>
              </a:rPr>
              <a:t>CD25</a:t>
            </a:r>
            <a:r>
              <a:rPr lang="en-US" altLang="zh-CN" sz="1800" baseline="30000" dirty="0">
                <a:solidFill>
                  <a:schemeClr val="tx1"/>
                </a:solidFill>
                <a:effectLst/>
                <a:latin typeface="Arial"/>
                <a:cs typeface="Arial"/>
              </a:rPr>
              <a:t>+</a:t>
            </a:r>
            <a:r>
              <a:rPr lang="en-US" altLang="zh-CN" sz="1800" dirty="0" smtClean="0">
                <a:solidFill>
                  <a:schemeClr val="tx1"/>
                </a:solidFill>
                <a:effectLst/>
                <a:latin typeface="Arial"/>
                <a:cs typeface="Arial"/>
              </a:rPr>
              <a:t>FoxP3</a:t>
            </a:r>
            <a:r>
              <a:rPr lang="en-US" altLang="zh-CN" sz="1800" baseline="30000" dirty="0" smtClean="0">
                <a:solidFill>
                  <a:schemeClr val="tx1"/>
                </a:solidFill>
                <a:effectLst/>
                <a:latin typeface="Arial"/>
                <a:cs typeface="Arial"/>
              </a:rPr>
              <a:t>+</a:t>
            </a:r>
          </a:p>
          <a:p>
            <a:pPr defTabSz="457200">
              <a:buFont typeface="Monotype Sorts"/>
              <a:buNone/>
            </a:pPr>
            <a:r>
              <a:rPr lang="en-US" sz="1800" dirty="0" smtClean="0">
                <a:solidFill>
                  <a:srgbClr val="4F81BD"/>
                </a:solidFill>
                <a:effectLst/>
                <a:latin typeface="Arial"/>
                <a:ea typeface="ＭＳ Ｐゴシック" charset="0"/>
                <a:cs typeface="Arial"/>
              </a:rPr>
              <a:t>Tr1</a:t>
            </a:r>
            <a:r>
              <a:rPr lang="en-US" sz="1800" dirty="0" smtClean="0">
                <a:solidFill>
                  <a:srgbClr val="0000FF"/>
                </a:solidFill>
                <a:effectLst/>
                <a:latin typeface="Arial"/>
                <a:ea typeface="ＭＳ Ｐゴシック" charset="0"/>
                <a:cs typeface="Arial"/>
              </a:rPr>
              <a:t>:</a:t>
            </a:r>
            <a:r>
              <a:rPr lang="en-US" sz="1800" dirty="0" smtClean="0">
                <a:solidFill>
                  <a:srgbClr val="FFFF00"/>
                </a:solidFill>
                <a:effectLst/>
                <a:latin typeface="Arial"/>
                <a:ea typeface="ＭＳ Ｐゴシック" charset="0"/>
                <a:cs typeface="Arial"/>
              </a:rPr>
              <a:t> </a:t>
            </a:r>
            <a:r>
              <a:rPr lang="en-US" sz="1800" dirty="0" smtClean="0">
                <a:solidFill>
                  <a:schemeClr val="tx1"/>
                </a:solidFill>
                <a:effectLst/>
                <a:latin typeface="Arial"/>
                <a:ea typeface="ＭＳ Ｐゴシック" charset="0"/>
                <a:cs typeface="Arial"/>
              </a:rPr>
              <a:t>CD4</a:t>
            </a:r>
            <a:r>
              <a:rPr lang="en-US" sz="1800" baseline="30000" dirty="0" smtClean="0">
                <a:solidFill>
                  <a:schemeClr val="tx1"/>
                </a:solidFill>
                <a:effectLst/>
                <a:latin typeface="Arial"/>
                <a:ea typeface="ＭＳ Ｐゴシック" charset="0"/>
                <a:cs typeface="Arial"/>
              </a:rPr>
              <a:t>+</a:t>
            </a:r>
            <a:r>
              <a:rPr lang="en-US" sz="1800" dirty="0" smtClean="0">
                <a:solidFill>
                  <a:schemeClr val="tx1"/>
                </a:solidFill>
                <a:effectLst/>
                <a:latin typeface="Arial"/>
                <a:ea typeface="ＭＳ Ｐゴシック" charset="0"/>
                <a:cs typeface="Arial"/>
              </a:rPr>
              <a:t>CD25</a:t>
            </a:r>
            <a:r>
              <a:rPr lang="en-US" sz="1800" baseline="30000" dirty="0" smtClean="0">
                <a:solidFill>
                  <a:schemeClr val="tx1"/>
                </a:solidFill>
                <a:effectLst/>
                <a:latin typeface="Arial"/>
                <a:ea typeface="ＭＳ Ｐゴシック" charset="0"/>
                <a:cs typeface="Arial"/>
              </a:rPr>
              <a:t>-</a:t>
            </a:r>
            <a:r>
              <a:rPr lang="en-US" sz="1800" dirty="0" smtClean="0">
                <a:solidFill>
                  <a:schemeClr val="tx1"/>
                </a:solidFill>
                <a:effectLst/>
                <a:latin typeface="Arial"/>
                <a:ea typeface="ＭＳ Ｐゴシック" charset="0"/>
                <a:cs typeface="Arial"/>
              </a:rPr>
              <a:t>FoxP3</a:t>
            </a:r>
            <a:r>
              <a:rPr lang="en-US" sz="1800" baseline="30000" dirty="0" smtClean="0">
                <a:solidFill>
                  <a:schemeClr val="tx1"/>
                </a:solidFill>
                <a:effectLst/>
                <a:latin typeface="Arial"/>
                <a:ea typeface="ＭＳ Ｐゴシック" charset="0"/>
                <a:cs typeface="Arial"/>
              </a:rPr>
              <a:t>-</a:t>
            </a:r>
            <a:r>
              <a:rPr lang="en-US" sz="1800" dirty="0" smtClean="0">
                <a:solidFill>
                  <a:schemeClr val="tx1"/>
                </a:solidFill>
                <a:effectLst/>
                <a:latin typeface="Arial"/>
                <a:ea typeface="ＭＳ Ｐゴシック" charset="0"/>
                <a:cs typeface="Arial"/>
              </a:rPr>
              <a:t>IL-10</a:t>
            </a:r>
            <a:r>
              <a:rPr lang="en-US" sz="1800" baseline="30000" dirty="0" smtClean="0">
                <a:solidFill>
                  <a:schemeClr val="tx1"/>
                </a:solidFill>
                <a:effectLst/>
                <a:latin typeface="Arial"/>
                <a:ea typeface="ＭＳ Ｐゴシック" charset="0"/>
                <a:cs typeface="Arial"/>
              </a:rPr>
              <a:t>+</a:t>
            </a:r>
            <a:endParaRPr lang="en-US" sz="1800" baseline="30000" dirty="0">
              <a:solidFill>
                <a:schemeClr val="tx1"/>
              </a:solidFill>
              <a:effectLst/>
              <a:latin typeface="Arial"/>
              <a:ea typeface="ＭＳ Ｐゴシック" charset="0"/>
              <a:cs typeface="Arial"/>
            </a:endParaRPr>
          </a:p>
        </p:txBody>
      </p:sp>
      <p:sp>
        <p:nvSpPr>
          <p:cNvPr id="87" name="Title 23"/>
          <p:cNvSpPr>
            <a:spLocks noGrp="1"/>
          </p:cNvSpPr>
          <p:nvPr>
            <p:ph type="title"/>
          </p:nvPr>
        </p:nvSpPr>
        <p:spPr>
          <a:xfrm>
            <a:off x="0" y="228600"/>
            <a:ext cx="9144000" cy="1365250"/>
          </a:xfrm>
        </p:spPr>
        <p:txBody>
          <a:bodyPr/>
          <a:lstStyle/>
          <a:p>
            <a:r>
              <a:rPr lang="en-US" sz="4000" dirty="0">
                <a:solidFill>
                  <a:srgbClr val="4F81BD"/>
                </a:solidFill>
                <a:cs typeface="Arial"/>
              </a:rPr>
              <a:t>Mechanism by which FC </a:t>
            </a:r>
            <a:r>
              <a:rPr lang="en-US" sz="4000" dirty="0" smtClean="0">
                <a:solidFill>
                  <a:srgbClr val="4F81BD"/>
                </a:solidFill>
                <a:cs typeface="Arial"/>
              </a:rPr>
              <a:t>Enhance </a:t>
            </a:r>
            <a:r>
              <a:rPr lang="en-US" sz="4000" dirty="0">
                <a:solidFill>
                  <a:srgbClr val="4F81BD"/>
                </a:solidFill>
                <a:cs typeface="Arial"/>
              </a:rPr>
              <a:t>HSC </a:t>
            </a:r>
            <a:r>
              <a:rPr lang="en-US" sz="4000" dirty="0" smtClean="0">
                <a:solidFill>
                  <a:srgbClr val="4F81BD"/>
                </a:solidFill>
                <a:cs typeface="Arial"/>
              </a:rPr>
              <a:t>Engraftment </a:t>
            </a:r>
            <a:r>
              <a:rPr lang="en-US" sz="4000" dirty="0">
                <a:solidFill>
                  <a:srgbClr val="4F81BD"/>
                </a:solidFill>
                <a:cs typeface="Arial"/>
              </a:rPr>
              <a:t>without </a:t>
            </a:r>
            <a:r>
              <a:rPr lang="en-US" sz="4000" dirty="0" smtClean="0">
                <a:solidFill>
                  <a:srgbClr val="4F81BD"/>
                </a:solidFill>
                <a:cs typeface="Arial"/>
              </a:rPr>
              <a:t>GVHD</a:t>
            </a:r>
            <a:endParaRPr lang="en-US" sz="4000" dirty="0">
              <a:solidFill>
                <a:srgbClr val="4F81BD"/>
              </a:solidFill>
              <a:cs typeface="Arial"/>
            </a:endParaRPr>
          </a:p>
        </p:txBody>
      </p:sp>
      <p:grpSp>
        <p:nvGrpSpPr>
          <p:cNvPr id="3" name="Group 93"/>
          <p:cNvGrpSpPr/>
          <p:nvPr/>
        </p:nvGrpSpPr>
        <p:grpSpPr>
          <a:xfrm>
            <a:off x="303772" y="1676400"/>
            <a:ext cx="8535439" cy="4775200"/>
            <a:chOff x="303761" y="1676400"/>
            <a:chExt cx="8535439" cy="4775200"/>
          </a:xfrm>
        </p:grpSpPr>
        <p:grpSp>
          <p:nvGrpSpPr>
            <p:cNvPr id="4" name="Group 23"/>
            <p:cNvGrpSpPr>
              <a:grpSpLocks noChangeAspect="1"/>
            </p:cNvGrpSpPr>
            <p:nvPr/>
          </p:nvGrpSpPr>
          <p:grpSpPr bwMode="auto">
            <a:xfrm>
              <a:off x="6248400" y="2362200"/>
              <a:ext cx="829220" cy="905731"/>
              <a:chOff x="480" y="2640"/>
              <a:chExt cx="384" cy="336"/>
            </a:xfrm>
          </p:grpSpPr>
          <p:sp>
            <p:nvSpPr>
              <p:cNvPr id="6" name="Oval 24"/>
              <p:cNvSpPr>
                <a:spLocks noChangeAspect="1" noChangeArrowheads="1"/>
              </p:cNvSpPr>
              <p:nvPr/>
            </p:nvSpPr>
            <p:spPr bwMode="auto">
              <a:xfrm>
                <a:off x="480" y="2640"/>
                <a:ext cx="384" cy="336"/>
              </a:xfrm>
              <a:prstGeom prst="ellipse">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7" name="Oval 25"/>
              <p:cNvSpPr>
                <a:spLocks noChangeAspect="1" noChangeArrowheads="1"/>
              </p:cNvSpPr>
              <p:nvPr/>
            </p:nvSpPr>
            <p:spPr bwMode="auto">
              <a:xfrm>
                <a:off x="576" y="2724"/>
                <a:ext cx="256" cy="168"/>
              </a:xfrm>
              <a:prstGeom prst="ellipse">
                <a:avLst/>
              </a:prstGeom>
              <a:gradFill rotWithShape="1">
                <a:gsLst>
                  <a:gs pos="0">
                    <a:srgbClr val="00CCFF">
                      <a:gamma/>
                      <a:shade val="46275"/>
                      <a:invGamma/>
                    </a:srgbClr>
                  </a:gs>
                  <a:gs pos="50000">
                    <a:srgbClr val="00CCFF"/>
                  </a:gs>
                  <a:gs pos="100000">
                    <a:srgbClr val="00CCFF">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grpSp>
        <p:sp>
          <p:nvSpPr>
            <p:cNvPr id="8" name="Text Box 26"/>
            <p:cNvSpPr txBox="1">
              <a:spLocks noChangeAspect="1" noChangeArrowheads="1"/>
            </p:cNvSpPr>
            <p:nvPr/>
          </p:nvSpPr>
          <p:spPr bwMode="auto">
            <a:xfrm>
              <a:off x="6553200" y="1676400"/>
              <a:ext cx="2066572" cy="844051"/>
            </a:xfrm>
            <a:prstGeom prst="rect">
              <a:avLst/>
            </a:prstGeom>
            <a:noFill/>
            <a:ln w="9525">
              <a:noFill/>
              <a:miter lim="800000"/>
              <a:headEnd/>
              <a:tailEnd/>
            </a:ln>
          </p:spPr>
          <p:txBody>
            <a:bodyPr/>
            <a:lstStyle/>
            <a:p>
              <a:pPr algn="ctr" defTabSz="457200">
                <a:buFont typeface="Monotype Sorts"/>
                <a:buNone/>
              </a:pPr>
              <a:r>
                <a:rPr lang="en-US" altLang="zh-CN" sz="2400" dirty="0" smtClean="0">
                  <a:solidFill>
                    <a:schemeClr val="tx1"/>
                  </a:solidFill>
                  <a:effectLst/>
                  <a:latin typeface="Arial"/>
                  <a:cs typeface="Arial"/>
                </a:rPr>
                <a:t>Naïve CD4</a:t>
              </a:r>
              <a:r>
                <a:rPr lang="en-US" altLang="zh-CN" sz="2400" baseline="30000" dirty="0">
                  <a:solidFill>
                    <a:schemeClr val="tx1"/>
                  </a:solidFill>
                  <a:effectLst/>
                  <a:latin typeface="Arial"/>
                  <a:cs typeface="Arial"/>
                </a:rPr>
                <a:t>+</a:t>
              </a:r>
              <a:r>
                <a:rPr lang="en-US" altLang="zh-CN" sz="2400" dirty="0">
                  <a:solidFill>
                    <a:schemeClr val="tx1"/>
                  </a:solidFill>
                  <a:effectLst/>
                  <a:latin typeface="Arial"/>
                  <a:cs typeface="Arial"/>
                </a:rPr>
                <a:t> T cells</a:t>
              </a:r>
              <a:endParaRPr lang="en-US" sz="2400" dirty="0">
                <a:solidFill>
                  <a:schemeClr val="tx1"/>
                </a:solidFill>
                <a:effectLst/>
                <a:latin typeface="Arial"/>
                <a:ea typeface="ＭＳ Ｐゴシック" charset="0"/>
                <a:cs typeface="Arial"/>
              </a:endParaRPr>
            </a:p>
          </p:txBody>
        </p:sp>
        <p:sp>
          <p:nvSpPr>
            <p:cNvPr id="9" name="Oval 27"/>
            <p:cNvSpPr>
              <a:spLocks noChangeAspect="1" noChangeArrowheads="1"/>
            </p:cNvSpPr>
            <p:nvPr/>
          </p:nvSpPr>
          <p:spPr bwMode="auto">
            <a:xfrm>
              <a:off x="7772400" y="4419600"/>
              <a:ext cx="790351" cy="840804"/>
            </a:xfrm>
            <a:prstGeom prst="ellipse">
              <a:avLst/>
            </a:prstGeom>
            <a:solidFill>
              <a:srgbClr val="FF8000"/>
            </a:soli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10" name="Oval 28"/>
            <p:cNvSpPr>
              <a:spLocks noChangeAspect="1" noChangeArrowheads="1"/>
            </p:cNvSpPr>
            <p:nvPr/>
          </p:nvSpPr>
          <p:spPr bwMode="auto">
            <a:xfrm>
              <a:off x="7974398" y="4638390"/>
              <a:ext cx="526361" cy="420402"/>
            </a:xfrm>
            <a:prstGeom prst="ellipse">
              <a:avLst/>
            </a:prstGeom>
            <a:gradFill rotWithShape="1">
              <a:gsLst>
                <a:gs pos="0">
                  <a:srgbClr val="FFCC00">
                    <a:gamma/>
                    <a:shade val="46275"/>
                    <a:invGamma/>
                  </a:srgbClr>
                </a:gs>
                <a:gs pos="50000">
                  <a:srgbClr val="FFCC00"/>
                </a:gs>
                <a:gs pos="100000">
                  <a:srgbClr val="FFCC00">
                    <a:gamma/>
                    <a:shade val="46275"/>
                    <a:invGamma/>
                  </a:srgbClr>
                </a:gs>
              </a:gsLst>
              <a:lin ang="5400000" scaled="1"/>
            </a:gradFill>
            <a:ln w="9525">
              <a:solidFill>
                <a:srgbClr val="FFCC00"/>
              </a:solid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12" name="Rectangle 31"/>
            <p:cNvSpPr>
              <a:spLocks noChangeAspect="1" noChangeArrowheads="1"/>
            </p:cNvSpPr>
            <p:nvPr/>
          </p:nvSpPr>
          <p:spPr bwMode="auto">
            <a:xfrm>
              <a:off x="6096000" y="1676400"/>
              <a:ext cx="2743200" cy="4191000"/>
            </a:xfrm>
            <a:prstGeom prst="rect">
              <a:avLst/>
            </a:prstGeom>
            <a:noFill/>
            <a:ln w="25400">
              <a:solidFill>
                <a:schemeClr val="tx1"/>
              </a:solidFill>
              <a:prstDash val="sysDot"/>
              <a:miter lim="800000"/>
              <a:headEnd/>
              <a:tailEnd/>
            </a:ln>
          </p:spPr>
          <p:txBody>
            <a:bodyPr anchor="ctr"/>
            <a:lstStyle/>
            <a:p>
              <a:pPr algn="ctr" defTabSz="457200">
                <a:buFont typeface="Monotype Sorts"/>
                <a:buChar char="v"/>
              </a:pPr>
              <a:endParaRPr lang="en-US">
                <a:solidFill>
                  <a:prstClr val="black"/>
                </a:solidFill>
                <a:effectLst/>
                <a:latin typeface="Arial"/>
                <a:ea typeface="ＭＳ Ｐゴシック" charset="0"/>
                <a:cs typeface="Arial"/>
              </a:endParaRPr>
            </a:p>
          </p:txBody>
        </p:sp>
        <p:sp>
          <p:nvSpPr>
            <p:cNvPr id="13" name="Line 32"/>
            <p:cNvSpPr>
              <a:spLocks noChangeAspect="1" noChangeShapeType="1"/>
            </p:cNvSpPr>
            <p:nvPr/>
          </p:nvSpPr>
          <p:spPr bwMode="auto">
            <a:xfrm rot="10800000" flipV="1">
              <a:off x="6705600" y="3505200"/>
              <a:ext cx="0" cy="838200"/>
            </a:xfrm>
            <a:prstGeom prst="line">
              <a:avLst/>
            </a:prstGeom>
            <a:noFill/>
            <a:ln w="101600">
              <a:solidFill>
                <a:srgbClr val="00FFFF"/>
              </a:solidFill>
              <a:prstDash val="sysDash"/>
              <a:round/>
              <a:headEnd/>
              <a:tailEnd type="triangle" w="med" len="me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14" name="Oval 27"/>
            <p:cNvSpPr>
              <a:spLocks noChangeAspect="1" noChangeArrowheads="1"/>
            </p:cNvSpPr>
            <p:nvPr/>
          </p:nvSpPr>
          <p:spPr bwMode="auto">
            <a:xfrm>
              <a:off x="6248400" y="4456398"/>
              <a:ext cx="790351" cy="840804"/>
            </a:xfrm>
            <a:prstGeom prst="ellipse">
              <a:avLst/>
            </a:prstGeom>
            <a:gradFill rotWithShape="1">
              <a:gsLst>
                <a:gs pos="0">
                  <a:srgbClr val="FFCC99">
                    <a:gamma/>
                    <a:shade val="46275"/>
                    <a:invGamma/>
                  </a:srgbClr>
                </a:gs>
                <a:gs pos="50000">
                  <a:srgbClr val="FFCC99"/>
                </a:gs>
                <a:gs pos="100000">
                  <a:srgbClr val="FFCC99">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dirty="0">
                <a:solidFill>
                  <a:srgbClr val="FFFF00"/>
                </a:solidFill>
                <a:latin typeface="Arial"/>
                <a:ea typeface="ＭＳ Ｐゴシック" charset="0"/>
                <a:cs typeface="Arial"/>
              </a:endParaRPr>
            </a:p>
          </p:txBody>
        </p:sp>
        <p:sp>
          <p:nvSpPr>
            <p:cNvPr id="15" name="Oval 28"/>
            <p:cNvSpPr>
              <a:spLocks noChangeAspect="1" noChangeArrowheads="1"/>
            </p:cNvSpPr>
            <p:nvPr/>
          </p:nvSpPr>
          <p:spPr bwMode="auto">
            <a:xfrm>
              <a:off x="6477000" y="4648200"/>
              <a:ext cx="526361" cy="420402"/>
            </a:xfrm>
            <a:prstGeom prst="ellipse">
              <a:avLst/>
            </a:prstGeom>
            <a:gradFill rotWithShape="1">
              <a:gsLst>
                <a:gs pos="0">
                  <a:srgbClr val="FFCC00">
                    <a:gamma/>
                    <a:shade val="46275"/>
                    <a:invGamma/>
                  </a:srgbClr>
                </a:gs>
                <a:gs pos="50000">
                  <a:srgbClr val="FFCC00"/>
                </a:gs>
                <a:gs pos="100000">
                  <a:srgbClr val="FFCC00">
                    <a:gamma/>
                    <a:shade val="46275"/>
                    <a:invGamma/>
                  </a:srgbClr>
                </a:gs>
              </a:gsLst>
              <a:lin ang="5400000" scaled="1"/>
            </a:gradFill>
            <a:ln w="9525">
              <a:solidFill>
                <a:srgbClr val="FFCC00"/>
              </a:solid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16" name="TextBox 15"/>
            <p:cNvSpPr txBox="1"/>
            <p:nvPr/>
          </p:nvSpPr>
          <p:spPr>
            <a:xfrm>
              <a:off x="4710426" y="2971800"/>
              <a:ext cx="886781" cy="830997"/>
            </a:xfrm>
            <a:prstGeom prst="rect">
              <a:avLst/>
            </a:prstGeom>
            <a:noFill/>
          </p:spPr>
          <p:txBody>
            <a:bodyPr wrap="none" rtlCol="0">
              <a:spAutoFit/>
            </a:bodyPr>
            <a:lstStyle/>
            <a:p>
              <a:pPr defTabSz="457200" eaLnBrk="1" hangingPunct="1">
                <a:lnSpc>
                  <a:spcPct val="100000"/>
                </a:lnSpc>
                <a:spcBef>
                  <a:spcPct val="0"/>
                </a:spcBef>
                <a:buClrTx/>
                <a:buSzTx/>
                <a:buFontTx/>
                <a:buNone/>
              </a:pPr>
              <a:r>
                <a:rPr lang="en-US" sz="2400" dirty="0" smtClean="0">
                  <a:solidFill>
                    <a:schemeClr val="tx1"/>
                  </a:solidFill>
                  <a:effectLst/>
                  <a:latin typeface="Arial"/>
                  <a:ea typeface="ＭＳ Ｐゴシック" charset="0"/>
                  <a:cs typeface="Arial"/>
                </a:rPr>
                <a:t>IL-10</a:t>
              </a:r>
            </a:p>
            <a:p>
              <a:pPr defTabSz="457200" eaLnBrk="1" hangingPunct="1">
                <a:lnSpc>
                  <a:spcPct val="100000"/>
                </a:lnSpc>
                <a:spcBef>
                  <a:spcPct val="0"/>
                </a:spcBef>
                <a:buClrTx/>
                <a:buSzTx/>
                <a:buFontTx/>
                <a:buNone/>
              </a:pPr>
              <a:r>
                <a:rPr lang="en-US" sz="2400" dirty="0" smtClean="0">
                  <a:solidFill>
                    <a:schemeClr val="tx1"/>
                  </a:solidFill>
                  <a:effectLst/>
                  <a:latin typeface="Arial"/>
                  <a:ea typeface="ＭＳ Ｐゴシック" charset="0"/>
                  <a:cs typeface="Arial"/>
                </a:rPr>
                <a:t>IL-6</a:t>
              </a:r>
              <a:endParaRPr lang="en-US" sz="2400" dirty="0">
                <a:solidFill>
                  <a:schemeClr val="tx1"/>
                </a:solidFill>
                <a:effectLst/>
                <a:latin typeface="Arial"/>
                <a:ea typeface="ＭＳ Ｐゴシック" charset="0"/>
                <a:cs typeface="Arial"/>
              </a:endParaRPr>
            </a:p>
          </p:txBody>
        </p:sp>
        <p:grpSp>
          <p:nvGrpSpPr>
            <p:cNvPr id="5" name="Group 23"/>
            <p:cNvGrpSpPr>
              <a:grpSpLocks noChangeAspect="1"/>
            </p:cNvGrpSpPr>
            <p:nvPr/>
          </p:nvGrpSpPr>
          <p:grpSpPr bwMode="auto">
            <a:xfrm>
              <a:off x="7772400" y="2362200"/>
              <a:ext cx="829220" cy="905731"/>
              <a:chOff x="480" y="2640"/>
              <a:chExt cx="384" cy="336"/>
            </a:xfrm>
          </p:grpSpPr>
          <p:sp>
            <p:nvSpPr>
              <p:cNvPr id="18" name="Oval 24"/>
              <p:cNvSpPr>
                <a:spLocks noChangeAspect="1" noChangeArrowheads="1"/>
              </p:cNvSpPr>
              <p:nvPr/>
            </p:nvSpPr>
            <p:spPr bwMode="auto">
              <a:xfrm>
                <a:off x="480" y="2640"/>
                <a:ext cx="384" cy="336"/>
              </a:xfrm>
              <a:prstGeom prst="ellipse">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19" name="Oval 25"/>
              <p:cNvSpPr>
                <a:spLocks noChangeAspect="1" noChangeArrowheads="1"/>
              </p:cNvSpPr>
              <p:nvPr/>
            </p:nvSpPr>
            <p:spPr bwMode="auto">
              <a:xfrm>
                <a:off x="576" y="2724"/>
                <a:ext cx="256" cy="168"/>
              </a:xfrm>
              <a:prstGeom prst="ellipse">
                <a:avLst/>
              </a:prstGeom>
              <a:gradFill rotWithShape="1">
                <a:gsLst>
                  <a:gs pos="0">
                    <a:srgbClr val="00CCFF">
                      <a:gamma/>
                      <a:shade val="46275"/>
                      <a:invGamma/>
                    </a:srgbClr>
                  </a:gs>
                  <a:gs pos="50000">
                    <a:srgbClr val="00CCFF"/>
                  </a:gs>
                  <a:gs pos="100000">
                    <a:srgbClr val="00CCFF">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grpSp>
        <p:sp>
          <p:nvSpPr>
            <p:cNvPr id="20" name="Line 32"/>
            <p:cNvSpPr>
              <a:spLocks noChangeAspect="1" noChangeShapeType="1"/>
            </p:cNvSpPr>
            <p:nvPr/>
          </p:nvSpPr>
          <p:spPr bwMode="auto">
            <a:xfrm rot="10800000" flipV="1">
              <a:off x="8229600" y="3505200"/>
              <a:ext cx="0" cy="838200"/>
            </a:xfrm>
            <a:prstGeom prst="line">
              <a:avLst/>
            </a:prstGeom>
            <a:noFill/>
            <a:ln w="101600">
              <a:solidFill>
                <a:srgbClr val="00FFFF"/>
              </a:solidFill>
              <a:prstDash val="sysDash"/>
              <a:round/>
              <a:headEnd/>
              <a:tailEnd type="triangle" w="med" len="me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23" name="Text Box 9"/>
            <p:cNvSpPr txBox="1">
              <a:spLocks noChangeAspect="1" noChangeArrowheads="1"/>
            </p:cNvSpPr>
            <p:nvPr/>
          </p:nvSpPr>
          <p:spPr bwMode="auto">
            <a:xfrm>
              <a:off x="1786707" y="1712069"/>
              <a:ext cx="2098964" cy="638783"/>
            </a:xfrm>
            <a:prstGeom prst="rect">
              <a:avLst/>
            </a:prstGeom>
            <a:noFill/>
            <a:ln w="9525">
              <a:noFill/>
              <a:miter lim="800000"/>
              <a:headEnd/>
              <a:tailEnd/>
            </a:ln>
          </p:spPr>
          <p:txBody>
            <a:bodyPr/>
            <a:lstStyle/>
            <a:p>
              <a:pPr defTabSz="457200">
                <a:buFont typeface="Monotype Sorts"/>
                <a:buNone/>
              </a:pPr>
              <a:r>
                <a:rPr lang="en-US" altLang="zh-CN" sz="2400" dirty="0">
                  <a:solidFill>
                    <a:schemeClr val="tx1"/>
                  </a:solidFill>
                  <a:effectLst/>
                  <a:latin typeface="Arial"/>
                  <a:cs typeface="Arial"/>
                </a:rPr>
                <a:t>P-pre DC FC</a:t>
              </a:r>
              <a:endParaRPr lang="en-US" sz="2400" dirty="0">
                <a:solidFill>
                  <a:schemeClr val="tx1"/>
                </a:solidFill>
                <a:effectLst/>
                <a:latin typeface="Arial"/>
                <a:ea typeface="ＭＳ Ｐゴシック" charset="0"/>
                <a:cs typeface="Arial"/>
              </a:endParaRPr>
            </a:p>
          </p:txBody>
        </p:sp>
        <p:grpSp>
          <p:nvGrpSpPr>
            <p:cNvPr id="17" name="Group 10"/>
            <p:cNvGrpSpPr>
              <a:grpSpLocks noChangeAspect="1"/>
            </p:cNvGrpSpPr>
            <p:nvPr/>
          </p:nvGrpSpPr>
          <p:grpSpPr bwMode="auto">
            <a:xfrm>
              <a:off x="848976" y="2923163"/>
              <a:ext cx="790351" cy="745787"/>
              <a:chOff x="2214" y="969"/>
              <a:chExt cx="273" cy="223"/>
            </a:xfrm>
          </p:grpSpPr>
          <p:sp>
            <p:nvSpPr>
              <p:cNvPr id="25" name="Oval 11"/>
              <p:cNvSpPr>
                <a:spLocks noChangeAspect="1" noChangeArrowheads="1"/>
              </p:cNvSpPr>
              <p:nvPr/>
            </p:nvSpPr>
            <p:spPr bwMode="auto">
              <a:xfrm>
                <a:off x="2214" y="969"/>
                <a:ext cx="273" cy="223"/>
              </a:xfrm>
              <a:prstGeom prst="ellipse">
                <a:avLst/>
              </a:prstGeom>
              <a:gradFill rotWithShape="1">
                <a:gsLst>
                  <a:gs pos="0">
                    <a:srgbClr val="FF0000">
                      <a:gamma/>
                      <a:shade val="46275"/>
                      <a:invGamma/>
                    </a:srgbClr>
                  </a:gs>
                  <a:gs pos="50000">
                    <a:srgbClr val="FF0000"/>
                  </a:gs>
                  <a:gs pos="100000">
                    <a:srgbClr val="FF0000">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26" name="Oval 12"/>
              <p:cNvSpPr>
                <a:spLocks noChangeAspect="1" noChangeArrowheads="1"/>
              </p:cNvSpPr>
              <p:nvPr/>
            </p:nvSpPr>
            <p:spPr bwMode="auto">
              <a:xfrm>
                <a:off x="2282" y="1025"/>
                <a:ext cx="182" cy="111"/>
              </a:xfrm>
              <a:prstGeom prst="ellipse">
                <a:avLst/>
              </a:prstGeom>
              <a:gradFill rotWithShape="1">
                <a:gsLst>
                  <a:gs pos="0">
                    <a:srgbClr val="FF6600">
                      <a:gamma/>
                      <a:shade val="46275"/>
                      <a:invGamma/>
                    </a:srgbClr>
                  </a:gs>
                  <a:gs pos="50000">
                    <a:srgbClr val="FF6600"/>
                  </a:gs>
                  <a:gs pos="100000">
                    <a:srgbClr val="FF6600">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grpSp>
        <p:sp>
          <p:nvSpPr>
            <p:cNvPr id="27" name="Text Box 13"/>
            <p:cNvSpPr txBox="1">
              <a:spLocks noChangeAspect="1" noChangeArrowheads="1"/>
            </p:cNvSpPr>
            <p:nvPr/>
          </p:nvSpPr>
          <p:spPr bwMode="auto">
            <a:xfrm>
              <a:off x="304800" y="3701375"/>
              <a:ext cx="1600136" cy="619328"/>
            </a:xfrm>
            <a:prstGeom prst="rect">
              <a:avLst/>
            </a:prstGeom>
            <a:noFill/>
            <a:ln w="9525">
              <a:noFill/>
              <a:miter lim="800000"/>
              <a:headEnd/>
              <a:tailEnd/>
            </a:ln>
          </p:spPr>
          <p:txBody>
            <a:bodyPr/>
            <a:lstStyle/>
            <a:p>
              <a:pPr defTabSz="457200">
                <a:buFont typeface="Monotype Sorts"/>
                <a:buNone/>
              </a:pPr>
              <a:r>
                <a:rPr lang="en-US" altLang="zh-CN" sz="2400" dirty="0">
                  <a:solidFill>
                    <a:schemeClr val="tx1"/>
                  </a:solidFill>
                  <a:effectLst/>
                  <a:latin typeface="Arial"/>
                  <a:cs typeface="Arial"/>
                </a:rPr>
                <a:t>CD19 FC</a:t>
              </a:r>
              <a:endParaRPr lang="en-US" sz="2400" dirty="0">
                <a:solidFill>
                  <a:schemeClr val="tx1"/>
                </a:solidFill>
                <a:effectLst/>
                <a:latin typeface="Arial"/>
                <a:ea typeface="ＭＳ Ｐゴシック" charset="0"/>
                <a:cs typeface="Arial"/>
              </a:endParaRPr>
            </a:p>
          </p:txBody>
        </p:sp>
        <p:grpSp>
          <p:nvGrpSpPr>
            <p:cNvPr id="21" name="Group 14"/>
            <p:cNvGrpSpPr>
              <a:grpSpLocks noChangeAspect="1"/>
            </p:cNvGrpSpPr>
            <p:nvPr/>
          </p:nvGrpSpPr>
          <p:grpSpPr bwMode="auto">
            <a:xfrm>
              <a:off x="915378" y="1989307"/>
              <a:ext cx="788731" cy="851170"/>
              <a:chOff x="432" y="1440"/>
              <a:chExt cx="336" cy="288"/>
            </a:xfrm>
          </p:grpSpPr>
          <p:sp>
            <p:nvSpPr>
              <p:cNvPr id="29" name="Oval 15"/>
              <p:cNvSpPr>
                <a:spLocks noChangeAspect="1" noChangeArrowheads="1"/>
              </p:cNvSpPr>
              <p:nvPr/>
            </p:nvSpPr>
            <p:spPr bwMode="auto">
              <a:xfrm>
                <a:off x="432" y="1440"/>
                <a:ext cx="336" cy="288"/>
              </a:xfrm>
              <a:prstGeom prst="ellipse">
                <a:avLst/>
              </a:prstGeom>
              <a:gradFill rotWithShape="1">
                <a:gsLst>
                  <a:gs pos="0">
                    <a:srgbClr val="CCFFFF">
                      <a:gamma/>
                      <a:shade val="46275"/>
                      <a:invGamma/>
                    </a:srgbClr>
                  </a:gs>
                  <a:gs pos="50000">
                    <a:srgbClr val="CCFFFF"/>
                  </a:gs>
                  <a:gs pos="100000">
                    <a:srgbClr val="CCFFFF">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30" name="Oval 16"/>
              <p:cNvSpPr>
                <a:spLocks noChangeAspect="1" noChangeArrowheads="1"/>
              </p:cNvSpPr>
              <p:nvPr/>
            </p:nvSpPr>
            <p:spPr bwMode="auto">
              <a:xfrm>
                <a:off x="516" y="1512"/>
                <a:ext cx="224" cy="144"/>
              </a:xfrm>
              <a:prstGeom prst="ellipse">
                <a:avLst/>
              </a:prstGeom>
              <a:gradFill rotWithShape="1">
                <a:gsLst>
                  <a:gs pos="0">
                    <a:srgbClr val="00FFFF">
                      <a:gamma/>
                      <a:shade val="46275"/>
                      <a:invGamma/>
                    </a:srgbClr>
                  </a:gs>
                  <a:gs pos="50000">
                    <a:srgbClr val="00FFFF"/>
                  </a:gs>
                  <a:gs pos="100000">
                    <a:srgbClr val="00FFFF">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grpSp>
        <p:sp>
          <p:nvSpPr>
            <p:cNvPr id="31" name="Text Box 17"/>
            <p:cNvSpPr txBox="1">
              <a:spLocks noChangeAspect="1" noChangeArrowheads="1"/>
            </p:cNvSpPr>
            <p:nvPr/>
          </p:nvSpPr>
          <p:spPr bwMode="auto">
            <a:xfrm>
              <a:off x="333952" y="1713690"/>
              <a:ext cx="1310233" cy="839821"/>
            </a:xfrm>
            <a:prstGeom prst="rect">
              <a:avLst/>
            </a:prstGeom>
            <a:noFill/>
            <a:ln w="9525">
              <a:noFill/>
              <a:miter lim="800000"/>
              <a:headEnd/>
              <a:tailEnd/>
            </a:ln>
          </p:spPr>
          <p:txBody>
            <a:bodyPr/>
            <a:lstStyle/>
            <a:p>
              <a:pPr defTabSz="457200">
                <a:buFont typeface="Monotype Sorts"/>
                <a:buNone/>
              </a:pPr>
              <a:r>
                <a:rPr lang="en-US" altLang="zh-CN" sz="2400" dirty="0">
                  <a:solidFill>
                    <a:schemeClr val="tx1"/>
                  </a:solidFill>
                  <a:effectLst/>
                  <a:latin typeface="Arial"/>
                  <a:cs typeface="Arial"/>
                </a:rPr>
                <a:t>NK FC</a:t>
              </a:r>
              <a:endParaRPr lang="en-US" sz="2400" dirty="0">
                <a:solidFill>
                  <a:schemeClr val="tx1"/>
                </a:solidFill>
                <a:effectLst/>
                <a:latin typeface="Arial"/>
                <a:ea typeface="ＭＳ Ｐゴシック" charset="0"/>
                <a:cs typeface="Arial"/>
              </a:endParaRPr>
            </a:p>
          </p:txBody>
        </p:sp>
        <p:sp>
          <p:nvSpPr>
            <p:cNvPr id="32" name="Rectangle 18"/>
            <p:cNvSpPr>
              <a:spLocks noChangeAspect="1" noChangeArrowheads="1"/>
            </p:cNvSpPr>
            <p:nvPr/>
          </p:nvSpPr>
          <p:spPr bwMode="auto">
            <a:xfrm>
              <a:off x="371202" y="1676401"/>
              <a:ext cx="3438349" cy="2590799"/>
            </a:xfrm>
            <a:prstGeom prst="rect">
              <a:avLst/>
            </a:prstGeom>
            <a:noFill/>
            <a:ln w="25400">
              <a:solidFill>
                <a:schemeClr val="tx1"/>
              </a:solidFill>
              <a:prstDash val="sysDot"/>
              <a:miter lim="800000"/>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33" name="Line 19"/>
            <p:cNvSpPr>
              <a:spLocks noChangeAspect="1" noChangeShapeType="1"/>
            </p:cNvSpPr>
            <p:nvPr/>
          </p:nvSpPr>
          <p:spPr bwMode="auto">
            <a:xfrm>
              <a:off x="1704109" y="2383278"/>
              <a:ext cx="511784" cy="406940"/>
            </a:xfrm>
            <a:prstGeom prst="line">
              <a:avLst/>
            </a:prstGeom>
            <a:noFill/>
            <a:ln w="63500">
              <a:solidFill>
                <a:srgbClr val="00FFFF"/>
              </a:solidFill>
              <a:prstDash val="sysDot"/>
              <a:round/>
              <a:headEnd type="triangle" w="med" len="med"/>
              <a:tailEnd type="triangle" w="med" len="me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34" name="Line 20"/>
            <p:cNvSpPr>
              <a:spLocks noChangeAspect="1" noChangeShapeType="1"/>
            </p:cNvSpPr>
            <p:nvPr/>
          </p:nvSpPr>
          <p:spPr bwMode="auto">
            <a:xfrm rot="18483803">
              <a:off x="1643858" y="3057832"/>
              <a:ext cx="622570" cy="195968"/>
            </a:xfrm>
            <a:prstGeom prst="line">
              <a:avLst/>
            </a:prstGeom>
            <a:noFill/>
            <a:ln w="63500">
              <a:solidFill>
                <a:srgbClr val="00FFFF"/>
              </a:solidFill>
              <a:prstDash val="sysDot"/>
              <a:round/>
              <a:headEnd type="triangle" w="med" len="med"/>
              <a:tailEnd type="triangle" w="med" len="me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grpSp>
          <p:nvGrpSpPr>
            <p:cNvPr id="22" name="Group 34"/>
            <p:cNvGrpSpPr>
              <a:grpSpLocks/>
            </p:cNvGrpSpPr>
            <p:nvPr/>
          </p:nvGrpSpPr>
          <p:grpSpPr bwMode="auto">
            <a:xfrm>
              <a:off x="2326025" y="2145497"/>
              <a:ext cx="1010612" cy="1012860"/>
              <a:chOff x="2040" y="2016"/>
              <a:chExt cx="624" cy="624"/>
            </a:xfrm>
          </p:grpSpPr>
          <p:sp>
            <p:nvSpPr>
              <p:cNvPr id="36" name="Freeform 35"/>
              <p:cNvSpPr>
                <a:spLocks/>
              </p:cNvSpPr>
              <p:nvPr/>
            </p:nvSpPr>
            <p:spPr bwMode="auto">
              <a:xfrm>
                <a:off x="2040" y="2016"/>
                <a:ext cx="624" cy="624"/>
              </a:xfrm>
              <a:custGeom>
                <a:avLst/>
                <a:gdLst/>
                <a:ahLst/>
                <a:cxnLst>
                  <a:cxn ang="0">
                    <a:pos x="406" y="301"/>
                  </a:cxn>
                  <a:cxn ang="0">
                    <a:pos x="287" y="225"/>
                  </a:cxn>
                  <a:cxn ang="0">
                    <a:pos x="166" y="165"/>
                  </a:cxn>
                  <a:cxn ang="0">
                    <a:pos x="46" y="206"/>
                  </a:cxn>
                  <a:cxn ang="0">
                    <a:pos x="46" y="299"/>
                  </a:cxn>
                  <a:cxn ang="0">
                    <a:pos x="139" y="391"/>
                  </a:cxn>
                  <a:cxn ang="0">
                    <a:pos x="235" y="465"/>
                  </a:cxn>
                  <a:cxn ang="0">
                    <a:pos x="245" y="540"/>
                  </a:cxn>
                  <a:cxn ang="0">
                    <a:pos x="162" y="584"/>
                  </a:cxn>
                  <a:cxn ang="0">
                    <a:pos x="65" y="636"/>
                  </a:cxn>
                  <a:cxn ang="0">
                    <a:pos x="2" y="724"/>
                  </a:cxn>
                  <a:cxn ang="0">
                    <a:pos x="42" y="838"/>
                  </a:cxn>
                  <a:cxn ang="0">
                    <a:pos x="154" y="841"/>
                  </a:cxn>
                  <a:cxn ang="0">
                    <a:pos x="261" y="817"/>
                  </a:cxn>
                  <a:cxn ang="0">
                    <a:pos x="332" y="850"/>
                  </a:cxn>
                  <a:cxn ang="0">
                    <a:pos x="255" y="944"/>
                  </a:cxn>
                  <a:cxn ang="0">
                    <a:pos x="139" y="1097"/>
                  </a:cxn>
                  <a:cxn ang="0">
                    <a:pos x="195" y="1272"/>
                  </a:cxn>
                  <a:cxn ang="0">
                    <a:pos x="367" y="1370"/>
                  </a:cxn>
                  <a:cxn ang="0">
                    <a:pos x="491" y="1257"/>
                  </a:cxn>
                  <a:cxn ang="0">
                    <a:pos x="583" y="1082"/>
                  </a:cxn>
                  <a:cxn ang="0">
                    <a:pos x="681" y="974"/>
                  </a:cxn>
                  <a:cxn ang="0">
                    <a:pos x="762" y="1028"/>
                  </a:cxn>
                  <a:cxn ang="0">
                    <a:pos x="776" y="1213"/>
                  </a:cxn>
                  <a:cxn ang="0">
                    <a:pos x="820" y="1364"/>
                  </a:cxn>
                  <a:cxn ang="0">
                    <a:pos x="1002" y="1407"/>
                  </a:cxn>
                  <a:cxn ang="0">
                    <a:pos x="1112" y="1313"/>
                  </a:cxn>
                  <a:cxn ang="0">
                    <a:pos x="1088" y="1152"/>
                  </a:cxn>
                  <a:cxn ang="0">
                    <a:pos x="1032" y="1000"/>
                  </a:cxn>
                  <a:cxn ang="0">
                    <a:pos x="1043" y="896"/>
                  </a:cxn>
                  <a:cxn ang="0">
                    <a:pos x="1140" y="903"/>
                  </a:cxn>
                  <a:cxn ang="0">
                    <a:pos x="1272" y="952"/>
                  </a:cxn>
                  <a:cxn ang="0">
                    <a:pos x="1422" y="958"/>
                  </a:cxn>
                  <a:cxn ang="0">
                    <a:pos x="1510" y="818"/>
                  </a:cxn>
                  <a:cxn ang="0">
                    <a:pos x="1448" y="715"/>
                  </a:cxn>
                  <a:cxn ang="0">
                    <a:pos x="1313" y="658"/>
                  </a:cxn>
                  <a:cxn ang="0">
                    <a:pos x="1194" y="612"/>
                  </a:cxn>
                  <a:cxn ang="0">
                    <a:pos x="1173" y="545"/>
                  </a:cxn>
                  <a:cxn ang="0">
                    <a:pos x="1266" y="488"/>
                  </a:cxn>
                  <a:cxn ang="0">
                    <a:pos x="1390" y="426"/>
                  </a:cxn>
                  <a:cxn ang="0">
                    <a:pos x="1460" y="340"/>
                  </a:cxn>
                  <a:cxn ang="0">
                    <a:pos x="1403" y="257"/>
                  </a:cxn>
                  <a:cxn ang="0">
                    <a:pos x="1292" y="260"/>
                  </a:cxn>
                  <a:cxn ang="0">
                    <a:pos x="1179" y="298"/>
                  </a:cxn>
                  <a:cxn ang="0">
                    <a:pos x="1093" y="320"/>
                  </a:cxn>
                  <a:cxn ang="0">
                    <a:pos x="1068" y="267"/>
                  </a:cxn>
                  <a:cxn ang="0">
                    <a:pos x="1093" y="178"/>
                  </a:cxn>
                  <a:cxn ang="0">
                    <a:pos x="1107" y="79"/>
                  </a:cxn>
                  <a:cxn ang="0">
                    <a:pos x="1054" y="9"/>
                  </a:cxn>
                  <a:cxn ang="0">
                    <a:pos x="949" y="23"/>
                  </a:cxn>
                  <a:cxn ang="0">
                    <a:pos x="885" y="112"/>
                  </a:cxn>
                  <a:cxn ang="0">
                    <a:pos x="836" y="197"/>
                  </a:cxn>
                  <a:cxn ang="0">
                    <a:pos x="753" y="220"/>
                  </a:cxn>
                  <a:cxn ang="0">
                    <a:pos x="683" y="148"/>
                  </a:cxn>
                  <a:cxn ang="0">
                    <a:pos x="629" y="66"/>
                  </a:cxn>
                  <a:cxn ang="0">
                    <a:pos x="567" y="33"/>
                  </a:cxn>
                  <a:cxn ang="0">
                    <a:pos x="513" y="77"/>
                  </a:cxn>
                  <a:cxn ang="0">
                    <a:pos x="528" y="151"/>
                  </a:cxn>
                  <a:cxn ang="0">
                    <a:pos x="554" y="230"/>
                  </a:cxn>
                  <a:cxn ang="0">
                    <a:pos x="524" y="308"/>
                  </a:cxn>
                </a:cxnLst>
                <a:rect l="0" t="0" r="r" b="b"/>
                <a:pathLst>
                  <a:path w="1510" h="1413">
                    <a:moveTo>
                      <a:pt x="507" y="316"/>
                    </a:moveTo>
                    <a:lnTo>
                      <a:pt x="500" y="318"/>
                    </a:lnTo>
                    <a:lnTo>
                      <a:pt x="494" y="319"/>
                    </a:lnTo>
                    <a:lnTo>
                      <a:pt x="488" y="320"/>
                    </a:lnTo>
                    <a:lnTo>
                      <a:pt x="481" y="321"/>
                    </a:lnTo>
                    <a:lnTo>
                      <a:pt x="475" y="321"/>
                    </a:lnTo>
                    <a:lnTo>
                      <a:pt x="469" y="320"/>
                    </a:lnTo>
                    <a:lnTo>
                      <a:pt x="461" y="320"/>
                    </a:lnTo>
                    <a:lnTo>
                      <a:pt x="455" y="319"/>
                    </a:lnTo>
                    <a:lnTo>
                      <a:pt x="447" y="317"/>
                    </a:lnTo>
                    <a:lnTo>
                      <a:pt x="441" y="315"/>
                    </a:lnTo>
                    <a:lnTo>
                      <a:pt x="434" y="313"/>
                    </a:lnTo>
                    <a:lnTo>
                      <a:pt x="427" y="310"/>
                    </a:lnTo>
                    <a:lnTo>
                      <a:pt x="420" y="307"/>
                    </a:lnTo>
                    <a:lnTo>
                      <a:pt x="412" y="304"/>
                    </a:lnTo>
                    <a:lnTo>
                      <a:pt x="406" y="301"/>
                    </a:lnTo>
                    <a:lnTo>
                      <a:pt x="399" y="297"/>
                    </a:lnTo>
                    <a:lnTo>
                      <a:pt x="391" y="292"/>
                    </a:lnTo>
                    <a:lnTo>
                      <a:pt x="384" y="289"/>
                    </a:lnTo>
                    <a:lnTo>
                      <a:pt x="376" y="284"/>
                    </a:lnTo>
                    <a:lnTo>
                      <a:pt x="369" y="280"/>
                    </a:lnTo>
                    <a:lnTo>
                      <a:pt x="362" y="276"/>
                    </a:lnTo>
                    <a:lnTo>
                      <a:pt x="354" y="270"/>
                    </a:lnTo>
                    <a:lnTo>
                      <a:pt x="347" y="266"/>
                    </a:lnTo>
                    <a:lnTo>
                      <a:pt x="339" y="261"/>
                    </a:lnTo>
                    <a:lnTo>
                      <a:pt x="332" y="255"/>
                    </a:lnTo>
                    <a:lnTo>
                      <a:pt x="325" y="250"/>
                    </a:lnTo>
                    <a:lnTo>
                      <a:pt x="317" y="246"/>
                    </a:lnTo>
                    <a:lnTo>
                      <a:pt x="310" y="241"/>
                    </a:lnTo>
                    <a:lnTo>
                      <a:pt x="302" y="235"/>
                    </a:lnTo>
                    <a:lnTo>
                      <a:pt x="294" y="230"/>
                    </a:lnTo>
                    <a:lnTo>
                      <a:pt x="287" y="225"/>
                    </a:lnTo>
                    <a:lnTo>
                      <a:pt x="279" y="220"/>
                    </a:lnTo>
                    <a:lnTo>
                      <a:pt x="272" y="215"/>
                    </a:lnTo>
                    <a:lnTo>
                      <a:pt x="264" y="210"/>
                    </a:lnTo>
                    <a:lnTo>
                      <a:pt x="257" y="206"/>
                    </a:lnTo>
                    <a:lnTo>
                      <a:pt x="248" y="201"/>
                    </a:lnTo>
                    <a:lnTo>
                      <a:pt x="241" y="196"/>
                    </a:lnTo>
                    <a:lnTo>
                      <a:pt x="234" y="192"/>
                    </a:lnTo>
                    <a:lnTo>
                      <a:pt x="226" y="188"/>
                    </a:lnTo>
                    <a:lnTo>
                      <a:pt x="219" y="185"/>
                    </a:lnTo>
                    <a:lnTo>
                      <a:pt x="211" y="180"/>
                    </a:lnTo>
                    <a:lnTo>
                      <a:pt x="203" y="177"/>
                    </a:lnTo>
                    <a:lnTo>
                      <a:pt x="195" y="174"/>
                    </a:lnTo>
                    <a:lnTo>
                      <a:pt x="188" y="171"/>
                    </a:lnTo>
                    <a:lnTo>
                      <a:pt x="181" y="169"/>
                    </a:lnTo>
                    <a:lnTo>
                      <a:pt x="173" y="167"/>
                    </a:lnTo>
                    <a:lnTo>
                      <a:pt x="166" y="165"/>
                    </a:lnTo>
                    <a:lnTo>
                      <a:pt x="158" y="164"/>
                    </a:lnTo>
                    <a:lnTo>
                      <a:pt x="151" y="162"/>
                    </a:lnTo>
                    <a:lnTo>
                      <a:pt x="144" y="161"/>
                    </a:lnTo>
                    <a:lnTo>
                      <a:pt x="129" y="161"/>
                    </a:lnTo>
                    <a:lnTo>
                      <a:pt x="122" y="162"/>
                    </a:lnTo>
                    <a:lnTo>
                      <a:pt x="115" y="164"/>
                    </a:lnTo>
                    <a:lnTo>
                      <a:pt x="108" y="166"/>
                    </a:lnTo>
                    <a:lnTo>
                      <a:pt x="100" y="168"/>
                    </a:lnTo>
                    <a:lnTo>
                      <a:pt x="94" y="170"/>
                    </a:lnTo>
                    <a:lnTo>
                      <a:pt x="86" y="173"/>
                    </a:lnTo>
                    <a:lnTo>
                      <a:pt x="80" y="177"/>
                    </a:lnTo>
                    <a:lnTo>
                      <a:pt x="73" y="181"/>
                    </a:lnTo>
                    <a:lnTo>
                      <a:pt x="66" y="187"/>
                    </a:lnTo>
                    <a:lnTo>
                      <a:pt x="60" y="192"/>
                    </a:lnTo>
                    <a:lnTo>
                      <a:pt x="53" y="198"/>
                    </a:lnTo>
                    <a:lnTo>
                      <a:pt x="46" y="206"/>
                    </a:lnTo>
                    <a:lnTo>
                      <a:pt x="42" y="211"/>
                    </a:lnTo>
                    <a:lnTo>
                      <a:pt x="39" y="216"/>
                    </a:lnTo>
                    <a:lnTo>
                      <a:pt x="36" y="222"/>
                    </a:lnTo>
                    <a:lnTo>
                      <a:pt x="34" y="227"/>
                    </a:lnTo>
                    <a:lnTo>
                      <a:pt x="31" y="233"/>
                    </a:lnTo>
                    <a:lnTo>
                      <a:pt x="30" y="239"/>
                    </a:lnTo>
                    <a:lnTo>
                      <a:pt x="29" y="244"/>
                    </a:lnTo>
                    <a:lnTo>
                      <a:pt x="29" y="254"/>
                    </a:lnTo>
                    <a:lnTo>
                      <a:pt x="30" y="261"/>
                    </a:lnTo>
                    <a:lnTo>
                      <a:pt x="31" y="266"/>
                    </a:lnTo>
                    <a:lnTo>
                      <a:pt x="32" y="271"/>
                    </a:lnTo>
                    <a:lnTo>
                      <a:pt x="35" y="277"/>
                    </a:lnTo>
                    <a:lnTo>
                      <a:pt x="37" y="283"/>
                    </a:lnTo>
                    <a:lnTo>
                      <a:pt x="40" y="288"/>
                    </a:lnTo>
                    <a:lnTo>
                      <a:pt x="43" y="294"/>
                    </a:lnTo>
                    <a:lnTo>
                      <a:pt x="46" y="299"/>
                    </a:lnTo>
                    <a:lnTo>
                      <a:pt x="50" y="305"/>
                    </a:lnTo>
                    <a:lnTo>
                      <a:pt x="55" y="310"/>
                    </a:lnTo>
                    <a:lnTo>
                      <a:pt x="59" y="316"/>
                    </a:lnTo>
                    <a:lnTo>
                      <a:pt x="63" y="321"/>
                    </a:lnTo>
                    <a:lnTo>
                      <a:pt x="68" y="326"/>
                    </a:lnTo>
                    <a:lnTo>
                      <a:pt x="73" y="333"/>
                    </a:lnTo>
                    <a:lnTo>
                      <a:pt x="78" y="338"/>
                    </a:lnTo>
                    <a:lnTo>
                      <a:pt x="84" y="343"/>
                    </a:lnTo>
                    <a:lnTo>
                      <a:pt x="95" y="354"/>
                    </a:lnTo>
                    <a:lnTo>
                      <a:pt x="101" y="359"/>
                    </a:lnTo>
                    <a:lnTo>
                      <a:pt x="108" y="364"/>
                    </a:lnTo>
                    <a:lnTo>
                      <a:pt x="114" y="370"/>
                    </a:lnTo>
                    <a:lnTo>
                      <a:pt x="120" y="375"/>
                    </a:lnTo>
                    <a:lnTo>
                      <a:pt x="127" y="380"/>
                    </a:lnTo>
                    <a:lnTo>
                      <a:pt x="133" y="386"/>
                    </a:lnTo>
                    <a:lnTo>
                      <a:pt x="139" y="391"/>
                    </a:lnTo>
                    <a:lnTo>
                      <a:pt x="146" y="395"/>
                    </a:lnTo>
                    <a:lnTo>
                      <a:pt x="152" y="400"/>
                    </a:lnTo>
                    <a:lnTo>
                      <a:pt x="158" y="406"/>
                    </a:lnTo>
                    <a:lnTo>
                      <a:pt x="166" y="410"/>
                    </a:lnTo>
                    <a:lnTo>
                      <a:pt x="172" y="415"/>
                    </a:lnTo>
                    <a:lnTo>
                      <a:pt x="179" y="420"/>
                    </a:lnTo>
                    <a:lnTo>
                      <a:pt x="185" y="425"/>
                    </a:lnTo>
                    <a:lnTo>
                      <a:pt x="190" y="429"/>
                    </a:lnTo>
                    <a:lnTo>
                      <a:pt x="197" y="434"/>
                    </a:lnTo>
                    <a:lnTo>
                      <a:pt x="203" y="438"/>
                    </a:lnTo>
                    <a:lnTo>
                      <a:pt x="208" y="443"/>
                    </a:lnTo>
                    <a:lnTo>
                      <a:pt x="213" y="448"/>
                    </a:lnTo>
                    <a:lnTo>
                      <a:pt x="220" y="452"/>
                    </a:lnTo>
                    <a:lnTo>
                      <a:pt x="224" y="456"/>
                    </a:lnTo>
                    <a:lnTo>
                      <a:pt x="229" y="461"/>
                    </a:lnTo>
                    <a:lnTo>
                      <a:pt x="235" y="465"/>
                    </a:lnTo>
                    <a:lnTo>
                      <a:pt x="239" y="468"/>
                    </a:lnTo>
                    <a:lnTo>
                      <a:pt x="251" y="480"/>
                    </a:lnTo>
                    <a:lnTo>
                      <a:pt x="254" y="484"/>
                    </a:lnTo>
                    <a:lnTo>
                      <a:pt x="257" y="487"/>
                    </a:lnTo>
                    <a:lnTo>
                      <a:pt x="259" y="490"/>
                    </a:lnTo>
                    <a:lnTo>
                      <a:pt x="261" y="494"/>
                    </a:lnTo>
                    <a:lnTo>
                      <a:pt x="263" y="498"/>
                    </a:lnTo>
                    <a:lnTo>
                      <a:pt x="264" y="501"/>
                    </a:lnTo>
                    <a:lnTo>
                      <a:pt x="265" y="504"/>
                    </a:lnTo>
                    <a:lnTo>
                      <a:pt x="265" y="512"/>
                    </a:lnTo>
                    <a:lnTo>
                      <a:pt x="264" y="517"/>
                    </a:lnTo>
                    <a:lnTo>
                      <a:pt x="262" y="520"/>
                    </a:lnTo>
                    <a:lnTo>
                      <a:pt x="260" y="523"/>
                    </a:lnTo>
                    <a:lnTo>
                      <a:pt x="258" y="526"/>
                    </a:lnTo>
                    <a:lnTo>
                      <a:pt x="255" y="530"/>
                    </a:lnTo>
                    <a:lnTo>
                      <a:pt x="245" y="540"/>
                    </a:lnTo>
                    <a:lnTo>
                      <a:pt x="241" y="543"/>
                    </a:lnTo>
                    <a:lnTo>
                      <a:pt x="237" y="545"/>
                    </a:lnTo>
                    <a:lnTo>
                      <a:pt x="233" y="548"/>
                    </a:lnTo>
                    <a:lnTo>
                      <a:pt x="228" y="552"/>
                    </a:lnTo>
                    <a:lnTo>
                      <a:pt x="224" y="555"/>
                    </a:lnTo>
                    <a:lnTo>
                      <a:pt x="219" y="557"/>
                    </a:lnTo>
                    <a:lnTo>
                      <a:pt x="213" y="560"/>
                    </a:lnTo>
                    <a:lnTo>
                      <a:pt x="208" y="562"/>
                    </a:lnTo>
                    <a:lnTo>
                      <a:pt x="203" y="565"/>
                    </a:lnTo>
                    <a:lnTo>
                      <a:pt x="198" y="568"/>
                    </a:lnTo>
                    <a:lnTo>
                      <a:pt x="192" y="571"/>
                    </a:lnTo>
                    <a:lnTo>
                      <a:pt x="186" y="574"/>
                    </a:lnTo>
                    <a:lnTo>
                      <a:pt x="181" y="576"/>
                    </a:lnTo>
                    <a:lnTo>
                      <a:pt x="174" y="579"/>
                    </a:lnTo>
                    <a:lnTo>
                      <a:pt x="168" y="582"/>
                    </a:lnTo>
                    <a:lnTo>
                      <a:pt x="162" y="584"/>
                    </a:lnTo>
                    <a:lnTo>
                      <a:pt x="156" y="587"/>
                    </a:lnTo>
                    <a:lnTo>
                      <a:pt x="150" y="590"/>
                    </a:lnTo>
                    <a:lnTo>
                      <a:pt x="144" y="593"/>
                    </a:lnTo>
                    <a:lnTo>
                      <a:pt x="137" y="596"/>
                    </a:lnTo>
                    <a:lnTo>
                      <a:pt x="131" y="599"/>
                    </a:lnTo>
                    <a:lnTo>
                      <a:pt x="125" y="602"/>
                    </a:lnTo>
                    <a:lnTo>
                      <a:pt x="118" y="604"/>
                    </a:lnTo>
                    <a:lnTo>
                      <a:pt x="112" y="608"/>
                    </a:lnTo>
                    <a:lnTo>
                      <a:pt x="106" y="611"/>
                    </a:lnTo>
                    <a:lnTo>
                      <a:pt x="100" y="614"/>
                    </a:lnTo>
                    <a:lnTo>
                      <a:pt x="94" y="618"/>
                    </a:lnTo>
                    <a:lnTo>
                      <a:pt x="88" y="621"/>
                    </a:lnTo>
                    <a:lnTo>
                      <a:pt x="82" y="624"/>
                    </a:lnTo>
                    <a:lnTo>
                      <a:pt x="76" y="629"/>
                    </a:lnTo>
                    <a:lnTo>
                      <a:pt x="71" y="632"/>
                    </a:lnTo>
                    <a:lnTo>
                      <a:pt x="65" y="636"/>
                    </a:lnTo>
                    <a:lnTo>
                      <a:pt x="60" y="640"/>
                    </a:lnTo>
                    <a:lnTo>
                      <a:pt x="55" y="644"/>
                    </a:lnTo>
                    <a:lnTo>
                      <a:pt x="49" y="648"/>
                    </a:lnTo>
                    <a:lnTo>
                      <a:pt x="40" y="657"/>
                    </a:lnTo>
                    <a:lnTo>
                      <a:pt x="35" y="661"/>
                    </a:lnTo>
                    <a:lnTo>
                      <a:pt x="30" y="667"/>
                    </a:lnTo>
                    <a:lnTo>
                      <a:pt x="26" y="671"/>
                    </a:lnTo>
                    <a:lnTo>
                      <a:pt x="23" y="676"/>
                    </a:lnTo>
                    <a:lnTo>
                      <a:pt x="19" y="682"/>
                    </a:lnTo>
                    <a:lnTo>
                      <a:pt x="16" y="687"/>
                    </a:lnTo>
                    <a:lnTo>
                      <a:pt x="12" y="693"/>
                    </a:lnTo>
                    <a:lnTo>
                      <a:pt x="10" y="698"/>
                    </a:lnTo>
                    <a:lnTo>
                      <a:pt x="7" y="705"/>
                    </a:lnTo>
                    <a:lnTo>
                      <a:pt x="5" y="710"/>
                    </a:lnTo>
                    <a:lnTo>
                      <a:pt x="4" y="716"/>
                    </a:lnTo>
                    <a:lnTo>
                      <a:pt x="2" y="724"/>
                    </a:lnTo>
                    <a:lnTo>
                      <a:pt x="1" y="730"/>
                    </a:lnTo>
                    <a:lnTo>
                      <a:pt x="0" y="738"/>
                    </a:lnTo>
                    <a:lnTo>
                      <a:pt x="0" y="760"/>
                    </a:lnTo>
                    <a:lnTo>
                      <a:pt x="1" y="767"/>
                    </a:lnTo>
                    <a:lnTo>
                      <a:pt x="2" y="776"/>
                    </a:lnTo>
                    <a:lnTo>
                      <a:pt x="4" y="783"/>
                    </a:lnTo>
                    <a:lnTo>
                      <a:pt x="5" y="790"/>
                    </a:lnTo>
                    <a:lnTo>
                      <a:pt x="8" y="798"/>
                    </a:lnTo>
                    <a:lnTo>
                      <a:pt x="10" y="804"/>
                    </a:lnTo>
                    <a:lnTo>
                      <a:pt x="13" y="809"/>
                    </a:lnTo>
                    <a:lnTo>
                      <a:pt x="17" y="815"/>
                    </a:lnTo>
                    <a:lnTo>
                      <a:pt x="20" y="820"/>
                    </a:lnTo>
                    <a:lnTo>
                      <a:pt x="28" y="829"/>
                    </a:lnTo>
                    <a:lnTo>
                      <a:pt x="32" y="832"/>
                    </a:lnTo>
                    <a:lnTo>
                      <a:pt x="37" y="835"/>
                    </a:lnTo>
                    <a:lnTo>
                      <a:pt x="42" y="838"/>
                    </a:lnTo>
                    <a:lnTo>
                      <a:pt x="46" y="840"/>
                    </a:lnTo>
                    <a:lnTo>
                      <a:pt x="52" y="842"/>
                    </a:lnTo>
                    <a:lnTo>
                      <a:pt x="57" y="844"/>
                    </a:lnTo>
                    <a:lnTo>
                      <a:pt x="63" y="845"/>
                    </a:lnTo>
                    <a:lnTo>
                      <a:pt x="68" y="847"/>
                    </a:lnTo>
                    <a:lnTo>
                      <a:pt x="75" y="848"/>
                    </a:lnTo>
                    <a:lnTo>
                      <a:pt x="80" y="849"/>
                    </a:lnTo>
                    <a:lnTo>
                      <a:pt x="99" y="849"/>
                    </a:lnTo>
                    <a:lnTo>
                      <a:pt x="106" y="848"/>
                    </a:lnTo>
                    <a:lnTo>
                      <a:pt x="113" y="848"/>
                    </a:lnTo>
                    <a:lnTo>
                      <a:pt x="119" y="847"/>
                    </a:lnTo>
                    <a:lnTo>
                      <a:pt x="127" y="845"/>
                    </a:lnTo>
                    <a:lnTo>
                      <a:pt x="133" y="844"/>
                    </a:lnTo>
                    <a:lnTo>
                      <a:pt x="140" y="843"/>
                    </a:lnTo>
                    <a:lnTo>
                      <a:pt x="147" y="842"/>
                    </a:lnTo>
                    <a:lnTo>
                      <a:pt x="154" y="841"/>
                    </a:lnTo>
                    <a:lnTo>
                      <a:pt x="161" y="839"/>
                    </a:lnTo>
                    <a:lnTo>
                      <a:pt x="168" y="838"/>
                    </a:lnTo>
                    <a:lnTo>
                      <a:pt x="175" y="836"/>
                    </a:lnTo>
                    <a:lnTo>
                      <a:pt x="182" y="835"/>
                    </a:lnTo>
                    <a:lnTo>
                      <a:pt x="189" y="833"/>
                    </a:lnTo>
                    <a:lnTo>
                      <a:pt x="195" y="831"/>
                    </a:lnTo>
                    <a:lnTo>
                      <a:pt x="203" y="830"/>
                    </a:lnTo>
                    <a:lnTo>
                      <a:pt x="209" y="827"/>
                    </a:lnTo>
                    <a:lnTo>
                      <a:pt x="217" y="826"/>
                    </a:lnTo>
                    <a:lnTo>
                      <a:pt x="223" y="824"/>
                    </a:lnTo>
                    <a:lnTo>
                      <a:pt x="229" y="823"/>
                    </a:lnTo>
                    <a:lnTo>
                      <a:pt x="236" y="821"/>
                    </a:lnTo>
                    <a:lnTo>
                      <a:pt x="242" y="820"/>
                    </a:lnTo>
                    <a:lnTo>
                      <a:pt x="248" y="819"/>
                    </a:lnTo>
                    <a:lnTo>
                      <a:pt x="255" y="818"/>
                    </a:lnTo>
                    <a:lnTo>
                      <a:pt x="261" y="817"/>
                    </a:lnTo>
                    <a:lnTo>
                      <a:pt x="266" y="816"/>
                    </a:lnTo>
                    <a:lnTo>
                      <a:pt x="273" y="815"/>
                    </a:lnTo>
                    <a:lnTo>
                      <a:pt x="298" y="815"/>
                    </a:lnTo>
                    <a:lnTo>
                      <a:pt x="302" y="816"/>
                    </a:lnTo>
                    <a:lnTo>
                      <a:pt x="307" y="817"/>
                    </a:lnTo>
                    <a:lnTo>
                      <a:pt x="310" y="818"/>
                    </a:lnTo>
                    <a:lnTo>
                      <a:pt x="314" y="820"/>
                    </a:lnTo>
                    <a:lnTo>
                      <a:pt x="317" y="822"/>
                    </a:lnTo>
                    <a:lnTo>
                      <a:pt x="320" y="824"/>
                    </a:lnTo>
                    <a:lnTo>
                      <a:pt x="324" y="826"/>
                    </a:lnTo>
                    <a:lnTo>
                      <a:pt x="326" y="830"/>
                    </a:lnTo>
                    <a:lnTo>
                      <a:pt x="328" y="833"/>
                    </a:lnTo>
                    <a:lnTo>
                      <a:pt x="330" y="837"/>
                    </a:lnTo>
                    <a:lnTo>
                      <a:pt x="331" y="841"/>
                    </a:lnTo>
                    <a:lnTo>
                      <a:pt x="332" y="845"/>
                    </a:lnTo>
                    <a:lnTo>
                      <a:pt x="332" y="850"/>
                    </a:lnTo>
                    <a:lnTo>
                      <a:pt x="331" y="855"/>
                    </a:lnTo>
                    <a:lnTo>
                      <a:pt x="330" y="859"/>
                    </a:lnTo>
                    <a:lnTo>
                      <a:pt x="329" y="863"/>
                    </a:lnTo>
                    <a:lnTo>
                      <a:pt x="327" y="869"/>
                    </a:lnTo>
                    <a:lnTo>
                      <a:pt x="325" y="873"/>
                    </a:lnTo>
                    <a:lnTo>
                      <a:pt x="321" y="877"/>
                    </a:lnTo>
                    <a:lnTo>
                      <a:pt x="318" y="882"/>
                    </a:lnTo>
                    <a:lnTo>
                      <a:pt x="314" y="887"/>
                    </a:lnTo>
                    <a:lnTo>
                      <a:pt x="310" y="892"/>
                    </a:lnTo>
                    <a:lnTo>
                      <a:pt x="306" y="897"/>
                    </a:lnTo>
                    <a:lnTo>
                      <a:pt x="285" y="917"/>
                    </a:lnTo>
                    <a:lnTo>
                      <a:pt x="279" y="923"/>
                    </a:lnTo>
                    <a:lnTo>
                      <a:pt x="274" y="928"/>
                    </a:lnTo>
                    <a:lnTo>
                      <a:pt x="267" y="933"/>
                    </a:lnTo>
                    <a:lnTo>
                      <a:pt x="261" y="938"/>
                    </a:lnTo>
                    <a:lnTo>
                      <a:pt x="255" y="944"/>
                    </a:lnTo>
                    <a:lnTo>
                      <a:pt x="248" y="949"/>
                    </a:lnTo>
                    <a:lnTo>
                      <a:pt x="242" y="955"/>
                    </a:lnTo>
                    <a:lnTo>
                      <a:pt x="235" y="961"/>
                    </a:lnTo>
                    <a:lnTo>
                      <a:pt x="190" y="1005"/>
                    </a:lnTo>
                    <a:lnTo>
                      <a:pt x="185" y="1011"/>
                    </a:lnTo>
                    <a:lnTo>
                      <a:pt x="179" y="1019"/>
                    </a:lnTo>
                    <a:lnTo>
                      <a:pt x="173" y="1026"/>
                    </a:lnTo>
                    <a:lnTo>
                      <a:pt x="168" y="1034"/>
                    </a:lnTo>
                    <a:lnTo>
                      <a:pt x="164" y="1041"/>
                    </a:lnTo>
                    <a:lnTo>
                      <a:pt x="158" y="1048"/>
                    </a:lnTo>
                    <a:lnTo>
                      <a:pt x="154" y="1056"/>
                    </a:lnTo>
                    <a:lnTo>
                      <a:pt x="151" y="1063"/>
                    </a:lnTo>
                    <a:lnTo>
                      <a:pt x="147" y="1072"/>
                    </a:lnTo>
                    <a:lnTo>
                      <a:pt x="144" y="1080"/>
                    </a:lnTo>
                    <a:lnTo>
                      <a:pt x="141" y="1088"/>
                    </a:lnTo>
                    <a:lnTo>
                      <a:pt x="139" y="1097"/>
                    </a:lnTo>
                    <a:lnTo>
                      <a:pt x="137" y="1106"/>
                    </a:lnTo>
                    <a:lnTo>
                      <a:pt x="136" y="1114"/>
                    </a:lnTo>
                    <a:lnTo>
                      <a:pt x="135" y="1124"/>
                    </a:lnTo>
                    <a:lnTo>
                      <a:pt x="135" y="1141"/>
                    </a:lnTo>
                    <a:lnTo>
                      <a:pt x="136" y="1151"/>
                    </a:lnTo>
                    <a:lnTo>
                      <a:pt x="138" y="1162"/>
                    </a:lnTo>
                    <a:lnTo>
                      <a:pt x="140" y="1171"/>
                    </a:lnTo>
                    <a:lnTo>
                      <a:pt x="144" y="1182"/>
                    </a:lnTo>
                    <a:lnTo>
                      <a:pt x="147" y="1192"/>
                    </a:lnTo>
                    <a:lnTo>
                      <a:pt x="152" y="1203"/>
                    </a:lnTo>
                    <a:lnTo>
                      <a:pt x="157" y="1213"/>
                    </a:lnTo>
                    <a:lnTo>
                      <a:pt x="163" y="1225"/>
                    </a:lnTo>
                    <a:lnTo>
                      <a:pt x="170" y="1237"/>
                    </a:lnTo>
                    <a:lnTo>
                      <a:pt x="177" y="1247"/>
                    </a:lnTo>
                    <a:lnTo>
                      <a:pt x="186" y="1260"/>
                    </a:lnTo>
                    <a:lnTo>
                      <a:pt x="195" y="1272"/>
                    </a:lnTo>
                    <a:lnTo>
                      <a:pt x="206" y="1284"/>
                    </a:lnTo>
                    <a:lnTo>
                      <a:pt x="218" y="1297"/>
                    </a:lnTo>
                    <a:lnTo>
                      <a:pt x="229" y="1310"/>
                    </a:lnTo>
                    <a:lnTo>
                      <a:pt x="243" y="1322"/>
                    </a:lnTo>
                    <a:lnTo>
                      <a:pt x="255" y="1332"/>
                    </a:lnTo>
                    <a:lnTo>
                      <a:pt x="266" y="1340"/>
                    </a:lnTo>
                    <a:lnTo>
                      <a:pt x="278" y="1348"/>
                    </a:lnTo>
                    <a:lnTo>
                      <a:pt x="289" y="1354"/>
                    </a:lnTo>
                    <a:lnTo>
                      <a:pt x="299" y="1359"/>
                    </a:lnTo>
                    <a:lnTo>
                      <a:pt x="310" y="1364"/>
                    </a:lnTo>
                    <a:lnTo>
                      <a:pt x="319" y="1368"/>
                    </a:lnTo>
                    <a:lnTo>
                      <a:pt x="330" y="1370"/>
                    </a:lnTo>
                    <a:lnTo>
                      <a:pt x="339" y="1371"/>
                    </a:lnTo>
                    <a:lnTo>
                      <a:pt x="349" y="1372"/>
                    </a:lnTo>
                    <a:lnTo>
                      <a:pt x="357" y="1371"/>
                    </a:lnTo>
                    <a:lnTo>
                      <a:pt x="367" y="1370"/>
                    </a:lnTo>
                    <a:lnTo>
                      <a:pt x="375" y="1369"/>
                    </a:lnTo>
                    <a:lnTo>
                      <a:pt x="384" y="1366"/>
                    </a:lnTo>
                    <a:lnTo>
                      <a:pt x="392" y="1362"/>
                    </a:lnTo>
                    <a:lnTo>
                      <a:pt x="400" y="1358"/>
                    </a:lnTo>
                    <a:lnTo>
                      <a:pt x="408" y="1354"/>
                    </a:lnTo>
                    <a:lnTo>
                      <a:pt x="416" y="1349"/>
                    </a:lnTo>
                    <a:lnTo>
                      <a:pt x="423" y="1342"/>
                    </a:lnTo>
                    <a:lnTo>
                      <a:pt x="430" y="1336"/>
                    </a:lnTo>
                    <a:lnTo>
                      <a:pt x="445" y="1321"/>
                    </a:lnTo>
                    <a:lnTo>
                      <a:pt x="452" y="1314"/>
                    </a:lnTo>
                    <a:lnTo>
                      <a:pt x="459" y="1305"/>
                    </a:lnTo>
                    <a:lnTo>
                      <a:pt x="465" y="1296"/>
                    </a:lnTo>
                    <a:lnTo>
                      <a:pt x="472" y="1287"/>
                    </a:lnTo>
                    <a:lnTo>
                      <a:pt x="478" y="1277"/>
                    </a:lnTo>
                    <a:lnTo>
                      <a:pt x="484" y="1267"/>
                    </a:lnTo>
                    <a:lnTo>
                      <a:pt x="491" y="1257"/>
                    </a:lnTo>
                    <a:lnTo>
                      <a:pt x="497" y="1247"/>
                    </a:lnTo>
                    <a:lnTo>
                      <a:pt x="504" y="1237"/>
                    </a:lnTo>
                    <a:lnTo>
                      <a:pt x="509" y="1225"/>
                    </a:lnTo>
                    <a:lnTo>
                      <a:pt x="515" y="1214"/>
                    </a:lnTo>
                    <a:lnTo>
                      <a:pt x="520" y="1204"/>
                    </a:lnTo>
                    <a:lnTo>
                      <a:pt x="527" y="1192"/>
                    </a:lnTo>
                    <a:lnTo>
                      <a:pt x="532" y="1181"/>
                    </a:lnTo>
                    <a:lnTo>
                      <a:pt x="538" y="1170"/>
                    </a:lnTo>
                    <a:lnTo>
                      <a:pt x="544" y="1158"/>
                    </a:lnTo>
                    <a:lnTo>
                      <a:pt x="549" y="1147"/>
                    </a:lnTo>
                    <a:lnTo>
                      <a:pt x="555" y="1136"/>
                    </a:lnTo>
                    <a:lnTo>
                      <a:pt x="561" y="1125"/>
                    </a:lnTo>
                    <a:lnTo>
                      <a:pt x="566" y="1114"/>
                    </a:lnTo>
                    <a:lnTo>
                      <a:pt x="571" y="1103"/>
                    </a:lnTo>
                    <a:lnTo>
                      <a:pt x="578" y="1093"/>
                    </a:lnTo>
                    <a:lnTo>
                      <a:pt x="583" y="1082"/>
                    </a:lnTo>
                    <a:lnTo>
                      <a:pt x="588" y="1073"/>
                    </a:lnTo>
                    <a:lnTo>
                      <a:pt x="595" y="1063"/>
                    </a:lnTo>
                    <a:lnTo>
                      <a:pt x="600" y="1054"/>
                    </a:lnTo>
                    <a:lnTo>
                      <a:pt x="606" y="1044"/>
                    </a:lnTo>
                    <a:lnTo>
                      <a:pt x="612" y="1036"/>
                    </a:lnTo>
                    <a:lnTo>
                      <a:pt x="618" y="1027"/>
                    </a:lnTo>
                    <a:lnTo>
                      <a:pt x="623" y="1020"/>
                    </a:lnTo>
                    <a:lnTo>
                      <a:pt x="629" y="1012"/>
                    </a:lnTo>
                    <a:lnTo>
                      <a:pt x="636" y="1005"/>
                    </a:lnTo>
                    <a:lnTo>
                      <a:pt x="642" y="999"/>
                    </a:lnTo>
                    <a:lnTo>
                      <a:pt x="649" y="993"/>
                    </a:lnTo>
                    <a:lnTo>
                      <a:pt x="655" y="988"/>
                    </a:lnTo>
                    <a:lnTo>
                      <a:pt x="661" y="984"/>
                    </a:lnTo>
                    <a:lnTo>
                      <a:pt x="668" y="980"/>
                    </a:lnTo>
                    <a:lnTo>
                      <a:pt x="675" y="977"/>
                    </a:lnTo>
                    <a:lnTo>
                      <a:pt x="681" y="974"/>
                    </a:lnTo>
                    <a:lnTo>
                      <a:pt x="689" y="973"/>
                    </a:lnTo>
                    <a:lnTo>
                      <a:pt x="696" y="972"/>
                    </a:lnTo>
                    <a:lnTo>
                      <a:pt x="704" y="972"/>
                    </a:lnTo>
                    <a:lnTo>
                      <a:pt x="711" y="973"/>
                    </a:lnTo>
                    <a:lnTo>
                      <a:pt x="717" y="974"/>
                    </a:lnTo>
                    <a:lnTo>
                      <a:pt x="724" y="977"/>
                    </a:lnTo>
                    <a:lnTo>
                      <a:pt x="729" y="980"/>
                    </a:lnTo>
                    <a:lnTo>
                      <a:pt x="734" y="983"/>
                    </a:lnTo>
                    <a:lnTo>
                      <a:pt x="740" y="987"/>
                    </a:lnTo>
                    <a:lnTo>
                      <a:pt x="744" y="991"/>
                    </a:lnTo>
                    <a:lnTo>
                      <a:pt x="747" y="997"/>
                    </a:lnTo>
                    <a:lnTo>
                      <a:pt x="751" y="1002"/>
                    </a:lnTo>
                    <a:lnTo>
                      <a:pt x="754" y="1008"/>
                    </a:lnTo>
                    <a:lnTo>
                      <a:pt x="757" y="1015"/>
                    </a:lnTo>
                    <a:lnTo>
                      <a:pt x="760" y="1021"/>
                    </a:lnTo>
                    <a:lnTo>
                      <a:pt x="762" y="1028"/>
                    </a:lnTo>
                    <a:lnTo>
                      <a:pt x="764" y="1036"/>
                    </a:lnTo>
                    <a:lnTo>
                      <a:pt x="765" y="1044"/>
                    </a:lnTo>
                    <a:lnTo>
                      <a:pt x="767" y="1053"/>
                    </a:lnTo>
                    <a:lnTo>
                      <a:pt x="768" y="1061"/>
                    </a:lnTo>
                    <a:lnTo>
                      <a:pt x="769" y="1070"/>
                    </a:lnTo>
                    <a:lnTo>
                      <a:pt x="770" y="1079"/>
                    </a:lnTo>
                    <a:lnTo>
                      <a:pt x="770" y="1089"/>
                    </a:lnTo>
                    <a:lnTo>
                      <a:pt x="771" y="1098"/>
                    </a:lnTo>
                    <a:lnTo>
                      <a:pt x="771" y="1109"/>
                    </a:lnTo>
                    <a:lnTo>
                      <a:pt x="772" y="1118"/>
                    </a:lnTo>
                    <a:lnTo>
                      <a:pt x="772" y="1139"/>
                    </a:lnTo>
                    <a:lnTo>
                      <a:pt x="773" y="1150"/>
                    </a:lnTo>
                    <a:lnTo>
                      <a:pt x="773" y="1171"/>
                    </a:lnTo>
                    <a:lnTo>
                      <a:pt x="775" y="1182"/>
                    </a:lnTo>
                    <a:lnTo>
                      <a:pt x="775" y="1203"/>
                    </a:lnTo>
                    <a:lnTo>
                      <a:pt x="776" y="1213"/>
                    </a:lnTo>
                    <a:lnTo>
                      <a:pt x="777" y="1224"/>
                    </a:lnTo>
                    <a:lnTo>
                      <a:pt x="778" y="1235"/>
                    </a:lnTo>
                    <a:lnTo>
                      <a:pt x="779" y="1245"/>
                    </a:lnTo>
                    <a:lnTo>
                      <a:pt x="780" y="1256"/>
                    </a:lnTo>
                    <a:lnTo>
                      <a:pt x="782" y="1266"/>
                    </a:lnTo>
                    <a:lnTo>
                      <a:pt x="783" y="1277"/>
                    </a:lnTo>
                    <a:lnTo>
                      <a:pt x="785" y="1286"/>
                    </a:lnTo>
                    <a:lnTo>
                      <a:pt x="788" y="1296"/>
                    </a:lnTo>
                    <a:lnTo>
                      <a:pt x="790" y="1305"/>
                    </a:lnTo>
                    <a:lnTo>
                      <a:pt x="794" y="1315"/>
                    </a:lnTo>
                    <a:lnTo>
                      <a:pt x="797" y="1323"/>
                    </a:lnTo>
                    <a:lnTo>
                      <a:pt x="801" y="1333"/>
                    </a:lnTo>
                    <a:lnTo>
                      <a:pt x="805" y="1341"/>
                    </a:lnTo>
                    <a:lnTo>
                      <a:pt x="809" y="1349"/>
                    </a:lnTo>
                    <a:lnTo>
                      <a:pt x="815" y="1356"/>
                    </a:lnTo>
                    <a:lnTo>
                      <a:pt x="820" y="1364"/>
                    </a:lnTo>
                    <a:lnTo>
                      <a:pt x="825" y="1371"/>
                    </a:lnTo>
                    <a:lnTo>
                      <a:pt x="833" y="1377"/>
                    </a:lnTo>
                    <a:lnTo>
                      <a:pt x="839" y="1384"/>
                    </a:lnTo>
                    <a:lnTo>
                      <a:pt x="847" y="1389"/>
                    </a:lnTo>
                    <a:lnTo>
                      <a:pt x="855" y="1394"/>
                    </a:lnTo>
                    <a:lnTo>
                      <a:pt x="863" y="1398"/>
                    </a:lnTo>
                    <a:lnTo>
                      <a:pt x="873" y="1403"/>
                    </a:lnTo>
                    <a:lnTo>
                      <a:pt x="883" y="1406"/>
                    </a:lnTo>
                    <a:lnTo>
                      <a:pt x="894" y="1409"/>
                    </a:lnTo>
                    <a:lnTo>
                      <a:pt x="905" y="1411"/>
                    </a:lnTo>
                    <a:lnTo>
                      <a:pt x="917" y="1412"/>
                    </a:lnTo>
                    <a:lnTo>
                      <a:pt x="930" y="1413"/>
                    </a:lnTo>
                    <a:lnTo>
                      <a:pt x="958" y="1413"/>
                    </a:lnTo>
                    <a:lnTo>
                      <a:pt x="972" y="1412"/>
                    </a:lnTo>
                    <a:lnTo>
                      <a:pt x="988" y="1410"/>
                    </a:lnTo>
                    <a:lnTo>
                      <a:pt x="1002" y="1407"/>
                    </a:lnTo>
                    <a:lnTo>
                      <a:pt x="1014" y="1404"/>
                    </a:lnTo>
                    <a:lnTo>
                      <a:pt x="1025" y="1401"/>
                    </a:lnTo>
                    <a:lnTo>
                      <a:pt x="1037" y="1396"/>
                    </a:lnTo>
                    <a:lnTo>
                      <a:pt x="1047" y="1391"/>
                    </a:lnTo>
                    <a:lnTo>
                      <a:pt x="1056" y="1387"/>
                    </a:lnTo>
                    <a:lnTo>
                      <a:pt x="1065" y="1381"/>
                    </a:lnTo>
                    <a:lnTo>
                      <a:pt x="1072" y="1376"/>
                    </a:lnTo>
                    <a:lnTo>
                      <a:pt x="1079" y="1370"/>
                    </a:lnTo>
                    <a:lnTo>
                      <a:pt x="1086" y="1364"/>
                    </a:lnTo>
                    <a:lnTo>
                      <a:pt x="1091" y="1357"/>
                    </a:lnTo>
                    <a:lnTo>
                      <a:pt x="1096" y="1351"/>
                    </a:lnTo>
                    <a:lnTo>
                      <a:pt x="1101" y="1343"/>
                    </a:lnTo>
                    <a:lnTo>
                      <a:pt x="1104" y="1336"/>
                    </a:lnTo>
                    <a:lnTo>
                      <a:pt x="1107" y="1329"/>
                    </a:lnTo>
                    <a:lnTo>
                      <a:pt x="1110" y="1320"/>
                    </a:lnTo>
                    <a:lnTo>
                      <a:pt x="1112" y="1313"/>
                    </a:lnTo>
                    <a:lnTo>
                      <a:pt x="1113" y="1304"/>
                    </a:lnTo>
                    <a:lnTo>
                      <a:pt x="1114" y="1296"/>
                    </a:lnTo>
                    <a:lnTo>
                      <a:pt x="1115" y="1286"/>
                    </a:lnTo>
                    <a:lnTo>
                      <a:pt x="1115" y="1268"/>
                    </a:lnTo>
                    <a:lnTo>
                      <a:pt x="1114" y="1260"/>
                    </a:lnTo>
                    <a:lnTo>
                      <a:pt x="1113" y="1250"/>
                    </a:lnTo>
                    <a:lnTo>
                      <a:pt x="1112" y="1241"/>
                    </a:lnTo>
                    <a:lnTo>
                      <a:pt x="1110" y="1231"/>
                    </a:lnTo>
                    <a:lnTo>
                      <a:pt x="1108" y="1222"/>
                    </a:lnTo>
                    <a:lnTo>
                      <a:pt x="1106" y="1211"/>
                    </a:lnTo>
                    <a:lnTo>
                      <a:pt x="1104" y="1202"/>
                    </a:lnTo>
                    <a:lnTo>
                      <a:pt x="1101" y="1192"/>
                    </a:lnTo>
                    <a:lnTo>
                      <a:pt x="1097" y="1182"/>
                    </a:lnTo>
                    <a:lnTo>
                      <a:pt x="1095" y="1172"/>
                    </a:lnTo>
                    <a:lnTo>
                      <a:pt x="1091" y="1162"/>
                    </a:lnTo>
                    <a:lnTo>
                      <a:pt x="1088" y="1152"/>
                    </a:lnTo>
                    <a:lnTo>
                      <a:pt x="1085" y="1141"/>
                    </a:lnTo>
                    <a:lnTo>
                      <a:pt x="1080" y="1132"/>
                    </a:lnTo>
                    <a:lnTo>
                      <a:pt x="1077" y="1121"/>
                    </a:lnTo>
                    <a:lnTo>
                      <a:pt x="1073" y="1112"/>
                    </a:lnTo>
                    <a:lnTo>
                      <a:pt x="1069" y="1101"/>
                    </a:lnTo>
                    <a:lnTo>
                      <a:pt x="1066" y="1092"/>
                    </a:lnTo>
                    <a:lnTo>
                      <a:pt x="1061" y="1082"/>
                    </a:lnTo>
                    <a:lnTo>
                      <a:pt x="1058" y="1073"/>
                    </a:lnTo>
                    <a:lnTo>
                      <a:pt x="1054" y="1063"/>
                    </a:lnTo>
                    <a:lnTo>
                      <a:pt x="1051" y="1054"/>
                    </a:lnTo>
                    <a:lnTo>
                      <a:pt x="1047" y="1044"/>
                    </a:lnTo>
                    <a:lnTo>
                      <a:pt x="1043" y="1035"/>
                    </a:lnTo>
                    <a:lnTo>
                      <a:pt x="1040" y="1025"/>
                    </a:lnTo>
                    <a:lnTo>
                      <a:pt x="1037" y="1017"/>
                    </a:lnTo>
                    <a:lnTo>
                      <a:pt x="1035" y="1008"/>
                    </a:lnTo>
                    <a:lnTo>
                      <a:pt x="1032" y="1000"/>
                    </a:lnTo>
                    <a:lnTo>
                      <a:pt x="1030" y="991"/>
                    </a:lnTo>
                    <a:lnTo>
                      <a:pt x="1028" y="983"/>
                    </a:lnTo>
                    <a:lnTo>
                      <a:pt x="1025" y="975"/>
                    </a:lnTo>
                    <a:lnTo>
                      <a:pt x="1024" y="967"/>
                    </a:lnTo>
                    <a:lnTo>
                      <a:pt x="1023" y="960"/>
                    </a:lnTo>
                    <a:lnTo>
                      <a:pt x="1022" y="953"/>
                    </a:lnTo>
                    <a:lnTo>
                      <a:pt x="1022" y="940"/>
                    </a:lnTo>
                    <a:lnTo>
                      <a:pt x="1023" y="933"/>
                    </a:lnTo>
                    <a:lnTo>
                      <a:pt x="1024" y="927"/>
                    </a:lnTo>
                    <a:lnTo>
                      <a:pt x="1025" y="922"/>
                    </a:lnTo>
                    <a:lnTo>
                      <a:pt x="1028" y="916"/>
                    </a:lnTo>
                    <a:lnTo>
                      <a:pt x="1030" y="911"/>
                    </a:lnTo>
                    <a:lnTo>
                      <a:pt x="1033" y="907"/>
                    </a:lnTo>
                    <a:lnTo>
                      <a:pt x="1036" y="903"/>
                    </a:lnTo>
                    <a:lnTo>
                      <a:pt x="1040" y="899"/>
                    </a:lnTo>
                    <a:lnTo>
                      <a:pt x="1043" y="896"/>
                    </a:lnTo>
                    <a:lnTo>
                      <a:pt x="1048" y="894"/>
                    </a:lnTo>
                    <a:lnTo>
                      <a:pt x="1053" y="892"/>
                    </a:lnTo>
                    <a:lnTo>
                      <a:pt x="1057" y="890"/>
                    </a:lnTo>
                    <a:lnTo>
                      <a:pt x="1062" y="889"/>
                    </a:lnTo>
                    <a:lnTo>
                      <a:pt x="1068" y="889"/>
                    </a:lnTo>
                    <a:lnTo>
                      <a:pt x="1073" y="888"/>
                    </a:lnTo>
                    <a:lnTo>
                      <a:pt x="1079" y="888"/>
                    </a:lnTo>
                    <a:lnTo>
                      <a:pt x="1085" y="889"/>
                    </a:lnTo>
                    <a:lnTo>
                      <a:pt x="1091" y="890"/>
                    </a:lnTo>
                    <a:lnTo>
                      <a:pt x="1097" y="891"/>
                    </a:lnTo>
                    <a:lnTo>
                      <a:pt x="1104" y="892"/>
                    </a:lnTo>
                    <a:lnTo>
                      <a:pt x="1111" y="893"/>
                    </a:lnTo>
                    <a:lnTo>
                      <a:pt x="1118" y="895"/>
                    </a:lnTo>
                    <a:lnTo>
                      <a:pt x="1125" y="897"/>
                    </a:lnTo>
                    <a:lnTo>
                      <a:pt x="1132" y="900"/>
                    </a:lnTo>
                    <a:lnTo>
                      <a:pt x="1140" y="903"/>
                    </a:lnTo>
                    <a:lnTo>
                      <a:pt x="1147" y="905"/>
                    </a:lnTo>
                    <a:lnTo>
                      <a:pt x="1155" y="908"/>
                    </a:lnTo>
                    <a:lnTo>
                      <a:pt x="1163" y="911"/>
                    </a:lnTo>
                    <a:lnTo>
                      <a:pt x="1170" y="914"/>
                    </a:lnTo>
                    <a:lnTo>
                      <a:pt x="1179" y="917"/>
                    </a:lnTo>
                    <a:lnTo>
                      <a:pt x="1187" y="921"/>
                    </a:lnTo>
                    <a:lnTo>
                      <a:pt x="1196" y="924"/>
                    </a:lnTo>
                    <a:lnTo>
                      <a:pt x="1203" y="927"/>
                    </a:lnTo>
                    <a:lnTo>
                      <a:pt x="1212" y="931"/>
                    </a:lnTo>
                    <a:lnTo>
                      <a:pt x="1220" y="934"/>
                    </a:lnTo>
                    <a:lnTo>
                      <a:pt x="1229" y="937"/>
                    </a:lnTo>
                    <a:lnTo>
                      <a:pt x="1238" y="941"/>
                    </a:lnTo>
                    <a:lnTo>
                      <a:pt x="1247" y="944"/>
                    </a:lnTo>
                    <a:lnTo>
                      <a:pt x="1255" y="947"/>
                    </a:lnTo>
                    <a:lnTo>
                      <a:pt x="1264" y="950"/>
                    </a:lnTo>
                    <a:lnTo>
                      <a:pt x="1272" y="952"/>
                    </a:lnTo>
                    <a:lnTo>
                      <a:pt x="1282" y="955"/>
                    </a:lnTo>
                    <a:lnTo>
                      <a:pt x="1290" y="958"/>
                    </a:lnTo>
                    <a:lnTo>
                      <a:pt x="1299" y="960"/>
                    </a:lnTo>
                    <a:lnTo>
                      <a:pt x="1307" y="962"/>
                    </a:lnTo>
                    <a:lnTo>
                      <a:pt x="1315" y="964"/>
                    </a:lnTo>
                    <a:lnTo>
                      <a:pt x="1325" y="966"/>
                    </a:lnTo>
                    <a:lnTo>
                      <a:pt x="1333" y="967"/>
                    </a:lnTo>
                    <a:lnTo>
                      <a:pt x="1342" y="968"/>
                    </a:lnTo>
                    <a:lnTo>
                      <a:pt x="1350" y="969"/>
                    </a:lnTo>
                    <a:lnTo>
                      <a:pt x="1375" y="969"/>
                    </a:lnTo>
                    <a:lnTo>
                      <a:pt x="1383" y="968"/>
                    </a:lnTo>
                    <a:lnTo>
                      <a:pt x="1392" y="967"/>
                    </a:lnTo>
                    <a:lnTo>
                      <a:pt x="1399" y="965"/>
                    </a:lnTo>
                    <a:lnTo>
                      <a:pt x="1406" y="963"/>
                    </a:lnTo>
                    <a:lnTo>
                      <a:pt x="1415" y="961"/>
                    </a:lnTo>
                    <a:lnTo>
                      <a:pt x="1422" y="958"/>
                    </a:lnTo>
                    <a:lnTo>
                      <a:pt x="1430" y="953"/>
                    </a:lnTo>
                    <a:lnTo>
                      <a:pt x="1437" y="949"/>
                    </a:lnTo>
                    <a:lnTo>
                      <a:pt x="1444" y="945"/>
                    </a:lnTo>
                    <a:lnTo>
                      <a:pt x="1451" y="940"/>
                    </a:lnTo>
                    <a:lnTo>
                      <a:pt x="1470" y="921"/>
                    </a:lnTo>
                    <a:lnTo>
                      <a:pt x="1476" y="912"/>
                    </a:lnTo>
                    <a:lnTo>
                      <a:pt x="1483" y="904"/>
                    </a:lnTo>
                    <a:lnTo>
                      <a:pt x="1488" y="894"/>
                    </a:lnTo>
                    <a:lnTo>
                      <a:pt x="1493" y="885"/>
                    </a:lnTo>
                    <a:lnTo>
                      <a:pt x="1498" y="874"/>
                    </a:lnTo>
                    <a:lnTo>
                      <a:pt x="1502" y="863"/>
                    </a:lnTo>
                    <a:lnTo>
                      <a:pt x="1505" y="854"/>
                    </a:lnTo>
                    <a:lnTo>
                      <a:pt x="1507" y="844"/>
                    </a:lnTo>
                    <a:lnTo>
                      <a:pt x="1508" y="835"/>
                    </a:lnTo>
                    <a:lnTo>
                      <a:pt x="1509" y="826"/>
                    </a:lnTo>
                    <a:lnTo>
                      <a:pt x="1510" y="818"/>
                    </a:lnTo>
                    <a:lnTo>
                      <a:pt x="1509" y="809"/>
                    </a:lnTo>
                    <a:lnTo>
                      <a:pt x="1509" y="801"/>
                    </a:lnTo>
                    <a:lnTo>
                      <a:pt x="1507" y="794"/>
                    </a:lnTo>
                    <a:lnTo>
                      <a:pt x="1505" y="786"/>
                    </a:lnTo>
                    <a:lnTo>
                      <a:pt x="1503" y="779"/>
                    </a:lnTo>
                    <a:lnTo>
                      <a:pt x="1500" y="772"/>
                    </a:lnTo>
                    <a:lnTo>
                      <a:pt x="1496" y="765"/>
                    </a:lnTo>
                    <a:lnTo>
                      <a:pt x="1492" y="759"/>
                    </a:lnTo>
                    <a:lnTo>
                      <a:pt x="1488" y="752"/>
                    </a:lnTo>
                    <a:lnTo>
                      <a:pt x="1484" y="747"/>
                    </a:lnTo>
                    <a:lnTo>
                      <a:pt x="1478" y="741"/>
                    </a:lnTo>
                    <a:lnTo>
                      <a:pt x="1473" y="735"/>
                    </a:lnTo>
                    <a:lnTo>
                      <a:pt x="1467" y="730"/>
                    </a:lnTo>
                    <a:lnTo>
                      <a:pt x="1460" y="725"/>
                    </a:lnTo>
                    <a:lnTo>
                      <a:pt x="1454" y="721"/>
                    </a:lnTo>
                    <a:lnTo>
                      <a:pt x="1448" y="715"/>
                    </a:lnTo>
                    <a:lnTo>
                      <a:pt x="1440" y="711"/>
                    </a:lnTo>
                    <a:lnTo>
                      <a:pt x="1433" y="707"/>
                    </a:lnTo>
                    <a:lnTo>
                      <a:pt x="1426" y="703"/>
                    </a:lnTo>
                    <a:lnTo>
                      <a:pt x="1417" y="698"/>
                    </a:lnTo>
                    <a:lnTo>
                      <a:pt x="1410" y="694"/>
                    </a:lnTo>
                    <a:lnTo>
                      <a:pt x="1401" y="690"/>
                    </a:lnTo>
                    <a:lnTo>
                      <a:pt x="1393" y="687"/>
                    </a:lnTo>
                    <a:lnTo>
                      <a:pt x="1384" y="684"/>
                    </a:lnTo>
                    <a:lnTo>
                      <a:pt x="1376" y="679"/>
                    </a:lnTo>
                    <a:lnTo>
                      <a:pt x="1367" y="676"/>
                    </a:lnTo>
                    <a:lnTo>
                      <a:pt x="1358" y="673"/>
                    </a:lnTo>
                    <a:lnTo>
                      <a:pt x="1349" y="670"/>
                    </a:lnTo>
                    <a:lnTo>
                      <a:pt x="1341" y="667"/>
                    </a:lnTo>
                    <a:lnTo>
                      <a:pt x="1331" y="664"/>
                    </a:lnTo>
                    <a:lnTo>
                      <a:pt x="1323" y="660"/>
                    </a:lnTo>
                    <a:lnTo>
                      <a:pt x="1313" y="658"/>
                    </a:lnTo>
                    <a:lnTo>
                      <a:pt x="1305" y="655"/>
                    </a:lnTo>
                    <a:lnTo>
                      <a:pt x="1296" y="652"/>
                    </a:lnTo>
                    <a:lnTo>
                      <a:pt x="1288" y="649"/>
                    </a:lnTo>
                    <a:lnTo>
                      <a:pt x="1279" y="647"/>
                    </a:lnTo>
                    <a:lnTo>
                      <a:pt x="1271" y="644"/>
                    </a:lnTo>
                    <a:lnTo>
                      <a:pt x="1263" y="640"/>
                    </a:lnTo>
                    <a:lnTo>
                      <a:pt x="1255" y="638"/>
                    </a:lnTo>
                    <a:lnTo>
                      <a:pt x="1247" y="635"/>
                    </a:lnTo>
                    <a:lnTo>
                      <a:pt x="1239" y="632"/>
                    </a:lnTo>
                    <a:lnTo>
                      <a:pt x="1232" y="630"/>
                    </a:lnTo>
                    <a:lnTo>
                      <a:pt x="1224" y="627"/>
                    </a:lnTo>
                    <a:lnTo>
                      <a:pt x="1218" y="623"/>
                    </a:lnTo>
                    <a:lnTo>
                      <a:pt x="1212" y="620"/>
                    </a:lnTo>
                    <a:lnTo>
                      <a:pt x="1205" y="618"/>
                    </a:lnTo>
                    <a:lnTo>
                      <a:pt x="1199" y="615"/>
                    </a:lnTo>
                    <a:lnTo>
                      <a:pt x="1194" y="612"/>
                    </a:lnTo>
                    <a:lnTo>
                      <a:pt x="1188" y="609"/>
                    </a:lnTo>
                    <a:lnTo>
                      <a:pt x="1184" y="604"/>
                    </a:lnTo>
                    <a:lnTo>
                      <a:pt x="1180" y="601"/>
                    </a:lnTo>
                    <a:lnTo>
                      <a:pt x="1176" y="598"/>
                    </a:lnTo>
                    <a:lnTo>
                      <a:pt x="1173" y="594"/>
                    </a:lnTo>
                    <a:lnTo>
                      <a:pt x="1169" y="591"/>
                    </a:lnTo>
                    <a:lnTo>
                      <a:pt x="1167" y="586"/>
                    </a:lnTo>
                    <a:lnTo>
                      <a:pt x="1165" y="582"/>
                    </a:lnTo>
                    <a:lnTo>
                      <a:pt x="1164" y="578"/>
                    </a:lnTo>
                    <a:lnTo>
                      <a:pt x="1163" y="574"/>
                    </a:lnTo>
                    <a:lnTo>
                      <a:pt x="1163" y="565"/>
                    </a:lnTo>
                    <a:lnTo>
                      <a:pt x="1164" y="561"/>
                    </a:lnTo>
                    <a:lnTo>
                      <a:pt x="1166" y="557"/>
                    </a:lnTo>
                    <a:lnTo>
                      <a:pt x="1167" y="554"/>
                    </a:lnTo>
                    <a:lnTo>
                      <a:pt x="1170" y="549"/>
                    </a:lnTo>
                    <a:lnTo>
                      <a:pt x="1173" y="545"/>
                    </a:lnTo>
                    <a:lnTo>
                      <a:pt x="1177" y="542"/>
                    </a:lnTo>
                    <a:lnTo>
                      <a:pt x="1180" y="538"/>
                    </a:lnTo>
                    <a:lnTo>
                      <a:pt x="1184" y="535"/>
                    </a:lnTo>
                    <a:lnTo>
                      <a:pt x="1188" y="530"/>
                    </a:lnTo>
                    <a:lnTo>
                      <a:pt x="1194" y="527"/>
                    </a:lnTo>
                    <a:lnTo>
                      <a:pt x="1199" y="523"/>
                    </a:lnTo>
                    <a:lnTo>
                      <a:pt x="1204" y="520"/>
                    </a:lnTo>
                    <a:lnTo>
                      <a:pt x="1211" y="517"/>
                    </a:lnTo>
                    <a:lnTo>
                      <a:pt x="1217" y="512"/>
                    </a:lnTo>
                    <a:lnTo>
                      <a:pt x="1223" y="509"/>
                    </a:lnTo>
                    <a:lnTo>
                      <a:pt x="1230" y="505"/>
                    </a:lnTo>
                    <a:lnTo>
                      <a:pt x="1237" y="502"/>
                    </a:lnTo>
                    <a:lnTo>
                      <a:pt x="1243" y="499"/>
                    </a:lnTo>
                    <a:lnTo>
                      <a:pt x="1251" y="494"/>
                    </a:lnTo>
                    <a:lnTo>
                      <a:pt x="1258" y="491"/>
                    </a:lnTo>
                    <a:lnTo>
                      <a:pt x="1266" y="488"/>
                    </a:lnTo>
                    <a:lnTo>
                      <a:pt x="1274" y="484"/>
                    </a:lnTo>
                    <a:lnTo>
                      <a:pt x="1282" y="481"/>
                    </a:lnTo>
                    <a:lnTo>
                      <a:pt x="1289" y="476"/>
                    </a:lnTo>
                    <a:lnTo>
                      <a:pt x="1297" y="473"/>
                    </a:lnTo>
                    <a:lnTo>
                      <a:pt x="1305" y="469"/>
                    </a:lnTo>
                    <a:lnTo>
                      <a:pt x="1313" y="466"/>
                    </a:lnTo>
                    <a:lnTo>
                      <a:pt x="1321" y="462"/>
                    </a:lnTo>
                    <a:lnTo>
                      <a:pt x="1329" y="458"/>
                    </a:lnTo>
                    <a:lnTo>
                      <a:pt x="1337" y="454"/>
                    </a:lnTo>
                    <a:lnTo>
                      <a:pt x="1345" y="451"/>
                    </a:lnTo>
                    <a:lnTo>
                      <a:pt x="1353" y="447"/>
                    </a:lnTo>
                    <a:lnTo>
                      <a:pt x="1360" y="443"/>
                    </a:lnTo>
                    <a:lnTo>
                      <a:pt x="1367" y="438"/>
                    </a:lnTo>
                    <a:lnTo>
                      <a:pt x="1375" y="434"/>
                    </a:lnTo>
                    <a:lnTo>
                      <a:pt x="1382" y="430"/>
                    </a:lnTo>
                    <a:lnTo>
                      <a:pt x="1390" y="426"/>
                    </a:lnTo>
                    <a:lnTo>
                      <a:pt x="1396" y="421"/>
                    </a:lnTo>
                    <a:lnTo>
                      <a:pt x="1402" y="417"/>
                    </a:lnTo>
                    <a:lnTo>
                      <a:pt x="1409" y="413"/>
                    </a:lnTo>
                    <a:lnTo>
                      <a:pt x="1415" y="409"/>
                    </a:lnTo>
                    <a:lnTo>
                      <a:pt x="1421" y="404"/>
                    </a:lnTo>
                    <a:lnTo>
                      <a:pt x="1427" y="399"/>
                    </a:lnTo>
                    <a:lnTo>
                      <a:pt x="1436" y="390"/>
                    </a:lnTo>
                    <a:lnTo>
                      <a:pt x="1440" y="384"/>
                    </a:lnTo>
                    <a:lnTo>
                      <a:pt x="1445" y="379"/>
                    </a:lnTo>
                    <a:lnTo>
                      <a:pt x="1449" y="374"/>
                    </a:lnTo>
                    <a:lnTo>
                      <a:pt x="1452" y="369"/>
                    </a:lnTo>
                    <a:lnTo>
                      <a:pt x="1454" y="363"/>
                    </a:lnTo>
                    <a:lnTo>
                      <a:pt x="1456" y="357"/>
                    </a:lnTo>
                    <a:lnTo>
                      <a:pt x="1458" y="352"/>
                    </a:lnTo>
                    <a:lnTo>
                      <a:pt x="1459" y="345"/>
                    </a:lnTo>
                    <a:lnTo>
                      <a:pt x="1460" y="340"/>
                    </a:lnTo>
                    <a:lnTo>
                      <a:pt x="1460" y="327"/>
                    </a:lnTo>
                    <a:lnTo>
                      <a:pt x="1459" y="321"/>
                    </a:lnTo>
                    <a:lnTo>
                      <a:pt x="1457" y="315"/>
                    </a:lnTo>
                    <a:lnTo>
                      <a:pt x="1455" y="307"/>
                    </a:lnTo>
                    <a:lnTo>
                      <a:pt x="1452" y="301"/>
                    </a:lnTo>
                    <a:lnTo>
                      <a:pt x="1449" y="294"/>
                    </a:lnTo>
                    <a:lnTo>
                      <a:pt x="1446" y="288"/>
                    </a:lnTo>
                    <a:lnTo>
                      <a:pt x="1441" y="283"/>
                    </a:lnTo>
                    <a:lnTo>
                      <a:pt x="1437" y="279"/>
                    </a:lnTo>
                    <a:lnTo>
                      <a:pt x="1433" y="273"/>
                    </a:lnTo>
                    <a:lnTo>
                      <a:pt x="1429" y="270"/>
                    </a:lnTo>
                    <a:lnTo>
                      <a:pt x="1424" y="266"/>
                    </a:lnTo>
                    <a:lnTo>
                      <a:pt x="1419" y="263"/>
                    </a:lnTo>
                    <a:lnTo>
                      <a:pt x="1414" y="261"/>
                    </a:lnTo>
                    <a:lnTo>
                      <a:pt x="1409" y="259"/>
                    </a:lnTo>
                    <a:lnTo>
                      <a:pt x="1403" y="257"/>
                    </a:lnTo>
                    <a:lnTo>
                      <a:pt x="1398" y="254"/>
                    </a:lnTo>
                    <a:lnTo>
                      <a:pt x="1392" y="252"/>
                    </a:lnTo>
                    <a:lnTo>
                      <a:pt x="1386" y="251"/>
                    </a:lnTo>
                    <a:lnTo>
                      <a:pt x="1380" y="250"/>
                    </a:lnTo>
                    <a:lnTo>
                      <a:pt x="1367" y="250"/>
                    </a:lnTo>
                    <a:lnTo>
                      <a:pt x="1361" y="249"/>
                    </a:lnTo>
                    <a:lnTo>
                      <a:pt x="1355" y="250"/>
                    </a:lnTo>
                    <a:lnTo>
                      <a:pt x="1348" y="250"/>
                    </a:lnTo>
                    <a:lnTo>
                      <a:pt x="1341" y="251"/>
                    </a:lnTo>
                    <a:lnTo>
                      <a:pt x="1335" y="251"/>
                    </a:lnTo>
                    <a:lnTo>
                      <a:pt x="1327" y="252"/>
                    </a:lnTo>
                    <a:lnTo>
                      <a:pt x="1321" y="253"/>
                    </a:lnTo>
                    <a:lnTo>
                      <a:pt x="1313" y="255"/>
                    </a:lnTo>
                    <a:lnTo>
                      <a:pt x="1307" y="257"/>
                    </a:lnTo>
                    <a:lnTo>
                      <a:pt x="1300" y="259"/>
                    </a:lnTo>
                    <a:lnTo>
                      <a:pt x="1292" y="260"/>
                    </a:lnTo>
                    <a:lnTo>
                      <a:pt x="1285" y="262"/>
                    </a:lnTo>
                    <a:lnTo>
                      <a:pt x="1277" y="264"/>
                    </a:lnTo>
                    <a:lnTo>
                      <a:pt x="1271" y="266"/>
                    </a:lnTo>
                    <a:lnTo>
                      <a:pt x="1264" y="268"/>
                    </a:lnTo>
                    <a:lnTo>
                      <a:pt x="1256" y="270"/>
                    </a:lnTo>
                    <a:lnTo>
                      <a:pt x="1249" y="272"/>
                    </a:lnTo>
                    <a:lnTo>
                      <a:pt x="1241" y="276"/>
                    </a:lnTo>
                    <a:lnTo>
                      <a:pt x="1235" y="278"/>
                    </a:lnTo>
                    <a:lnTo>
                      <a:pt x="1228" y="280"/>
                    </a:lnTo>
                    <a:lnTo>
                      <a:pt x="1220" y="283"/>
                    </a:lnTo>
                    <a:lnTo>
                      <a:pt x="1214" y="285"/>
                    </a:lnTo>
                    <a:lnTo>
                      <a:pt x="1206" y="288"/>
                    </a:lnTo>
                    <a:lnTo>
                      <a:pt x="1199" y="290"/>
                    </a:lnTo>
                    <a:lnTo>
                      <a:pt x="1193" y="292"/>
                    </a:lnTo>
                    <a:lnTo>
                      <a:pt x="1186" y="296"/>
                    </a:lnTo>
                    <a:lnTo>
                      <a:pt x="1179" y="298"/>
                    </a:lnTo>
                    <a:lnTo>
                      <a:pt x="1173" y="300"/>
                    </a:lnTo>
                    <a:lnTo>
                      <a:pt x="1166" y="302"/>
                    </a:lnTo>
                    <a:lnTo>
                      <a:pt x="1160" y="304"/>
                    </a:lnTo>
                    <a:lnTo>
                      <a:pt x="1153" y="306"/>
                    </a:lnTo>
                    <a:lnTo>
                      <a:pt x="1148" y="308"/>
                    </a:lnTo>
                    <a:lnTo>
                      <a:pt x="1142" y="310"/>
                    </a:lnTo>
                    <a:lnTo>
                      <a:pt x="1137" y="312"/>
                    </a:lnTo>
                    <a:lnTo>
                      <a:pt x="1130" y="314"/>
                    </a:lnTo>
                    <a:lnTo>
                      <a:pt x="1125" y="315"/>
                    </a:lnTo>
                    <a:lnTo>
                      <a:pt x="1120" y="316"/>
                    </a:lnTo>
                    <a:lnTo>
                      <a:pt x="1115" y="317"/>
                    </a:lnTo>
                    <a:lnTo>
                      <a:pt x="1110" y="318"/>
                    </a:lnTo>
                    <a:lnTo>
                      <a:pt x="1106" y="319"/>
                    </a:lnTo>
                    <a:lnTo>
                      <a:pt x="1101" y="319"/>
                    </a:lnTo>
                    <a:lnTo>
                      <a:pt x="1096" y="320"/>
                    </a:lnTo>
                    <a:lnTo>
                      <a:pt x="1093" y="320"/>
                    </a:lnTo>
                    <a:lnTo>
                      <a:pt x="1089" y="319"/>
                    </a:lnTo>
                    <a:lnTo>
                      <a:pt x="1086" y="319"/>
                    </a:lnTo>
                    <a:lnTo>
                      <a:pt x="1082" y="318"/>
                    </a:lnTo>
                    <a:lnTo>
                      <a:pt x="1079" y="317"/>
                    </a:lnTo>
                    <a:lnTo>
                      <a:pt x="1076" y="316"/>
                    </a:lnTo>
                    <a:lnTo>
                      <a:pt x="1070" y="309"/>
                    </a:lnTo>
                    <a:lnTo>
                      <a:pt x="1069" y="307"/>
                    </a:lnTo>
                    <a:lnTo>
                      <a:pt x="1067" y="304"/>
                    </a:lnTo>
                    <a:lnTo>
                      <a:pt x="1067" y="302"/>
                    </a:lnTo>
                    <a:lnTo>
                      <a:pt x="1066" y="299"/>
                    </a:lnTo>
                    <a:lnTo>
                      <a:pt x="1065" y="295"/>
                    </a:lnTo>
                    <a:lnTo>
                      <a:pt x="1065" y="284"/>
                    </a:lnTo>
                    <a:lnTo>
                      <a:pt x="1066" y="280"/>
                    </a:lnTo>
                    <a:lnTo>
                      <a:pt x="1066" y="276"/>
                    </a:lnTo>
                    <a:lnTo>
                      <a:pt x="1067" y="271"/>
                    </a:lnTo>
                    <a:lnTo>
                      <a:pt x="1068" y="267"/>
                    </a:lnTo>
                    <a:lnTo>
                      <a:pt x="1069" y="262"/>
                    </a:lnTo>
                    <a:lnTo>
                      <a:pt x="1070" y="257"/>
                    </a:lnTo>
                    <a:lnTo>
                      <a:pt x="1071" y="252"/>
                    </a:lnTo>
                    <a:lnTo>
                      <a:pt x="1072" y="247"/>
                    </a:lnTo>
                    <a:lnTo>
                      <a:pt x="1074" y="242"/>
                    </a:lnTo>
                    <a:lnTo>
                      <a:pt x="1075" y="236"/>
                    </a:lnTo>
                    <a:lnTo>
                      <a:pt x="1077" y="231"/>
                    </a:lnTo>
                    <a:lnTo>
                      <a:pt x="1078" y="226"/>
                    </a:lnTo>
                    <a:lnTo>
                      <a:pt x="1080" y="220"/>
                    </a:lnTo>
                    <a:lnTo>
                      <a:pt x="1083" y="214"/>
                    </a:lnTo>
                    <a:lnTo>
                      <a:pt x="1084" y="208"/>
                    </a:lnTo>
                    <a:lnTo>
                      <a:pt x="1086" y="203"/>
                    </a:lnTo>
                    <a:lnTo>
                      <a:pt x="1088" y="196"/>
                    </a:lnTo>
                    <a:lnTo>
                      <a:pt x="1090" y="191"/>
                    </a:lnTo>
                    <a:lnTo>
                      <a:pt x="1091" y="185"/>
                    </a:lnTo>
                    <a:lnTo>
                      <a:pt x="1093" y="178"/>
                    </a:lnTo>
                    <a:lnTo>
                      <a:pt x="1095" y="173"/>
                    </a:lnTo>
                    <a:lnTo>
                      <a:pt x="1096" y="167"/>
                    </a:lnTo>
                    <a:lnTo>
                      <a:pt x="1098" y="160"/>
                    </a:lnTo>
                    <a:lnTo>
                      <a:pt x="1100" y="155"/>
                    </a:lnTo>
                    <a:lnTo>
                      <a:pt x="1101" y="149"/>
                    </a:lnTo>
                    <a:lnTo>
                      <a:pt x="1103" y="142"/>
                    </a:lnTo>
                    <a:lnTo>
                      <a:pt x="1104" y="136"/>
                    </a:lnTo>
                    <a:lnTo>
                      <a:pt x="1105" y="131"/>
                    </a:lnTo>
                    <a:lnTo>
                      <a:pt x="1106" y="124"/>
                    </a:lnTo>
                    <a:lnTo>
                      <a:pt x="1106" y="118"/>
                    </a:lnTo>
                    <a:lnTo>
                      <a:pt x="1107" y="113"/>
                    </a:lnTo>
                    <a:lnTo>
                      <a:pt x="1107" y="106"/>
                    </a:lnTo>
                    <a:lnTo>
                      <a:pt x="1108" y="101"/>
                    </a:lnTo>
                    <a:lnTo>
                      <a:pt x="1108" y="89"/>
                    </a:lnTo>
                    <a:lnTo>
                      <a:pt x="1107" y="84"/>
                    </a:lnTo>
                    <a:lnTo>
                      <a:pt x="1107" y="79"/>
                    </a:lnTo>
                    <a:lnTo>
                      <a:pt x="1106" y="73"/>
                    </a:lnTo>
                    <a:lnTo>
                      <a:pt x="1105" y="67"/>
                    </a:lnTo>
                    <a:lnTo>
                      <a:pt x="1103" y="63"/>
                    </a:lnTo>
                    <a:lnTo>
                      <a:pt x="1102" y="58"/>
                    </a:lnTo>
                    <a:lnTo>
                      <a:pt x="1100" y="52"/>
                    </a:lnTo>
                    <a:lnTo>
                      <a:pt x="1097" y="48"/>
                    </a:lnTo>
                    <a:lnTo>
                      <a:pt x="1094" y="43"/>
                    </a:lnTo>
                    <a:lnTo>
                      <a:pt x="1091" y="39"/>
                    </a:lnTo>
                    <a:lnTo>
                      <a:pt x="1088" y="35"/>
                    </a:lnTo>
                    <a:lnTo>
                      <a:pt x="1085" y="30"/>
                    </a:lnTo>
                    <a:lnTo>
                      <a:pt x="1080" y="26"/>
                    </a:lnTo>
                    <a:lnTo>
                      <a:pt x="1076" y="23"/>
                    </a:lnTo>
                    <a:lnTo>
                      <a:pt x="1071" y="19"/>
                    </a:lnTo>
                    <a:lnTo>
                      <a:pt x="1066" y="15"/>
                    </a:lnTo>
                    <a:lnTo>
                      <a:pt x="1060" y="12"/>
                    </a:lnTo>
                    <a:lnTo>
                      <a:pt x="1054" y="9"/>
                    </a:lnTo>
                    <a:lnTo>
                      <a:pt x="1047" y="6"/>
                    </a:lnTo>
                    <a:lnTo>
                      <a:pt x="1039" y="4"/>
                    </a:lnTo>
                    <a:lnTo>
                      <a:pt x="1033" y="3"/>
                    </a:lnTo>
                    <a:lnTo>
                      <a:pt x="1026" y="1"/>
                    </a:lnTo>
                    <a:lnTo>
                      <a:pt x="1020" y="0"/>
                    </a:lnTo>
                    <a:lnTo>
                      <a:pt x="1001" y="0"/>
                    </a:lnTo>
                    <a:lnTo>
                      <a:pt x="995" y="1"/>
                    </a:lnTo>
                    <a:lnTo>
                      <a:pt x="989" y="2"/>
                    </a:lnTo>
                    <a:lnTo>
                      <a:pt x="984" y="4"/>
                    </a:lnTo>
                    <a:lnTo>
                      <a:pt x="979" y="5"/>
                    </a:lnTo>
                    <a:lnTo>
                      <a:pt x="974" y="7"/>
                    </a:lnTo>
                    <a:lnTo>
                      <a:pt x="968" y="10"/>
                    </a:lnTo>
                    <a:lnTo>
                      <a:pt x="963" y="12"/>
                    </a:lnTo>
                    <a:lnTo>
                      <a:pt x="959" y="15"/>
                    </a:lnTo>
                    <a:lnTo>
                      <a:pt x="953" y="20"/>
                    </a:lnTo>
                    <a:lnTo>
                      <a:pt x="949" y="23"/>
                    </a:lnTo>
                    <a:lnTo>
                      <a:pt x="945" y="27"/>
                    </a:lnTo>
                    <a:lnTo>
                      <a:pt x="940" y="31"/>
                    </a:lnTo>
                    <a:lnTo>
                      <a:pt x="931" y="40"/>
                    </a:lnTo>
                    <a:lnTo>
                      <a:pt x="928" y="45"/>
                    </a:lnTo>
                    <a:lnTo>
                      <a:pt x="924" y="49"/>
                    </a:lnTo>
                    <a:lnTo>
                      <a:pt x="920" y="55"/>
                    </a:lnTo>
                    <a:lnTo>
                      <a:pt x="916" y="60"/>
                    </a:lnTo>
                    <a:lnTo>
                      <a:pt x="912" y="65"/>
                    </a:lnTo>
                    <a:lnTo>
                      <a:pt x="909" y="70"/>
                    </a:lnTo>
                    <a:lnTo>
                      <a:pt x="905" y="77"/>
                    </a:lnTo>
                    <a:lnTo>
                      <a:pt x="902" y="82"/>
                    </a:lnTo>
                    <a:lnTo>
                      <a:pt x="898" y="87"/>
                    </a:lnTo>
                    <a:lnTo>
                      <a:pt x="894" y="94"/>
                    </a:lnTo>
                    <a:lnTo>
                      <a:pt x="891" y="99"/>
                    </a:lnTo>
                    <a:lnTo>
                      <a:pt x="888" y="105"/>
                    </a:lnTo>
                    <a:lnTo>
                      <a:pt x="885" y="112"/>
                    </a:lnTo>
                    <a:lnTo>
                      <a:pt x="881" y="117"/>
                    </a:lnTo>
                    <a:lnTo>
                      <a:pt x="878" y="123"/>
                    </a:lnTo>
                    <a:lnTo>
                      <a:pt x="875" y="129"/>
                    </a:lnTo>
                    <a:lnTo>
                      <a:pt x="872" y="135"/>
                    </a:lnTo>
                    <a:lnTo>
                      <a:pt x="869" y="141"/>
                    </a:lnTo>
                    <a:lnTo>
                      <a:pt x="866" y="147"/>
                    </a:lnTo>
                    <a:lnTo>
                      <a:pt x="863" y="152"/>
                    </a:lnTo>
                    <a:lnTo>
                      <a:pt x="860" y="158"/>
                    </a:lnTo>
                    <a:lnTo>
                      <a:pt x="857" y="164"/>
                    </a:lnTo>
                    <a:lnTo>
                      <a:pt x="854" y="169"/>
                    </a:lnTo>
                    <a:lnTo>
                      <a:pt x="851" y="174"/>
                    </a:lnTo>
                    <a:lnTo>
                      <a:pt x="848" y="179"/>
                    </a:lnTo>
                    <a:lnTo>
                      <a:pt x="844" y="184"/>
                    </a:lnTo>
                    <a:lnTo>
                      <a:pt x="842" y="189"/>
                    </a:lnTo>
                    <a:lnTo>
                      <a:pt x="839" y="193"/>
                    </a:lnTo>
                    <a:lnTo>
                      <a:pt x="836" y="197"/>
                    </a:lnTo>
                    <a:lnTo>
                      <a:pt x="833" y="202"/>
                    </a:lnTo>
                    <a:lnTo>
                      <a:pt x="830" y="206"/>
                    </a:lnTo>
                    <a:lnTo>
                      <a:pt x="817" y="218"/>
                    </a:lnTo>
                    <a:lnTo>
                      <a:pt x="813" y="221"/>
                    </a:lnTo>
                    <a:lnTo>
                      <a:pt x="809" y="223"/>
                    </a:lnTo>
                    <a:lnTo>
                      <a:pt x="806" y="225"/>
                    </a:lnTo>
                    <a:lnTo>
                      <a:pt x="802" y="226"/>
                    </a:lnTo>
                    <a:lnTo>
                      <a:pt x="799" y="227"/>
                    </a:lnTo>
                    <a:lnTo>
                      <a:pt x="796" y="228"/>
                    </a:lnTo>
                    <a:lnTo>
                      <a:pt x="785" y="228"/>
                    </a:lnTo>
                    <a:lnTo>
                      <a:pt x="780" y="227"/>
                    </a:lnTo>
                    <a:lnTo>
                      <a:pt x="775" y="226"/>
                    </a:lnTo>
                    <a:lnTo>
                      <a:pt x="769" y="225"/>
                    </a:lnTo>
                    <a:lnTo>
                      <a:pt x="764" y="224"/>
                    </a:lnTo>
                    <a:lnTo>
                      <a:pt x="759" y="222"/>
                    </a:lnTo>
                    <a:lnTo>
                      <a:pt x="753" y="220"/>
                    </a:lnTo>
                    <a:lnTo>
                      <a:pt x="749" y="216"/>
                    </a:lnTo>
                    <a:lnTo>
                      <a:pt x="744" y="214"/>
                    </a:lnTo>
                    <a:lnTo>
                      <a:pt x="740" y="211"/>
                    </a:lnTo>
                    <a:lnTo>
                      <a:pt x="734" y="207"/>
                    </a:lnTo>
                    <a:lnTo>
                      <a:pt x="730" y="204"/>
                    </a:lnTo>
                    <a:lnTo>
                      <a:pt x="726" y="199"/>
                    </a:lnTo>
                    <a:lnTo>
                      <a:pt x="722" y="196"/>
                    </a:lnTo>
                    <a:lnTo>
                      <a:pt x="713" y="188"/>
                    </a:lnTo>
                    <a:lnTo>
                      <a:pt x="710" y="183"/>
                    </a:lnTo>
                    <a:lnTo>
                      <a:pt x="706" y="178"/>
                    </a:lnTo>
                    <a:lnTo>
                      <a:pt x="701" y="173"/>
                    </a:lnTo>
                    <a:lnTo>
                      <a:pt x="698" y="169"/>
                    </a:lnTo>
                    <a:lnTo>
                      <a:pt x="694" y="164"/>
                    </a:lnTo>
                    <a:lnTo>
                      <a:pt x="691" y="158"/>
                    </a:lnTo>
                    <a:lnTo>
                      <a:pt x="687" y="153"/>
                    </a:lnTo>
                    <a:lnTo>
                      <a:pt x="683" y="148"/>
                    </a:lnTo>
                    <a:lnTo>
                      <a:pt x="680" y="142"/>
                    </a:lnTo>
                    <a:lnTo>
                      <a:pt x="676" y="137"/>
                    </a:lnTo>
                    <a:lnTo>
                      <a:pt x="673" y="132"/>
                    </a:lnTo>
                    <a:lnTo>
                      <a:pt x="670" y="127"/>
                    </a:lnTo>
                    <a:lnTo>
                      <a:pt x="667" y="121"/>
                    </a:lnTo>
                    <a:lnTo>
                      <a:pt x="662" y="116"/>
                    </a:lnTo>
                    <a:lnTo>
                      <a:pt x="659" y="111"/>
                    </a:lnTo>
                    <a:lnTo>
                      <a:pt x="656" y="105"/>
                    </a:lnTo>
                    <a:lnTo>
                      <a:pt x="653" y="100"/>
                    </a:lnTo>
                    <a:lnTo>
                      <a:pt x="650" y="95"/>
                    </a:lnTo>
                    <a:lnTo>
                      <a:pt x="646" y="89"/>
                    </a:lnTo>
                    <a:lnTo>
                      <a:pt x="643" y="85"/>
                    </a:lnTo>
                    <a:lnTo>
                      <a:pt x="639" y="80"/>
                    </a:lnTo>
                    <a:lnTo>
                      <a:pt x="636" y="76"/>
                    </a:lnTo>
                    <a:lnTo>
                      <a:pt x="633" y="70"/>
                    </a:lnTo>
                    <a:lnTo>
                      <a:pt x="629" y="66"/>
                    </a:lnTo>
                    <a:lnTo>
                      <a:pt x="625" y="63"/>
                    </a:lnTo>
                    <a:lnTo>
                      <a:pt x="622" y="59"/>
                    </a:lnTo>
                    <a:lnTo>
                      <a:pt x="619" y="55"/>
                    </a:lnTo>
                    <a:lnTo>
                      <a:pt x="616" y="51"/>
                    </a:lnTo>
                    <a:lnTo>
                      <a:pt x="612" y="48"/>
                    </a:lnTo>
                    <a:lnTo>
                      <a:pt x="608" y="45"/>
                    </a:lnTo>
                    <a:lnTo>
                      <a:pt x="604" y="43"/>
                    </a:lnTo>
                    <a:lnTo>
                      <a:pt x="601" y="40"/>
                    </a:lnTo>
                    <a:lnTo>
                      <a:pt x="597" y="38"/>
                    </a:lnTo>
                    <a:lnTo>
                      <a:pt x="592" y="37"/>
                    </a:lnTo>
                    <a:lnTo>
                      <a:pt x="588" y="35"/>
                    </a:lnTo>
                    <a:lnTo>
                      <a:pt x="585" y="33"/>
                    </a:lnTo>
                    <a:lnTo>
                      <a:pt x="581" y="33"/>
                    </a:lnTo>
                    <a:lnTo>
                      <a:pt x="577" y="32"/>
                    </a:lnTo>
                    <a:lnTo>
                      <a:pt x="572" y="32"/>
                    </a:lnTo>
                    <a:lnTo>
                      <a:pt x="567" y="33"/>
                    </a:lnTo>
                    <a:lnTo>
                      <a:pt x="563" y="33"/>
                    </a:lnTo>
                    <a:lnTo>
                      <a:pt x="559" y="36"/>
                    </a:lnTo>
                    <a:lnTo>
                      <a:pt x="553" y="37"/>
                    </a:lnTo>
                    <a:lnTo>
                      <a:pt x="549" y="39"/>
                    </a:lnTo>
                    <a:lnTo>
                      <a:pt x="544" y="42"/>
                    </a:lnTo>
                    <a:lnTo>
                      <a:pt x="538" y="45"/>
                    </a:lnTo>
                    <a:lnTo>
                      <a:pt x="533" y="48"/>
                    </a:lnTo>
                    <a:lnTo>
                      <a:pt x="528" y="52"/>
                    </a:lnTo>
                    <a:lnTo>
                      <a:pt x="525" y="55"/>
                    </a:lnTo>
                    <a:lnTo>
                      <a:pt x="523" y="58"/>
                    </a:lnTo>
                    <a:lnTo>
                      <a:pt x="520" y="61"/>
                    </a:lnTo>
                    <a:lnTo>
                      <a:pt x="518" y="64"/>
                    </a:lnTo>
                    <a:lnTo>
                      <a:pt x="516" y="67"/>
                    </a:lnTo>
                    <a:lnTo>
                      <a:pt x="515" y="70"/>
                    </a:lnTo>
                    <a:lnTo>
                      <a:pt x="514" y="74"/>
                    </a:lnTo>
                    <a:lnTo>
                      <a:pt x="513" y="77"/>
                    </a:lnTo>
                    <a:lnTo>
                      <a:pt x="513" y="81"/>
                    </a:lnTo>
                    <a:lnTo>
                      <a:pt x="512" y="84"/>
                    </a:lnTo>
                    <a:lnTo>
                      <a:pt x="512" y="93"/>
                    </a:lnTo>
                    <a:lnTo>
                      <a:pt x="513" y="97"/>
                    </a:lnTo>
                    <a:lnTo>
                      <a:pt x="513" y="101"/>
                    </a:lnTo>
                    <a:lnTo>
                      <a:pt x="514" y="105"/>
                    </a:lnTo>
                    <a:lnTo>
                      <a:pt x="515" y="110"/>
                    </a:lnTo>
                    <a:lnTo>
                      <a:pt x="516" y="114"/>
                    </a:lnTo>
                    <a:lnTo>
                      <a:pt x="517" y="118"/>
                    </a:lnTo>
                    <a:lnTo>
                      <a:pt x="518" y="123"/>
                    </a:lnTo>
                    <a:lnTo>
                      <a:pt x="519" y="128"/>
                    </a:lnTo>
                    <a:lnTo>
                      <a:pt x="522" y="132"/>
                    </a:lnTo>
                    <a:lnTo>
                      <a:pt x="523" y="137"/>
                    </a:lnTo>
                    <a:lnTo>
                      <a:pt x="525" y="141"/>
                    </a:lnTo>
                    <a:lnTo>
                      <a:pt x="527" y="147"/>
                    </a:lnTo>
                    <a:lnTo>
                      <a:pt x="528" y="151"/>
                    </a:lnTo>
                    <a:lnTo>
                      <a:pt x="530" y="156"/>
                    </a:lnTo>
                    <a:lnTo>
                      <a:pt x="532" y="161"/>
                    </a:lnTo>
                    <a:lnTo>
                      <a:pt x="534" y="166"/>
                    </a:lnTo>
                    <a:lnTo>
                      <a:pt x="536" y="171"/>
                    </a:lnTo>
                    <a:lnTo>
                      <a:pt x="537" y="176"/>
                    </a:lnTo>
                    <a:lnTo>
                      <a:pt x="540" y="180"/>
                    </a:lnTo>
                    <a:lnTo>
                      <a:pt x="542" y="186"/>
                    </a:lnTo>
                    <a:lnTo>
                      <a:pt x="544" y="191"/>
                    </a:lnTo>
                    <a:lnTo>
                      <a:pt x="545" y="195"/>
                    </a:lnTo>
                    <a:lnTo>
                      <a:pt x="547" y="201"/>
                    </a:lnTo>
                    <a:lnTo>
                      <a:pt x="548" y="206"/>
                    </a:lnTo>
                    <a:lnTo>
                      <a:pt x="550" y="210"/>
                    </a:lnTo>
                    <a:lnTo>
                      <a:pt x="551" y="215"/>
                    </a:lnTo>
                    <a:lnTo>
                      <a:pt x="552" y="220"/>
                    </a:lnTo>
                    <a:lnTo>
                      <a:pt x="553" y="225"/>
                    </a:lnTo>
                    <a:lnTo>
                      <a:pt x="554" y="230"/>
                    </a:lnTo>
                    <a:lnTo>
                      <a:pt x="555" y="234"/>
                    </a:lnTo>
                    <a:lnTo>
                      <a:pt x="555" y="239"/>
                    </a:lnTo>
                    <a:lnTo>
                      <a:pt x="556" y="244"/>
                    </a:lnTo>
                    <a:lnTo>
                      <a:pt x="556" y="261"/>
                    </a:lnTo>
                    <a:lnTo>
                      <a:pt x="555" y="265"/>
                    </a:lnTo>
                    <a:lnTo>
                      <a:pt x="554" y="269"/>
                    </a:lnTo>
                    <a:lnTo>
                      <a:pt x="553" y="273"/>
                    </a:lnTo>
                    <a:lnTo>
                      <a:pt x="551" y="278"/>
                    </a:lnTo>
                    <a:lnTo>
                      <a:pt x="550" y="282"/>
                    </a:lnTo>
                    <a:lnTo>
                      <a:pt x="548" y="285"/>
                    </a:lnTo>
                    <a:lnTo>
                      <a:pt x="545" y="289"/>
                    </a:lnTo>
                    <a:lnTo>
                      <a:pt x="543" y="292"/>
                    </a:lnTo>
                    <a:lnTo>
                      <a:pt x="536" y="299"/>
                    </a:lnTo>
                    <a:lnTo>
                      <a:pt x="532" y="302"/>
                    </a:lnTo>
                    <a:lnTo>
                      <a:pt x="528" y="305"/>
                    </a:lnTo>
                    <a:lnTo>
                      <a:pt x="524" y="308"/>
                    </a:lnTo>
                    <a:lnTo>
                      <a:pt x="518" y="310"/>
                    </a:lnTo>
                    <a:lnTo>
                      <a:pt x="513" y="314"/>
                    </a:lnTo>
                    <a:lnTo>
                      <a:pt x="507" y="316"/>
                    </a:lnTo>
                    <a:close/>
                  </a:path>
                </a:pathLst>
              </a:custGeom>
              <a:solidFill>
                <a:schemeClr val="folHlink"/>
              </a:solidFill>
              <a:ln w="6350" cmpd="sng">
                <a:solidFill>
                  <a:schemeClr val="folHlink"/>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37" name="Freeform 36"/>
              <p:cNvSpPr>
                <a:spLocks/>
              </p:cNvSpPr>
              <p:nvPr/>
            </p:nvSpPr>
            <p:spPr bwMode="auto">
              <a:xfrm>
                <a:off x="2212" y="2221"/>
                <a:ext cx="290" cy="191"/>
              </a:xfrm>
              <a:custGeom>
                <a:avLst/>
                <a:gdLst/>
                <a:ahLst/>
                <a:cxnLst>
                  <a:cxn ang="0">
                    <a:pos x="171" y="36"/>
                  </a:cxn>
                  <a:cxn ang="0">
                    <a:pos x="139" y="49"/>
                  </a:cxn>
                  <a:cxn ang="0">
                    <a:pos x="113" y="61"/>
                  </a:cxn>
                  <a:cxn ang="0">
                    <a:pos x="90" y="73"/>
                  </a:cxn>
                  <a:cxn ang="0">
                    <a:pos x="63" y="94"/>
                  </a:cxn>
                  <a:cxn ang="0">
                    <a:pos x="34" y="123"/>
                  </a:cxn>
                  <a:cxn ang="0">
                    <a:pos x="19" y="144"/>
                  </a:cxn>
                  <a:cxn ang="0">
                    <a:pos x="9" y="167"/>
                  </a:cxn>
                  <a:cxn ang="0">
                    <a:pos x="3" y="197"/>
                  </a:cxn>
                  <a:cxn ang="0">
                    <a:pos x="4" y="247"/>
                  </a:cxn>
                  <a:cxn ang="0">
                    <a:pos x="13" y="276"/>
                  </a:cxn>
                  <a:cxn ang="0">
                    <a:pos x="40" y="298"/>
                  </a:cxn>
                  <a:cxn ang="0">
                    <a:pos x="73" y="312"/>
                  </a:cxn>
                  <a:cxn ang="0">
                    <a:pos x="115" y="324"/>
                  </a:cxn>
                  <a:cxn ang="0">
                    <a:pos x="158" y="330"/>
                  </a:cxn>
                  <a:cxn ang="0">
                    <a:pos x="247" y="331"/>
                  </a:cxn>
                  <a:cxn ang="0">
                    <a:pos x="293" y="326"/>
                  </a:cxn>
                  <a:cxn ang="0">
                    <a:pos x="320" y="321"/>
                  </a:cxn>
                  <a:cxn ang="0">
                    <a:pos x="338" y="314"/>
                  </a:cxn>
                  <a:cxn ang="0">
                    <a:pos x="356" y="304"/>
                  </a:cxn>
                  <a:cxn ang="0">
                    <a:pos x="380" y="285"/>
                  </a:cxn>
                  <a:cxn ang="0">
                    <a:pos x="394" y="266"/>
                  </a:cxn>
                  <a:cxn ang="0">
                    <a:pos x="401" y="244"/>
                  </a:cxn>
                  <a:cxn ang="0">
                    <a:pos x="397" y="217"/>
                  </a:cxn>
                  <a:cxn ang="0">
                    <a:pos x="406" y="227"/>
                  </a:cxn>
                  <a:cxn ang="0">
                    <a:pos x="413" y="238"/>
                  </a:cxn>
                  <a:cxn ang="0">
                    <a:pos x="419" y="253"/>
                  </a:cxn>
                  <a:cxn ang="0">
                    <a:pos x="418" y="285"/>
                  </a:cxn>
                  <a:cxn ang="0">
                    <a:pos x="393" y="313"/>
                  </a:cxn>
                  <a:cxn ang="0">
                    <a:pos x="378" y="322"/>
                  </a:cxn>
                  <a:cxn ang="0">
                    <a:pos x="361" y="331"/>
                  </a:cxn>
                  <a:cxn ang="0">
                    <a:pos x="350" y="339"/>
                  </a:cxn>
                  <a:cxn ang="0">
                    <a:pos x="341" y="362"/>
                  </a:cxn>
                  <a:cxn ang="0">
                    <a:pos x="351" y="388"/>
                  </a:cxn>
                  <a:cxn ang="0">
                    <a:pos x="378" y="414"/>
                  </a:cxn>
                  <a:cxn ang="0">
                    <a:pos x="405" y="426"/>
                  </a:cxn>
                  <a:cxn ang="0">
                    <a:pos x="432" y="435"/>
                  </a:cxn>
                  <a:cxn ang="0">
                    <a:pos x="504" y="436"/>
                  </a:cxn>
                  <a:cxn ang="0">
                    <a:pos x="567" y="427"/>
                  </a:cxn>
                  <a:cxn ang="0">
                    <a:pos x="613" y="413"/>
                  </a:cxn>
                  <a:cxn ang="0">
                    <a:pos x="646" y="395"/>
                  </a:cxn>
                  <a:cxn ang="0">
                    <a:pos x="676" y="362"/>
                  </a:cxn>
                  <a:cxn ang="0">
                    <a:pos x="689" y="336"/>
                  </a:cxn>
                  <a:cxn ang="0">
                    <a:pos x="698" y="304"/>
                  </a:cxn>
                  <a:cxn ang="0">
                    <a:pos x="699" y="233"/>
                  </a:cxn>
                  <a:cxn ang="0">
                    <a:pos x="693" y="196"/>
                  </a:cxn>
                  <a:cxn ang="0">
                    <a:pos x="680" y="162"/>
                  </a:cxn>
                  <a:cxn ang="0">
                    <a:pos x="662" y="131"/>
                  </a:cxn>
                  <a:cxn ang="0">
                    <a:pos x="626" y="94"/>
                  </a:cxn>
                  <a:cxn ang="0">
                    <a:pos x="597" y="73"/>
                  </a:cxn>
                  <a:cxn ang="0">
                    <a:pos x="568" y="55"/>
                  </a:cxn>
                  <a:cxn ang="0">
                    <a:pos x="533" y="37"/>
                  </a:cxn>
                  <a:cxn ang="0">
                    <a:pos x="495" y="24"/>
                  </a:cxn>
                  <a:cxn ang="0">
                    <a:pos x="451" y="13"/>
                  </a:cxn>
                  <a:cxn ang="0">
                    <a:pos x="405" y="7"/>
                  </a:cxn>
                  <a:cxn ang="0">
                    <a:pos x="342" y="1"/>
                  </a:cxn>
                  <a:cxn ang="0">
                    <a:pos x="282" y="4"/>
                  </a:cxn>
                  <a:cxn ang="0">
                    <a:pos x="251" y="12"/>
                  </a:cxn>
                  <a:cxn ang="0">
                    <a:pos x="215" y="22"/>
                  </a:cxn>
                </a:cxnLst>
                <a:rect l="0" t="0" r="r" b="b"/>
                <a:pathLst>
                  <a:path w="701" h="438">
                    <a:moveTo>
                      <a:pt x="207" y="25"/>
                    </a:moveTo>
                    <a:lnTo>
                      <a:pt x="203" y="26"/>
                    </a:lnTo>
                    <a:lnTo>
                      <a:pt x="198" y="28"/>
                    </a:lnTo>
                    <a:lnTo>
                      <a:pt x="194" y="29"/>
                    </a:lnTo>
                    <a:lnTo>
                      <a:pt x="190" y="30"/>
                    </a:lnTo>
                    <a:lnTo>
                      <a:pt x="187" y="31"/>
                    </a:lnTo>
                    <a:lnTo>
                      <a:pt x="183" y="32"/>
                    </a:lnTo>
                    <a:lnTo>
                      <a:pt x="178" y="34"/>
                    </a:lnTo>
                    <a:lnTo>
                      <a:pt x="175" y="35"/>
                    </a:lnTo>
                    <a:lnTo>
                      <a:pt x="171" y="36"/>
                    </a:lnTo>
                    <a:lnTo>
                      <a:pt x="168" y="37"/>
                    </a:lnTo>
                    <a:lnTo>
                      <a:pt x="165" y="38"/>
                    </a:lnTo>
                    <a:lnTo>
                      <a:pt x="161" y="40"/>
                    </a:lnTo>
                    <a:lnTo>
                      <a:pt x="157" y="41"/>
                    </a:lnTo>
                    <a:lnTo>
                      <a:pt x="154" y="43"/>
                    </a:lnTo>
                    <a:lnTo>
                      <a:pt x="151" y="44"/>
                    </a:lnTo>
                    <a:lnTo>
                      <a:pt x="148" y="45"/>
                    </a:lnTo>
                    <a:lnTo>
                      <a:pt x="144" y="46"/>
                    </a:lnTo>
                    <a:lnTo>
                      <a:pt x="142" y="47"/>
                    </a:lnTo>
                    <a:lnTo>
                      <a:pt x="139" y="49"/>
                    </a:lnTo>
                    <a:lnTo>
                      <a:pt x="136" y="50"/>
                    </a:lnTo>
                    <a:lnTo>
                      <a:pt x="133" y="51"/>
                    </a:lnTo>
                    <a:lnTo>
                      <a:pt x="131" y="52"/>
                    </a:lnTo>
                    <a:lnTo>
                      <a:pt x="127" y="53"/>
                    </a:lnTo>
                    <a:lnTo>
                      <a:pt x="125" y="54"/>
                    </a:lnTo>
                    <a:lnTo>
                      <a:pt x="122" y="55"/>
                    </a:lnTo>
                    <a:lnTo>
                      <a:pt x="120" y="57"/>
                    </a:lnTo>
                    <a:lnTo>
                      <a:pt x="117" y="58"/>
                    </a:lnTo>
                    <a:lnTo>
                      <a:pt x="115" y="59"/>
                    </a:lnTo>
                    <a:lnTo>
                      <a:pt x="113" y="61"/>
                    </a:lnTo>
                    <a:lnTo>
                      <a:pt x="109" y="62"/>
                    </a:lnTo>
                    <a:lnTo>
                      <a:pt x="107" y="63"/>
                    </a:lnTo>
                    <a:lnTo>
                      <a:pt x="105" y="64"/>
                    </a:lnTo>
                    <a:lnTo>
                      <a:pt x="103" y="66"/>
                    </a:lnTo>
                    <a:lnTo>
                      <a:pt x="101" y="67"/>
                    </a:lnTo>
                    <a:lnTo>
                      <a:pt x="99" y="68"/>
                    </a:lnTo>
                    <a:lnTo>
                      <a:pt x="97" y="69"/>
                    </a:lnTo>
                    <a:lnTo>
                      <a:pt x="95" y="70"/>
                    </a:lnTo>
                    <a:lnTo>
                      <a:pt x="93" y="72"/>
                    </a:lnTo>
                    <a:lnTo>
                      <a:pt x="90" y="73"/>
                    </a:lnTo>
                    <a:lnTo>
                      <a:pt x="88" y="74"/>
                    </a:lnTo>
                    <a:lnTo>
                      <a:pt x="86" y="75"/>
                    </a:lnTo>
                    <a:lnTo>
                      <a:pt x="83" y="78"/>
                    </a:lnTo>
                    <a:lnTo>
                      <a:pt x="81" y="80"/>
                    </a:lnTo>
                    <a:lnTo>
                      <a:pt x="79" y="81"/>
                    </a:lnTo>
                    <a:lnTo>
                      <a:pt x="76" y="84"/>
                    </a:lnTo>
                    <a:lnTo>
                      <a:pt x="73" y="85"/>
                    </a:lnTo>
                    <a:lnTo>
                      <a:pt x="71" y="87"/>
                    </a:lnTo>
                    <a:lnTo>
                      <a:pt x="69" y="88"/>
                    </a:lnTo>
                    <a:lnTo>
                      <a:pt x="63" y="94"/>
                    </a:lnTo>
                    <a:lnTo>
                      <a:pt x="61" y="95"/>
                    </a:lnTo>
                    <a:lnTo>
                      <a:pt x="60" y="98"/>
                    </a:lnTo>
                    <a:lnTo>
                      <a:pt x="58" y="99"/>
                    </a:lnTo>
                    <a:lnTo>
                      <a:pt x="57" y="101"/>
                    </a:lnTo>
                    <a:lnTo>
                      <a:pt x="54" y="102"/>
                    </a:lnTo>
                    <a:lnTo>
                      <a:pt x="41" y="115"/>
                    </a:lnTo>
                    <a:lnTo>
                      <a:pt x="40" y="118"/>
                    </a:lnTo>
                    <a:lnTo>
                      <a:pt x="37" y="119"/>
                    </a:lnTo>
                    <a:lnTo>
                      <a:pt x="36" y="121"/>
                    </a:lnTo>
                    <a:lnTo>
                      <a:pt x="34" y="123"/>
                    </a:lnTo>
                    <a:lnTo>
                      <a:pt x="33" y="125"/>
                    </a:lnTo>
                    <a:lnTo>
                      <a:pt x="31" y="127"/>
                    </a:lnTo>
                    <a:lnTo>
                      <a:pt x="30" y="129"/>
                    </a:lnTo>
                    <a:lnTo>
                      <a:pt x="28" y="131"/>
                    </a:lnTo>
                    <a:lnTo>
                      <a:pt x="27" y="133"/>
                    </a:lnTo>
                    <a:lnTo>
                      <a:pt x="26" y="136"/>
                    </a:lnTo>
                    <a:lnTo>
                      <a:pt x="24" y="138"/>
                    </a:lnTo>
                    <a:lnTo>
                      <a:pt x="23" y="140"/>
                    </a:lnTo>
                    <a:lnTo>
                      <a:pt x="22" y="142"/>
                    </a:lnTo>
                    <a:lnTo>
                      <a:pt x="19" y="144"/>
                    </a:lnTo>
                    <a:lnTo>
                      <a:pt x="18" y="146"/>
                    </a:lnTo>
                    <a:lnTo>
                      <a:pt x="17" y="148"/>
                    </a:lnTo>
                    <a:lnTo>
                      <a:pt x="16" y="150"/>
                    </a:lnTo>
                    <a:lnTo>
                      <a:pt x="15" y="154"/>
                    </a:lnTo>
                    <a:lnTo>
                      <a:pt x="14" y="156"/>
                    </a:lnTo>
                    <a:lnTo>
                      <a:pt x="13" y="158"/>
                    </a:lnTo>
                    <a:lnTo>
                      <a:pt x="12" y="160"/>
                    </a:lnTo>
                    <a:lnTo>
                      <a:pt x="11" y="163"/>
                    </a:lnTo>
                    <a:lnTo>
                      <a:pt x="10" y="165"/>
                    </a:lnTo>
                    <a:lnTo>
                      <a:pt x="9" y="167"/>
                    </a:lnTo>
                    <a:lnTo>
                      <a:pt x="8" y="170"/>
                    </a:lnTo>
                    <a:lnTo>
                      <a:pt x="8" y="173"/>
                    </a:lnTo>
                    <a:lnTo>
                      <a:pt x="7" y="176"/>
                    </a:lnTo>
                    <a:lnTo>
                      <a:pt x="6" y="178"/>
                    </a:lnTo>
                    <a:lnTo>
                      <a:pt x="5" y="181"/>
                    </a:lnTo>
                    <a:lnTo>
                      <a:pt x="5" y="183"/>
                    </a:lnTo>
                    <a:lnTo>
                      <a:pt x="4" y="186"/>
                    </a:lnTo>
                    <a:lnTo>
                      <a:pt x="4" y="188"/>
                    </a:lnTo>
                    <a:lnTo>
                      <a:pt x="3" y="192"/>
                    </a:lnTo>
                    <a:lnTo>
                      <a:pt x="3" y="197"/>
                    </a:lnTo>
                    <a:lnTo>
                      <a:pt x="1" y="200"/>
                    </a:lnTo>
                    <a:lnTo>
                      <a:pt x="1" y="205"/>
                    </a:lnTo>
                    <a:lnTo>
                      <a:pt x="0" y="209"/>
                    </a:lnTo>
                    <a:lnTo>
                      <a:pt x="0" y="222"/>
                    </a:lnTo>
                    <a:lnTo>
                      <a:pt x="1" y="225"/>
                    </a:lnTo>
                    <a:lnTo>
                      <a:pt x="1" y="234"/>
                    </a:lnTo>
                    <a:lnTo>
                      <a:pt x="3" y="237"/>
                    </a:lnTo>
                    <a:lnTo>
                      <a:pt x="3" y="240"/>
                    </a:lnTo>
                    <a:lnTo>
                      <a:pt x="4" y="243"/>
                    </a:lnTo>
                    <a:lnTo>
                      <a:pt x="4" y="247"/>
                    </a:lnTo>
                    <a:lnTo>
                      <a:pt x="5" y="250"/>
                    </a:lnTo>
                    <a:lnTo>
                      <a:pt x="5" y="253"/>
                    </a:lnTo>
                    <a:lnTo>
                      <a:pt x="6" y="255"/>
                    </a:lnTo>
                    <a:lnTo>
                      <a:pt x="7" y="258"/>
                    </a:lnTo>
                    <a:lnTo>
                      <a:pt x="8" y="261"/>
                    </a:lnTo>
                    <a:lnTo>
                      <a:pt x="9" y="265"/>
                    </a:lnTo>
                    <a:lnTo>
                      <a:pt x="10" y="268"/>
                    </a:lnTo>
                    <a:lnTo>
                      <a:pt x="11" y="271"/>
                    </a:lnTo>
                    <a:lnTo>
                      <a:pt x="12" y="274"/>
                    </a:lnTo>
                    <a:lnTo>
                      <a:pt x="13" y="276"/>
                    </a:lnTo>
                    <a:lnTo>
                      <a:pt x="14" y="278"/>
                    </a:lnTo>
                    <a:lnTo>
                      <a:pt x="15" y="279"/>
                    </a:lnTo>
                    <a:lnTo>
                      <a:pt x="16" y="281"/>
                    </a:lnTo>
                    <a:lnTo>
                      <a:pt x="24" y="289"/>
                    </a:lnTo>
                    <a:lnTo>
                      <a:pt x="26" y="290"/>
                    </a:lnTo>
                    <a:lnTo>
                      <a:pt x="29" y="292"/>
                    </a:lnTo>
                    <a:lnTo>
                      <a:pt x="31" y="294"/>
                    </a:lnTo>
                    <a:lnTo>
                      <a:pt x="33" y="295"/>
                    </a:lnTo>
                    <a:lnTo>
                      <a:pt x="36" y="297"/>
                    </a:lnTo>
                    <a:lnTo>
                      <a:pt x="40" y="298"/>
                    </a:lnTo>
                    <a:lnTo>
                      <a:pt x="42" y="301"/>
                    </a:lnTo>
                    <a:lnTo>
                      <a:pt x="45" y="302"/>
                    </a:lnTo>
                    <a:lnTo>
                      <a:pt x="48" y="303"/>
                    </a:lnTo>
                    <a:lnTo>
                      <a:pt x="51" y="305"/>
                    </a:lnTo>
                    <a:lnTo>
                      <a:pt x="55" y="306"/>
                    </a:lnTo>
                    <a:lnTo>
                      <a:pt x="59" y="307"/>
                    </a:lnTo>
                    <a:lnTo>
                      <a:pt x="62" y="309"/>
                    </a:lnTo>
                    <a:lnTo>
                      <a:pt x="66" y="310"/>
                    </a:lnTo>
                    <a:lnTo>
                      <a:pt x="69" y="311"/>
                    </a:lnTo>
                    <a:lnTo>
                      <a:pt x="73" y="312"/>
                    </a:lnTo>
                    <a:lnTo>
                      <a:pt x="77" y="314"/>
                    </a:lnTo>
                    <a:lnTo>
                      <a:pt x="81" y="315"/>
                    </a:lnTo>
                    <a:lnTo>
                      <a:pt x="85" y="316"/>
                    </a:lnTo>
                    <a:lnTo>
                      <a:pt x="89" y="317"/>
                    </a:lnTo>
                    <a:lnTo>
                      <a:pt x="94" y="318"/>
                    </a:lnTo>
                    <a:lnTo>
                      <a:pt x="98" y="320"/>
                    </a:lnTo>
                    <a:lnTo>
                      <a:pt x="101" y="321"/>
                    </a:lnTo>
                    <a:lnTo>
                      <a:pt x="105" y="322"/>
                    </a:lnTo>
                    <a:lnTo>
                      <a:pt x="111" y="323"/>
                    </a:lnTo>
                    <a:lnTo>
                      <a:pt x="115" y="324"/>
                    </a:lnTo>
                    <a:lnTo>
                      <a:pt x="119" y="324"/>
                    </a:lnTo>
                    <a:lnTo>
                      <a:pt x="123" y="325"/>
                    </a:lnTo>
                    <a:lnTo>
                      <a:pt x="127" y="326"/>
                    </a:lnTo>
                    <a:lnTo>
                      <a:pt x="132" y="327"/>
                    </a:lnTo>
                    <a:lnTo>
                      <a:pt x="136" y="327"/>
                    </a:lnTo>
                    <a:lnTo>
                      <a:pt x="141" y="328"/>
                    </a:lnTo>
                    <a:lnTo>
                      <a:pt x="145" y="329"/>
                    </a:lnTo>
                    <a:lnTo>
                      <a:pt x="150" y="329"/>
                    </a:lnTo>
                    <a:lnTo>
                      <a:pt x="154" y="330"/>
                    </a:lnTo>
                    <a:lnTo>
                      <a:pt x="158" y="330"/>
                    </a:lnTo>
                    <a:lnTo>
                      <a:pt x="162" y="331"/>
                    </a:lnTo>
                    <a:lnTo>
                      <a:pt x="172" y="331"/>
                    </a:lnTo>
                    <a:lnTo>
                      <a:pt x="176" y="332"/>
                    </a:lnTo>
                    <a:lnTo>
                      <a:pt x="185" y="332"/>
                    </a:lnTo>
                    <a:lnTo>
                      <a:pt x="189" y="333"/>
                    </a:lnTo>
                    <a:lnTo>
                      <a:pt x="231" y="333"/>
                    </a:lnTo>
                    <a:lnTo>
                      <a:pt x="234" y="332"/>
                    </a:lnTo>
                    <a:lnTo>
                      <a:pt x="241" y="332"/>
                    </a:lnTo>
                    <a:lnTo>
                      <a:pt x="244" y="331"/>
                    </a:lnTo>
                    <a:lnTo>
                      <a:pt x="247" y="331"/>
                    </a:lnTo>
                    <a:lnTo>
                      <a:pt x="250" y="330"/>
                    </a:lnTo>
                    <a:lnTo>
                      <a:pt x="256" y="330"/>
                    </a:lnTo>
                    <a:lnTo>
                      <a:pt x="259" y="329"/>
                    </a:lnTo>
                    <a:lnTo>
                      <a:pt x="266" y="329"/>
                    </a:lnTo>
                    <a:lnTo>
                      <a:pt x="269" y="328"/>
                    </a:lnTo>
                    <a:lnTo>
                      <a:pt x="277" y="328"/>
                    </a:lnTo>
                    <a:lnTo>
                      <a:pt x="279" y="327"/>
                    </a:lnTo>
                    <a:lnTo>
                      <a:pt x="286" y="327"/>
                    </a:lnTo>
                    <a:lnTo>
                      <a:pt x="288" y="326"/>
                    </a:lnTo>
                    <a:lnTo>
                      <a:pt x="293" y="326"/>
                    </a:lnTo>
                    <a:lnTo>
                      <a:pt x="295" y="325"/>
                    </a:lnTo>
                    <a:lnTo>
                      <a:pt x="301" y="325"/>
                    </a:lnTo>
                    <a:lnTo>
                      <a:pt x="303" y="324"/>
                    </a:lnTo>
                    <a:lnTo>
                      <a:pt x="307" y="324"/>
                    </a:lnTo>
                    <a:lnTo>
                      <a:pt x="308" y="323"/>
                    </a:lnTo>
                    <a:lnTo>
                      <a:pt x="313" y="323"/>
                    </a:lnTo>
                    <a:lnTo>
                      <a:pt x="315" y="322"/>
                    </a:lnTo>
                    <a:lnTo>
                      <a:pt x="317" y="322"/>
                    </a:lnTo>
                    <a:lnTo>
                      <a:pt x="318" y="321"/>
                    </a:lnTo>
                    <a:lnTo>
                      <a:pt x="320" y="321"/>
                    </a:lnTo>
                    <a:lnTo>
                      <a:pt x="322" y="320"/>
                    </a:lnTo>
                    <a:lnTo>
                      <a:pt x="323" y="320"/>
                    </a:lnTo>
                    <a:lnTo>
                      <a:pt x="325" y="318"/>
                    </a:lnTo>
                    <a:lnTo>
                      <a:pt x="328" y="318"/>
                    </a:lnTo>
                    <a:lnTo>
                      <a:pt x="329" y="317"/>
                    </a:lnTo>
                    <a:lnTo>
                      <a:pt x="331" y="316"/>
                    </a:lnTo>
                    <a:lnTo>
                      <a:pt x="333" y="316"/>
                    </a:lnTo>
                    <a:lnTo>
                      <a:pt x="334" y="315"/>
                    </a:lnTo>
                    <a:lnTo>
                      <a:pt x="336" y="314"/>
                    </a:lnTo>
                    <a:lnTo>
                      <a:pt x="338" y="314"/>
                    </a:lnTo>
                    <a:lnTo>
                      <a:pt x="339" y="313"/>
                    </a:lnTo>
                    <a:lnTo>
                      <a:pt x="341" y="312"/>
                    </a:lnTo>
                    <a:lnTo>
                      <a:pt x="343" y="311"/>
                    </a:lnTo>
                    <a:lnTo>
                      <a:pt x="346" y="310"/>
                    </a:lnTo>
                    <a:lnTo>
                      <a:pt x="347" y="309"/>
                    </a:lnTo>
                    <a:lnTo>
                      <a:pt x="349" y="308"/>
                    </a:lnTo>
                    <a:lnTo>
                      <a:pt x="351" y="307"/>
                    </a:lnTo>
                    <a:lnTo>
                      <a:pt x="352" y="306"/>
                    </a:lnTo>
                    <a:lnTo>
                      <a:pt x="354" y="305"/>
                    </a:lnTo>
                    <a:lnTo>
                      <a:pt x="356" y="304"/>
                    </a:lnTo>
                    <a:lnTo>
                      <a:pt x="358" y="303"/>
                    </a:lnTo>
                    <a:lnTo>
                      <a:pt x="361" y="299"/>
                    </a:lnTo>
                    <a:lnTo>
                      <a:pt x="364" y="298"/>
                    </a:lnTo>
                    <a:lnTo>
                      <a:pt x="366" y="296"/>
                    </a:lnTo>
                    <a:lnTo>
                      <a:pt x="368" y="295"/>
                    </a:lnTo>
                    <a:lnTo>
                      <a:pt x="370" y="293"/>
                    </a:lnTo>
                    <a:lnTo>
                      <a:pt x="372" y="292"/>
                    </a:lnTo>
                    <a:lnTo>
                      <a:pt x="376" y="288"/>
                    </a:lnTo>
                    <a:lnTo>
                      <a:pt x="378" y="287"/>
                    </a:lnTo>
                    <a:lnTo>
                      <a:pt x="380" y="285"/>
                    </a:lnTo>
                    <a:lnTo>
                      <a:pt x="382" y="283"/>
                    </a:lnTo>
                    <a:lnTo>
                      <a:pt x="384" y="281"/>
                    </a:lnTo>
                    <a:lnTo>
                      <a:pt x="385" y="279"/>
                    </a:lnTo>
                    <a:lnTo>
                      <a:pt x="387" y="277"/>
                    </a:lnTo>
                    <a:lnTo>
                      <a:pt x="388" y="275"/>
                    </a:lnTo>
                    <a:lnTo>
                      <a:pt x="391" y="272"/>
                    </a:lnTo>
                    <a:lnTo>
                      <a:pt x="392" y="270"/>
                    </a:lnTo>
                    <a:lnTo>
                      <a:pt x="393" y="269"/>
                    </a:lnTo>
                    <a:lnTo>
                      <a:pt x="394" y="267"/>
                    </a:lnTo>
                    <a:lnTo>
                      <a:pt x="394" y="266"/>
                    </a:lnTo>
                    <a:lnTo>
                      <a:pt x="395" y="264"/>
                    </a:lnTo>
                    <a:lnTo>
                      <a:pt x="396" y="261"/>
                    </a:lnTo>
                    <a:lnTo>
                      <a:pt x="397" y="260"/>
                    </a:lnTo>
                    <a:lnTo>
                      <a:pt x="397" y="258"/>
                    </a:lnTo>
                    <a:lnTo>
                      <a:pt x="398" y="257"/>
                    </a:lnTo>
                    <a:lnTo>
                      <a:pt x="398" y="255"/>
                    </a:lnTo>
                    <a:lnTo>
                      <a:pt x="400" y="254"/>
                    </a:lnTo>
                    <a:lnTo>
                      <a:pt x="400" y="252"/>
                    </a:lnTo>
                    <a:lnTo>
                      <a:pt x="401" y="251"/>
                    </a:lnTo>
                    <a:lnTo>
                      <a:pt x="401" y="244"/>
                    </a:lnTo>
                    <a:lnTo>
                      <a:pt x="402" y="242"/>
                    </a:lnTo>
                    <a:lnTo>
                      <a:pt x="402" y="234"/>
                    </a:lnTo>
                    <a:lnTo>
                      <a:pt x="401" y="232"/>
                    </a:lnTo>
                    <a:lnTo>
                      <a:pt x="401" y="227"/>
                    </a:lnTo>
                    <a:lnTo>
                      <a:pt x="400" y="225"/>
                    </a:lnTo>
                    <a:lnTo>
                      <a:pt x="400" y="221"/>
                    </a:lnTo>
                    <a:lnTo>
                      <a:pt x="398" y="221"/>
                    </a:lnTo>
                    <a:lnTo>
                      <a:pt x="398" y="218"/>
                    </a:lnTo>
                    <a:lnTo>
                      <a:pt x="397" y="218"/>
                    </a:lnTo>
                    <a:lnTo>
                      <a:pt x="397" y="217"/>
                    </a:lnTo>
                    <a:lnTo>
                      <a:pt x="398" y="217"/>
                    </a:lnTo>
                    <a:lnTo>
                      <a:pt x="400" y="218"/>
                    </a:lnTo>
                    <a:lnTo>
                      <a:pt x="401" y="218"/>
                    </a:lnTo>
                    <a:lnTo>
                      <a:pt x="401" y="219"/>
                    </a:lnTo>
                    <a:lnTo>
                      <a:pt x="404" y="222"/>
                    </a:lnTo>
                    <a:lnTo>
                      <a:pt x="404" y="223"/>
                    </a:lnTo>
                    <a:lnTo>
                      <a:pt x="405" y="223"/>
                    </a:lnTo>
                    <a:lnTo>
                      <a:pt x="405" y="224"/>
                    </a:lnTo>
                    <a:lnTo>
                      <a:pt x="406" y="225"/>
                    </a:lnTo>
                    <a:lnTo>
                      <a:pt x="406" y="227"/>
                    </a:lnTo>
                    <a:lnTo>
                      <a:pt x="408" y="229"/>
                    </a:lnTo>
                    <a:lnTo>
                      <a:pt x="408" y="230"/>
                    </a:lnTo>
                    <a:lnTo>
                      <a:pt x="409" y="230"/>
                    </a:lnTo>
                    <a:lnTo>
                      <a:pt x="409" y="231"/>
                    </a:lnTo>
                    <a:lnTo>
                      <a:pt x="410" y="232"/>
                    </a:lnTo>
                    <a:lnTo>
                      <a:pt x="410" y="233"/>
                    </a:lnTo>
                    <a:lnTo>
                      <a:pt x="411" y="235"/>
                    </a:lnTo>
                    <a:lnTo>
                      <a:pt x="412" y="236"/>
                    </a:lnTo>
                    <a:lnTo>
                      <a:pt x="412" y="237"/>
                    </a:lnTo>
                    <a:lnTo>
                      <a:pt x="413" y="238"/>
                    </a:lnTo>
                    <a:lnTo>
                      <a:pt x="413" y="239"/>
                    </a:lnTo>
                    <a:lnTo>
                      <a:pt x="414" y="240"/>
                    </a:lnTo>
                    <a:lnTo>
                      <a:pt x="414" y="241"/>
                    </a:lnTo>
                    <a:lnTo>
                      <a:pt x="415" y="243"/>
                    </a:lnTo>
                    <a:lnTo>
                      <a:pt x="415" y="244"/>
                    </a:lnTo>
                    <a:lnTo>
                      <a:pt x="416" y="246"/>
                    </a:lnTo>
                    <a:lnTo>
                      <a:pt x="416" y="247"/>
                    </a:lnTo>
                    <a:lnTo>
                      <a:pt x="418" y="249"/>
                    </a:lnTo>
                    <a:lnTo>
                      <a:pt x="418" y="251"/>
                    </a:lnTo>
                    <a:lnTo>
                      <a:pt x="419" y="253"/>
                    </a:lnTo>
                    <a:lnTo>
                      <a:pt x="419" y="254"/>
                    </a:lnTo>
                    <a:lnTo>
                      <a:pt x="420" y="255"/>
                    </a:lnTo>
                    <a:lnTo>
                      <a:pt x="420" y="259"/>
                    </a:lnTo>
                    <a:lnTo>
                      <a:pt x="421" y="261"/>
                    </a:lnTo>
                    <a:lnTo>
                      <a:pt x="421" y="274"/>
                    </a:lnTo>
                    <a:lnTo>
                      <a:pt x="420" y="276"/>
                    </a:lnTo>
                    <a:lnTo>
                      <a:pt x="420" y="280"/>
                    </a:lnTo>
                    <a:lnTo>
                      <a:pt x="419" y="281"/>
                    </a:lnTo>
                    <a:lnTo>
                      <a:pt x="419" y="284"/>
                    </a:lnTo>
                    <a:lnTo>
                      <a:pt x="418" y="285"/>
                    </a:lnTo>
                    <a:lnTo>
                      <a:pt x="418" y="287"/>
                    </a:lnTo>
                    <a:lnTo>
                      <a:pt x="415" y="289"/>
                    </a:lnTo>
                    <a:lnTo>
                      <a:pt x="415" y="291"/>
                    </a:lnTo>
                    <a:lnTo>
                      <a:pt x="412" y="294"/>
                    </a:lnTo>
                    <a:lnTo>
                      <a:pt x="412" y="296"/>
                    </a:lnTo>
                    <a:lnTo>
                      <a:pt x="401" y="308"/>
                    </a:lnTo>
                    <a:lnTo>
                      <a:pt x="398" y="309"/>
                    </a:lnTo>
                    <a:lnTo>
                      <a:pt x="395" y="312"/>
                    </a:lnTo>
                    <a:lnTo>
                      <a:pt x="394" y="312"/>
                    </a:lnTo>
                    <a:lnTo>
                      <a:pt x="393" y="313"/>
                    </a:lnTo>
                    <a:lnTo>
                      <a:pt x="391" y="314"/>
                    </a:lnTo>
                    <a:lnTo>
                      <a:pt x="389" y="316"/>
                    </a:lnTo>
                    <a:lnTo>
                      <a:pt x="388" y="316"/>
                    </a:lnTo>
                    <a:lnTo>
                      <a:pt x="386" y="317"/>
                    </a:lnTo>
                    <a:lnTo>
                      <a:pt x="385" y="318"/>
                    </a:lnTo>
                    <a:lnTo>
                      <a:pt x="384" y="318"/>
                    </a:lnTo>
                    <a:lnTo>
                      <a:pt x="383" y="320"/>
                    </a:lnTo>
                    <a:lnTo>
                      <a:pt x="380" y="321"/>
                    </a:lnTo>
                    <a:lnTo>
                      <a:pt x="379" y="322"/>
                    </a:lnTo>
                    <a:lnTo>
                      <a:pt x="378" y="322"/>
                    </a:lnTo>
                    <a:lnTo>
                      <a:pt x="376" y="323"/>
                    </a:lnTo>
                    <a:lnTo>
                      <a:pt x="375" y="324"/>
                    </a:lnTo>
                    <a:lnTo>
                      <a:pt x="374" y="324"/>
                    </a:lnTo>
                    <a:lnTo>
                      <a:pt x="372" y="326"/>
                    </a:lnTo>
                    <a:lnTo>
                      <a:pt x="370" y="326"/>
                    </a:lnTo>
                    <a:lnTo>
                      <a:pt x="369" y="327"/>
                    </a:lnTo>
                    <a:lnTo>
                      <a:pt x="368" y="327"/>
                    </a:lnTo>
                    <a:lnTo>
                      <a:pt x="366" y="329"/>
                    </a:lnTo>
                    <a:lnTo>
                      <a:pt x="364" y="329"/>
                    </a:lnTo>
                    <a:lnTo>
                      <a:pt x="361" y="331"/>
                    </a:lnTo>
                    <a:lnTo>
                      <a:pt x="360" y="331"/>
                    </a:lnTo>
                    <a:lnTo>
                      <a:pt x="359" y="332"/>
                    </a:lnTo>
                    <a:lnTo>
                      <a:pt x="358" y="332"/>
                    </a:lnTo>
                    <a:lnTo>
                      <a:pt x="356" y="334"/>
                    </a:lnTo>
                    <a:lnTo>
                      <a:pt x="355" y="334"/>
                    </a:lnTo>
                    <a:lnTo>
                      <a:pt x="353" y="336"/>
                    </a:lnTo>
                    <a:lnTo>
                      <a:pt x="352" y="336"/>
                    </a:lnTo>
                    <a:lnTo>
                      <a:pt x="352" y="338"/>
                    </a:lnTo>
                    <a:lnTo>
                      <a:pt x="351" y="339"/>
                    </a:lnTo>
                    <a:lnTo>
                      <a:pt x="350" y="339"/>
                    </a:lnTo>
                    <a:lnTo>
                      <a:pt x="349" y="340"/>
                    </a:lnTo>
                    <a:lnTo>
                      <a:pt x="349" y="341"/>
                    </a:lnTo>
                    <a:lnTo>
                      <a:pt x="347" y="343"/>
                    </a:lnTo>
                    <a:lnTo>
                      <a:pt x="346" y="345"/>
                    </a:lnTo>
                    <a:lnTo>
                      <a:pt x="344" y="348"/>
                    </a:lnTo>
                    <a:lnTo>
                      <a:pt x="343" y="350"/>
                    </a:lnTo>
                    <a:lnTo>
                      <a:pt x="343" y="352"/>
                    </a:lnTo>
                    <a:lnTo>
                      <a:pt x="342" y="355"/>
                    </a:lnTo>
                    <a:lnTo>
                      <a:pt x="342" y="360"/>
                    </a:lnTo>
                    <a:lnTo>
                      <a:pt x="341" y="362"/>
                    </a:lnTo>
                    <a:lnTo>
                      <a:pt x="342" y="364"/>
                    </a:lnTo>
                    <a:lnTo>
                      <a:pt x="342" y="371"/>
                    </a:lnTo>
                    <a:lnTo>
                      <a:pt x="343" y="373"/>
                    </a:lnTo>
                    <a:lnTo>
                      <a:pt x="344" y="376"/>
                    </a:lnTo>
                    <a:lnTo>
                      <a:pt x="344" y="378"/>
                    </a:lnTo>
                    <a:lnTo>
                      <a:pt x="346" y="380"/>
                    </a:lnTo>
                    <a:lnTo>
                      <a:pt x="347" y="382"/>
                    </a:lnTo>
                    <a:lnTo>
                      <a:pt x="349" y="384"/>
                    </a:lnTo>
                    <a:lnTo>
                      <a:pt x="350" y="386"/>
                    </a:lnTo>
                    <a:lnTo>
                      <a:pt x="351" y="388"/>
                    </a:lnTo>
                    <a:lnTo>
                      <a:pt x="352" y="390"/>
                    </a:lnTo>
                    <a:lnTo>
                      <a:pt x="354" y="392"/>
                    </a:lnTo>
                    <a:lnTo>
                      <a:pt x="355" y="395"/>
                    </a:lnTo>
                    <a:lnTo>
                      <a:pt x="357" y="396"/>
                    </a:lnTo>
                    <a:lnTo>
                      <a:pt x="367" y="405"/>
                    </a:lnTo>
                    <a:lnTo>
                      <a:pt x="370" y="407"/>
                    </a:lnTo>
                    <a:lnTo>
                      <a:pt x="372" y="408"/>
                    </a:lnTo>
                    <a:lnTo>
                      <a:pt x="374" y="410"/>
                    </a:lnTo>
                    <a:lnTo>
                      <a:pt x="376" y="412"/>
                    </a:lnTo>
                    <a:lnTo>
                      <a:pt x="378" y="414"/>
                    </a:lnTo>
                    <a:lnTo>
                      <a:pt x="382" y="415"/>
                    </a:lnTo>
                    <a:lnTo>
                      <a:pt x="384" y="417"/>
                    </a:lnTo>
                    <a:lnTo>
                      <a:pt x="387" y="418"/>
                    </a:lnTo>
                    <a:lnTo>
                      <a:pt x="389" y="419"/>
                    </a:lnTo>
                    <a:lnTo>
                      <a:pt x="391" y="420"/>
                    </a:lnTo>
                    <a:lnTo>
                      <a:pt x="394" y="422"/>
                    </a:lnTo>
                    <a:lnTo>
                      <a:pt x="397" y="423"/>
                    </a:lnTo>
                    <a:lnTo>
                      <a:pt x="400" y="424"/>
                    </a:lnTo>
                    <a:lnTo>
                      <a:pt x="403" y="425"/>
                    </a:lnTo>
                    <a:lnTo>
                      <a:pt x="405" y="426"/>
                    </a:lnTo>
                    <a:lnTo>
                      <a:pt x="408" y="427"/>
                    </a:lnTo>
                    <a:lnTo>
                      <a:pt x="410" y="428"/>
                    </a:lnTo>
                    <a:lnTo>
                      <a:pt x="413" y="430"/>
                    </a:lnTo>
                    <a:lnTo>
                      <a:pt x="416" y="431"/>
                    </a:lnTo>
                    <a:lnTo>
                      <a:pt x="419" y="432"/>
                    </a:lnTo>
                    <a:lnTo>
                      <a:pt x="422" y="433"/>
                    </a:lnTo>
                    <a:lnTo>
                      <a:pt x="424" y="433"/>
                    </a:lnTo>
                    <a:lnTo>
                      <a:pt x="427" y="434"/>
                    </a:lnTo>
                    <a:lnTo>
                      <a:pt x="430" y="435"/>
                    </a:lnTo>
                    <a:lnTo>
                      <a:pt x="432" y="435"/>
                    </a:lnTo>
                    <a:lnTo>
                      <a:pt x="436" y="436"/>
                    </a:lnTo>
                    <a:lnTo>
                      <a:pt x="438" y="436"/>
                    </a:lnTo>
                    <a:lnTo>
                      <a:pt x="441" y="437"/>
                    </a:lnTo>
                    <a:lnTo>
                      <a:pt x="446" y="437"/>
                    </a:lnTo>
                    <a:lnTo>
                      <a:pt x="448" y="438"/>
                    </a:lnTo>
                    <a:lnTo>
                      <a:pt x="474" y="438"/>
                    </a:lnTo>
                    <a:lnTo>
                      <a:pt x="482" y="437"/>
                    </a:lnTo>
                    <a:lnTo>
                      <a:pt x="489" y="437"/>
                    </a:lnTo>
                    <a:lnTo>
                      <a:pt x="497" y="436"/>
                    </a:lnTo>
                    <a:lnTo>
                      <a:pt x="504" y="436"/>
                    </a:lnTo>
                    <a:lnTo>
                      <a:pt x="511" y="435"/>
                    </a:lnTo>
                    <a:lnTo>
                      <a:pt x="518" y="435"/>
                    </a:lnTo>
                    <a:lnTo>
                      <a:pt x="524" y="434"/>
                    </a:lnTo>
                    <a:lnTo>
                      <a:pt x="531" y="433"/>
                    </a:lnTo>
                    <a:lnTo>
                      <a:pt x="537" y="433"/>
                    </a:lnTo>
                    <a:lnTo>
                      <a:pt x="543" y="432"/>
                    </a:lnTo>
                    <a:lnTo>
                      <a:pt x="550" y="431"/>
                    </a:lnTo>
                    <a:lnTo>
                      <a:pt x="555" y="430"/>
                    </a:lnTo>
                    <a:lnTo>
                      <a:pt x="560" y="428"/>
                    </a:lnTo>
                    <a:lnTo>
                      <a:pt x="567" y="427"/>
                    </a:lnTo>
                    <a:lnTo>
                      <a:pt x="572" y="426"/>
                    </a:lnTo>
                    <a:lnTo>
                      <a:pt x="577" y="424"/>
                    </a:lnTo>
                    <a:lnTo>
                      <a:pt x="582" y="423"/>
                    </a:lnTo>
                    <a:lnTo>
                      <a:pt x="587" y="422"/>
                    </a:lnTo>
                    <a:lnTo>
                      <a:pt x="591" y="421"/>
                    </a:lnTo>
                    <a:lnTo>
                      <a:pt x="596" y="419"/>
                    </a:lnTo>
                    <a:lnTo>
                      <a:pt x="601" y="418"/>
                    </a:lnTo>
                    <a:lnTo>
                      <a:pt x="605" y="416"/>
                    </a:lnTo>
                    <a:lnTo>
                      <a:pt x="609" y="415"/>
                    </a:lnTo>
                    <a:lnTo>
                      <a:pt x="613" y="413"/>
                    </a:lnTo>
                    <a:lnTo>
                      <a:pt x="617" y="412"/>
                    </a:lnTo>
                    <a:lnTo>
                      <a:pt x="621" y="409"/>
                    </a:lnTo>
                    <a:lnTo>
                      <a:pt x="624" y="407"/>
                    </a:lnTo>
                    <a:lnTo>
                      <a:pt x="628" y="406"/>
                    </a:lnTo>
                    <a:lnTo>
                      <a:pt x="631" y="404"/>
                    </a:lnTo>
                    <a:lnTo>
                      <a:pt x="635" y="402"/>
                    </a:lnTo>
                    <a:lnTo>
                      <a:pt x="638" y="400"/>
                    </a:lnTo>
                    <a:lnTo>
                      <a:pt x="641" y="398"/>
                    </a:lnTo>
                    <a:lnTo>
                      <a:pt x="644" y="397"/>
                    </a:lnTo>
                    <a:lnTo>
                      <a:pt x="646" y="395"/>
                    </a:lnTo>
                    <a:lnTo>
                      <a:pt x="649" y="392"/>
                    </a:lnTo>
                    <a:lnTo>
                      <a:pt x="651" y="390"/>
                    </a:lnTo>
                    <a:lnTo>
                      <a:pt x="655" y="388"/>
                    </a:lnTo>
                    <a:lnTo>
                      <a:pt x="657" y="385"/>
                    </a:lnTo>
                    <a:lnTo>
                      <a:pt x="667" y="375"/>
                    </a:lnTo>
                    <a:lnTo>
                      <a:pt x="669" y="371"/>
                    </a:lnTo>
                    <a:lnTo>
                      <a:pt x="672" y="369"/>
                    </a:lnTo>
                    <a:lnTo>
                      <a:pt x="673" y="367"/>
                    </a:lnTo>
                    <a:lnTo>
                      <a:pt x="675" y="365"/>
                    </a:lnTo>
                    <a:lnTo>
                      <a:pt x="676" y="362"/>
                    </a:lnTo>
                    <a:lnTo>
                      <a:pt x="678" y="360"/>
                    </a:lnTo>
                    <a:lnTo>
                      <a:pt x="679" y="358"/>
                    </a:lnTo>
                    <a:lnTo>
                      <a:pt x="680" y="354"/>
                    </a:lnTo>
                    <a:lnTo>
                      <a:pt x="682" y="352"/>
                    </a:lnTo>
                    <a:lnTo>
                      <a:pt x="683" y="349"/>
                    </a:lnTo>
                    <a:lnTo>
                      <a:pt x="684" y="347"/>
                    </a:lnTo>
                    <a:lnTo>
                      <a:pt x="685" y="344"/>
                    </a:lnTo>
                    <a:lnTo>
                      <a:pt x="686" y="342"/>
                    </a:lnTo>
                    <a:lnTo>
                      <a:pt x="687" y="340"/>
                    </a:lnTo>
                    <a:lnTo>
                      <a:pt x="689" y="336"/>
                    </a:lnTo>
                    <a:lnTo>
                      <a:pt x="690" y="334"/>
                    </a:lnTo>
                    <a:lnTo>
                      <a:pt x="691" y="331"/>
                    </a:lnTo>
                    <a:lnTo>
                      <a:pt x="692" y="329"/>
                    </a:lnTo>
                    <a:lnTo>
                      <a:pt x="693" y="326"/>
                    </a:lnTo>
                    <a:lnTo>
                      <a:pt x="694" y="323"/>
                    </a:lnTo>
                    <a:lnTo>
                      <a:pt x="695" y="318"/>
                    </a:lnTo>
                    <a:lnTo>
                      <a:pt x="696" y="315"/>
                    </a:lnTo>
                    <a:lnTo>
                      <a:pt x="696" y="311"/>
                    </a:lnTo>
                    <a:lnTo>
                      <a:pt x="697" y="308"/>
                    </a:lnTo>
                    <a:lnTo>
                      <a:pt x="698" y="304"/>
                    </a:lnTo>
                    <a:lnTo>
                      <a:pt x="698" y="301"/>
                    </a:lnTo>
                    <a:lnTo>
                      <a:pt x="699" y="296"/>
                    </a:lnTo>
                    <a:lnTo>
                      <a:pt x="699" y="293"/>
                    </a:lnTo>
                    <a:lnTo>
                      <a:pt x="700" y="289"/>
                    </a:lnTo>
                    <a:lnTo>
                      <a:pt x="700" y="281"/>
                    </a:lnTo>
                    <a:lnTo>
                      <a:pt x="701" y="277"/>
                    </a:lnTo>
                    <a:lnTo>
                      <a:pt x="701" y="248"/>
                    </a:lnTo>
                    <a:lnTo>
                      <a:pt x="700" y="243"/>
                    </a:lnTo>
                    <a:lnTo>
                      <a:pt x="700" y="236"/>
                    </a:lnTo>
                    <a:lnTo>
                      <a:pt x="699" y="233"/>
                    </a:lnTo>
                    <a:lnTo>
                      <a:pt x="699" y="229"/>
                    </a:lnTo>
                    <a:lnTo>
                      <a:pt x="698" y="225"/>
                    </a:lnTo>
                    <a:lnTo>
                      <a:pt x="698" y="221"/>
                    </a:lnTo>
                    <a:lnTo>
                      <a:pt x="697" y="218"/>
                    </a:lnTo>
                    <a:lnTo>
                      <a:pt x="697" y="214"/>
                    </a:lnTo>
                    <a:lnTo>
                      <a:pt x="696" y="211"/>
                    </a:lnTo>
                    <a:lnTo>
                      <a:pt x="695" y="207"/>
                    </a:lnTo>
                    <a:lnTo>
                      <a:pt x="694" y="203"/>
                    </a:lnTo>
                    <a:lnTo>
                      <a:pt x="694" y="200"/>
                    </a:lnTo>
                    <a:lnTo>
                      <a:pt x="693" y="196"/>
                    </a:lnTo>
                    <a:lnTo>
                      <a:pt x="692" y="193"/>
                    </a:lnTo>
                    <a:lnTo>
                      <a:pt x="691" y="190"/>
                    </a:lnTo>
                    <a:lnTo>
                      <a:pt x="690" y="186"/>
                    </a:lnTo>
                    <a:lnTo>
                      <a:pt x="689" y="182"/>
                    </a:lnTo>
                    <a:lnTo>
                      <a:pt x="686" y="179"/>
                    </a:lnTo>
                    <a:lnTo>
                      <a:pt x="685" y="176"/>
                    </a:lnTo>
                    <a:lnTo>
                      <a:pt x="684" y="173"/>
                    </a:lnTo>
                    <a:lnTo>
                      <a:pt x="683" y="168"/>
                    </a:lnTo>
                    <a:lnTo>
                      <a:pt x="681" y="165"/>
                    </a:lnTo>
                    <a:lnTo>
                      <a:pt x="680" y="162"/>
                    </a:lnTo>
                    <a:lnTo>
                      <a:pt x="678" y="159"/>
                    </a:lnTo>
                    <a:lnTo>
                      <a:pt x="677" y="156"/>
                    </a:lnTo>
                    <a:lnTo>
                      <a:pt x="675" y="152"/>
                    </a:lnTo>
                    <a:lnTo>
                      <a:pt x="674" y="149"/>
                    </a:lnTo>
                    <a:lnTo>
                      <a:pt x="672" y="146"/>
                    </a:lnTo>
                    <a:lnTo>
                      <a:pt x="669" y="143"/>
                    </a:lnTo>
                    <a:lnTo>
                      <a:pt x="668" y="141"/>
                    </a:lnTo>
                    <a:lnTo>
                      <a:pt x="666" y="138"/>
                    </a:lnTo>
                    <a:lnTo>
                      <a:pt x="664" y="135"/>
                    </a:lnTo>
                    <a:lnTo>
                      <a:pt x="662" y="131"/>
                    </a:lnTo>
                    <a:lnTo>
                      <a:pt x="660" y="129"/>
                    </a:lnTo>
                    <a:lnTo>
                      <a:pt x="658" y="126"/>
                    </a:lnTo>
                    <a:lnTo>
                      <a:pt x="656" y="123"/>
                    </a:lnTo>
                    <a:lnTo>
                      <a:pt x="654" y="121"/>
                    </a:lnTo>
                    <a:lnTo>
                      <a:pt x="651" y="118"/>
                    </a:lnTo>
                    <a:lnTo>
                      <a:pt x="638" y="104"/>
                    </a:lnTo>
                    <a:lnTo>
                      <a:pt x="636" y="103"/>
                    </a:lnTo>
                    <a:lnTo>
                      <a:pt x="633" y="101"/>
                    </a:lnTo>
                    <a:lnTo>
                      <a:pt x="630" y="99"/>
                    </a:lnTo>
                    <a:lnTo>
                      <a:pt x="626" y="94"/>
                    </a:lnTo>
                    <a:lnTo>
                      <a:pt x="624" y="93"/>
                    </a:lnTo>
                    <a:lnTo>
                      <a:pt x="621" y="91"/>
                    </a:lnTo>
                    <a:lnTo>
                      <a:pt x="617" y="87"/>
                    </a:lnTo>
                    <a:lnTo>
                      <a:pt x="613" y="85"/>
                    </a:lnTo>
                    <a:lnTo>
                      <a:pt x="611" y="83"/>
                    </a:lnTo>
                    <a:lnTo>
                      <a:pt x="608" y="81"/>
                    </a:lnTo>
                    <a:lnTo>
                      <a:pt x="606" y="80"/>
                    </a:lnTo>
                    <a:lnTo>
                      <a:pt x="603" y="77"/>
                    </a:lnTo>
                    <a:lnTo>
                      <a:pt x="601" y="75"/>
                    </a:lnTo>
                    <a:lnTo>
                      <a:pt x="597" y="73"/>
                    </a:lnTo>
                    <a:lnTo>
                      <a:pt x="594" y="71"/>
                    </a:lnTo>
                    <a:lnTo>
                      <a:pt x="592" y="70"/>
                    </a:lnTo>
                    <a:lnTo>
                      <a:pt x="589" y="68"/>
                    </a:lnTo>
                    <a:lnTo>
                      <a:pt x="586" y="66"/>
                    </a:lnTo>
                    <a:lnTo>
                      <a:pt x="583" y="64"/>
                    </a:lnTo>
                    <a:lnTo>
                      <a:pt x="581" y="62"/>
                    </a:lnTo>
                    <a:lnTo>
                      <a:pt x="577" y="61"/>
                    </a:lnTo>
                    <a:lnTo>
                      <a:pt x="574" y="58"/>
                    </a:lnTo>
                    <a:lnTo>
                      <a:pt x="571" y="56"/>
                    </a:lnTo>
                    <a:lnTo>
                      <a:pt x="568" y="55"/>
                    </a:lnTo>
                    <a:lnTo>
                      <a:pt x="565" y="53"/>
                    </a:lnTo>
                    <a:lnTo>
                      <a:pt x="561" y="51"/>
                    </a:lnTo>
                    <a:lnTo>
                      <a:pt x="557" y="50"/>
                    </a:lnTo>
                    <a:lnTo>
                      <a:pt x="554" y="48"/>
                    </a:lnTo>
                    <a:lnTo>
                      <a:pt x="551" y="46"/>
                    </a:lnTo>
                    <a:lnTo>
                      <a:pt x="548" y="45"/>
                    </a:lnTo>
                    <a:lnTo>
                      <a:pt x="545" y="43"/>
                    </a:lnTo>
                    <a:lnTo>
                      <a:pt x="540" y="41"/>
                    </a:lnTo>
                    <a:lnTo>
                      <a:pt x="537" y="39"/>
                    </a:lnTo>
                    <a:lnTo>
                      <a:pt x="533" y="37"/>
                    </a:lnTo>
                    <a:lnTo>
                      <a:pt x="530" y="36"/>
                    </a:lnTo>
                    <a:lnTo>
                      <a:pt x="525" y="35"/>
                    </a:lnTo>
                    <a:lnTo>
                      <a:pt x="522" y="33"/>
                    </a:lnTo>
                    <a:lnTo>
                      <a:pt x="518" y="32"/>
                    </a:lnTo>
                    <a:lnTo>
                      <a:pt x="515" y="30"/>
                    </a:lnTo>
                    <a:lnTo>
                      <a:pt x="511" y="29"/>
                    </a:lnTo>
                    <a:lnTo>
                      <a:pt x="506" y="28"/>
                    </a:lnTo>
                    <a:lnTo>
                      <a:pt x="503" y="26"/>
                    </a:lnTo>
                    <a:lnTo>
                      <a:pt x="499" y="25"/>
                    </a:lnTo>
                    <a:lnTo>
                      <a:pt x="495" y="24"/>
                    </a:lnTo>
                    <a:lnTo>
                      <a:pt x="491" y="22"/>
                    </a:lnTo>
                    <a:lnTo>
                      <a:pt x="486" y="21"/>
                    </a:lnTo>
                    <a:lnTo>
                      <a:pt x="482" y="20"/>
                    </a:lnTo>
                    <a:lnTo>
                      <a:pt x="478" y="19"/>
                    </a:lnTo>
                    <a:lnTo>
                      <a:pt x="474" y="17"/>
                    </a:lnTo>
                    <a:lnTo>
                      <a:pt x="469" y="16"/>
                    </a:lnTo>
                    <a:lnTo>
                      <a:pt x="465" y="16"/>
                    </a:lnTo>
                    <a:lnTo>
                      <a:pt x="461" y="15"/>
                    </a:lnTo>
                    <a:lnTo>
                      <a:pt x="457" y="14"/>
                    </a:lnTo>
                    <a:lnTo>
                      <a:pt x="451" y="13"/>
                    </a:lnTo>
                    <a:lnTo>
                      <a:pt x="447" y="12"/>
                    </a:lnTo>
                    <a:lnTo>
                      <a:pt x="443" y="11"/>
                    </a:lnTo>
                    <a:lnTo>
                      <a:pt x="438" y="11"/>
                    </a:lnTo>
                    <a:lnTo>
                      <a:pt x="433" y="10"/>
                    </a:lnTo>
                    <a:lnTo>
                      <a:pt x="429" y="10"/>
                    </a:lnTo>
                    <a:lnTo>
                      <a:pt x="424" y="9"/>
                    </a:lnTo>
                    <a:lnTo>
                      <a:pt x="419" y="8"/>
                    </a:lnTo>
                    <a:lnTo>
                      <a:pt x="414" y="8"/>
                    </a:lnTo>
                    <a:lnTo>
                      <a:pt x="410" y="7"/>
                    </a:lnTo>
                    <a:lnTo>
                      <a:pt x="405" y="7"/>
                    </a:lnTo>
                    <a:lnTo>
                      <a:pt x="401" y="6"/>
                    </a:lnTo>
                    <a:lnTo>
                      <a:pt x="392" y="6"/>
                    </a:lnTo>
                    <a:lnTo>
                      <a:pt x="389" y="4"/>
                    </a:lnTo>
                    <a:lnTo>
                      <a:pt x="385" y="4"/>
                    </a:lnTo>
                    <a:lnTo>
                      <a:pt x="380" y="3"/>
                    </a:lnTo>
                    <a:lnTo>
                      <a:pt x="373" y="3"/>
                    </a:lnTo>
                    <a:lnTo>
                      <a:pt x="370" y="2"/>
                    </a:lnTo>
                    <a:lnTo>
                      <a:pt x="362" y="2"/>
                    </a:lnTo>
                    <a:lnTo>
                      <a:pt x="359" y="1"/>
                    </a:lnTo>
                    <a:lnTo>
                      <a:pt x="342" y="1"/>
                    </a:lnTo>
                    <a:lnTo>
                      <a:pt x="339" y="0"/>
                    </a:lnTo>
                    <a:lnTo>
                      <a:pt x="319" y="0"/>
                    </a:lnTo>
                    <a:lnTo>
                      <a:pt x="316" y="1"/>
                    </a:lnTo>
                    <a:lnTo>
                      <a:pt x="304" y="1"/>
                    </a:lnTo>
                    <a:lnTo>
                      <a:pt x="302" y="2"/>
                    </a:lnTo>
                    <a:lnTo>
                      <a:pt x="294" y="2"/>
                    </a:lnTo>
                    <a:lnTo>
                      <a:pt x="290" y="3"/>
                    </a:lnTo>
                    <a:lnTo>
                      <a:pt x="287" y="3"/>
                    </a:lnTo>
                    <a:lnTo>
                      <a:pt x="285" y="4"/>
                    </a:lnTo>
                    <a:lnTo>
                      <a:pt x="282" y="4"/>
                    </a:lnTo>
                    <a:lnTo>
                      <a:pt x="279" y="6"/>
                    </a:lnTo>
                    <a:lnTo>
                      <a:pt x="276" y="6"/>
                    </a:lnTo>
                    <a:lnTo>
                      <a:pt x="274" y="7"/>
                    </a:lnTo>
                    <a:lnTo>
                      <a:pt x="270" y="7"/>
                    </a:lnTo>
                    <a:lnTo>
                      <a:pt x="267" y="8"/>
                    </a:lnTo>
                    <a:lnTo>
                      <a:pt x="264" y="9"/>
                    </a:lnTo>
                    <a:lnTo>
                      <a:pt x="261" y="9"/>
                    </a:lnTo>
                    <a:lnTo>
                      <a:pt x="258" y="10"/>
                    </a:lnTo>
                    <a:lnTo>
                      <a:pt x="254" y="11"/>
                    </a:lnTo>
                    <a:lnTo>
                      <a:pt x="251" y="12"/>
                    </a:lnTo>
                    <a:lnTo>
                      <a:pt x="248" y="12"/>
                    </a:lnTo>
                    <a:lnTo>
                      <a:pt x="245" y="13"/>
                    </a:lnTo>
                    <a:lnTo>
                      <a:pt x="242" y="14"/>
                    </a:lnTo>
                    <a:lnTo>
                      <a:pt x="238" y="15"/>
                    </a:lnTo>
                    <a:lnTo>
                      <a:pt x="234" y="16"/>
                    </a:lnTo>
                    <a:lnTo>
                      <a:pt x="230" y="17"/>
                    </a:lnTo>
                    <a:lnTo>
                      <a:pt x="227" y="18"/>
                    </a:lnTo>
                    <a:lnTo>
                      <a:pt x="223" y="19"/>
                    </a:lnTo>
                    <a:lnTo>
                      <a:pt x="220" y="20"/>
                    </a:lnTo>
                    <a:lnTo>
                      <a:pt x="215" y="22"/>
                    </a:lnTo>
                    <a:lnTo>
                      <a:pt x="211" y="24"/>
                    </a:lnTo>
                    <a:lnTo>
                      <a:pt x="207" y="25"/>
                    </a:lnTo>
                    <a:close/>
                  </a:path>
                </a:pathLst>
              </a:custGeom>
              <a:gradFill rotWithShape="1">
                <a:gsLst>
                  <a:gs pos="0">
                    <a:schemeClr val="bg2">
                      <a:gamma/>
                      <a:shade val="46275"/>
                      <a:invGamma/>
                    </a:schemeClr>
                  </a:gs>
                  <a:gs pos="50000">
                    <a:schemeClr val="bg2"/>
                  </a:gs>
                  <a:gs pos="100000">
                    <a:schemeClr val="bg2">
                      <a:gamma/>
                      <a:shade val="46275"/>
                      <a:invGamma/>
                    </a:schemeClr>
                  </a:gs>
                </a:gsLst>
                <a:lin ang="5400000" scaled="1"/>
              </a:gradFill>
              <a:ln w="6350" cmpd="sng">
                <a:solidFill>
                  <a:srgbClr val="FF3399"/>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38" name="Freeform 37"/>
              <p:cNvSpPr>
                <a:spLocks/>
              </p:cNvSpPr>
              <p:nvPr/>
            </p:nvSpPr>
            <p:spPr bwMode="auto">
              <a:xfrm>
                <a:off x="2090" y="2331"/>
                <a:ext cx="26" cy="20"/>
              </a:xfrm>
              <a:custGeom>
                <a:avLst/>
                <a:gdLst/>
                <a:ahLst/>
                <a:cxnLst>
                  <a:cxn ang="0">
                    <a:pos x="25" y="1"/>
                  </a:cxn>
                  <a:cxn ang="0">
                    <a:pos x="17" y="2"/>
                  </a:cxn>
                  <a:cxn ang="0">
                    <a:pos x="15" y="4"/>
                  </a:cxn>
                  <a:cxn ang="0">
                    <a:pos x="12" y="5"/>
                  </a:cxn>
                  <a:cxn ang="0">
                    <a:pos x="10" y="7"/>
                  </a:cxn>
                  <a:cxn ang="0">
                    <a:pos x="8" y="8"/>
                  </a:cxn>
                  <a:cxn ang="0">
                    <a:pos x="7" y="10"/>
                  </a:cxn>
                  <a:cxn ang="0">
                    <a:pos x="4" y="12"/>
                  </a:cxn>
                  <a:cxn ang="0">
                    <a:pos x="3" y="15"/>
                  </a:cxn>
                  <a:cxn ang="0">
                    <a:pos x="1" y="18"/>
                  </a:cxn>
                  <a:cxn ang="0">
                    <a:pos x="0" y="25"/>
                  </a:cxn>
                  <a:cxn ang="0">
                    <a:pos x="1" y="33"/>
                  </a:cxn>
                  <a:cxn ang="0">
                    <a:pos x="3" y="36"/>
                  </a:cxn>
                  <a:cxn ang="0">
                    <a:pos x="4" y="39"/>
                  </a:cxn>
                  <a:cxn ang="0">
                    <a:pos x="7" y="40"/>
                  </a:cxn>
                  <a:cxn ang="0">
                    <a:pos x="8" y="42"/>
                  </a:cxn>
                  <a:cxn ang="0">
                    <a:pos x="10" y="43"/>
                  </a:cxn>
                  <a:cxn ang="0">
                    <a:pos x="12" y="45"/>
                  </a:cxn>
                  <a:cxn ang="0">
                    <a:pos x="15" y="46"/>
                  </a:cxn>
                  <a:cxn ang="0">
                    <a:pos x="17" y="49"/>
                  </a:cxn>
                  <a:cxn ang="0">
                    <a:pos x="25" y="50"/>
                  </a:cxn>
                  <a:cxn ang="0">
                    <a:pos x="37" y="51"/>
                  </a:cxn>
                  <a:cxn ang="0">
                    <a:pos x="42" y="49"/>
                  </a:cxn>
                  <a:cxn ang="0">
                    <a:pos x="47" y="47"/>
                  </a:cxn>
                  <a:cxn ang="0">
                    <a:pos x="49" y="45"/>
                  </a:cxn>
                  <a:cxn ang="0">
                    <a:pos x="52" y="44"/>
                  </a:cxn>
                  <a:cxn ang="0">
                    <a:pos x="53" y="42"/>
                  </a:cxn>
                  <a:cxn ang="0">
                    <a:pos x="55" y="41"/>
                  </a:cxn>
                  <a:cxn ang="0">
                    <a:pos x="56" y="39"/>
                  </a:cxn>
                  <a:cxn ang="0">
                    <a:pos x="58" y="37"/>
                  </a:cxn>
                  <a:cxn ang="0">
                    <a:pos x="60" y="34"/>
                  </a:cxn>
                  <a:cxn ang="0">
                    <a:pos x="62" y="29"/>
                  </a:cxn>
                  <a:cxn ang="0">
                    <a:pos x="61" y="21"/>
                  </a:cxn>
                  <a:cxn ang="0">
                    <a:pos x="60" y="15"/>
                  </a:cxn>
                  <a:cxn ang="0">
                    <a:pos x="57" y="13"/>
                  </a:cxn>
                  <a:cxn ang="0">
                    <a:pos x="56" y="10"/>
                  </a:cxn>
                  <a:cxn ang="0">
                    <a:pos x="54" y="9"/>
                  </a:cxn>
                  <a:cxn ang="0">
                    <a:pos x="53" y="7"/>
                  </a:cxn>
                  <a:cxn ang="0">
                    <a:pos x="50" y="6"/>
                  </a:cxn>
                  <a:cxn ang="0">
                    <a:pos x="49" y="4"/>
                  </a:cxn>
                  <a:cxn ang="0">
                    <a:pos x="45" y="3"/>
                  </a:cxn>
                  <a:cxn ang="0">
                    <a:pos x="42" y="1"/>
                  </a:cxn>
                  <a:cxn ang="0">
                    <a:pos x="31" y="0"/>
                  </a:cxn>
                </a:cxnLst>
                <a:rect l="0" t="0" r="r" b="b"/>
                <a:pathLst>
                  <a:path w="62" h="51">
                    <a:moveTo>
                      <a:pt x="31" y="0"/>
                    </a:moveTo>
                    <a:lnTo>
                      <a:pt x="25" y="0"/>
                    </a:lnTo>
                    <a:lnTo>
                      <a:pt x="25" y="1"/>
                    </a:lnTo>
                    <a:lnTo>
                      <a:pt x="20" y="1"/>
                    </a:lnTo>
                    <a:lnTo>
                      <a:pt x="20" y="2"/>
                    </a:lnTo>
                    <a:lnTo>
                      <a:pt x="17" y="2"/>
                    </a:lnTo>
                    <a:lnTo>
                      <a:pt x="17" y="3"/>
                    </a:lnTo>
                    <a:lnTo>
                      <a:pt x="15" y="3"/>
                    </a:lnTo>
                    <a:lnTo>
                      <a:pt x="15" y="4"/>
                    </a:lnTo>
                    <a:lnTo>
                      <a:pt x="13" y="4"/>
                    </a:lnTo>
                    <a:lnTo>
                      <a:pt x="13" y="5"/>
                    </a:lnTo>
                    <a:lnTo>
                      <a:pt x="12" y="5"/>
                    </a:lnTo>
                    <a:lnTo>
                      <a:pt x="12" y="6"/>
                    </a:lnTo>
                    <a:lnTo>
                      <a:pt x="10" y="6"/>
                    </a:lnTo>
                    <a:lnTo>
                      <a:pt x="10" y="7"/>
                    </a:lnTo>
                    <a:lnTo>
                      <a:pt x="9" y="7"/>
                    </a:lnTo>
                    <a:lnTo>
                      <a:pt x="9" y="8"/>
                    </a:lnTo>
                    <a:lnTo>
                      <a:pt x="8" y="8"/>
                    </a:lnTo>
                    <a:lnTo>
                      <a:pt x="8" y="9"/>
                    </a:lnTo>
                    <a:lnTo>
                      <a:pt x="7" y="9"/>
                    </a:lnTo>
                    <a:lnTo>
                      <a:pt x="7" y="10"/>
                    </a:lnTo>
                    <a:lnTo>
                      <a:pt x="6" y="10"/>
                    </a:lnTo>
                    <a:lnTo>
                      <a:pt x="6" y="12"/>
                    </a:lnTo>
                    <a:lnTo>
                      <a:pt x="4" y="12"/>
                    </a:lnTo>
                    <a:lnTo>
                      <a:pt x="4" y="13"/>
                    </a:lnTo>
                    <a:lnTo>
                      <a:pt x="3" y="14"/>
                    </a:lnTo>
                    <a:lnTo>
                      <a:pt x="3" y="15"/>
                    </a:lnTo>
                    <a:lnTo>
                      <a:pt x="2" y="15"/>
                    </a:lnTo>
                    <a:lnTo>
                      <a:pt x="2" y="17"/>
                    </a:lnTo>
                    <a:lnTo>
                      <a:pt x="1" y="18"/>
                    </a:lnTo>
                    <a:lnTo>
                      <a:pt x="1" y="21"/>
                    </a:lnTo>
                    <a:lnTo>
                      <a:pt x="0" y="21"/>
                    </a:lnTo>
                    <a:lnTo>
                      <a:pt x="0" y="25"/>
                    </a:lnTo>
                    <a:lnTo>
                      <a:pt x="0" y="29"/>
                    </a:lnTo>
                    <a:lnTo>
                      <a:pt x="1" y="29"/>
                    </a:lnTo>
                    <a:lnTo>
                      <a:pt x="1" y="33"/>
                    </a:lnTo>
                    <a:lnTo>
                      <a:pt x="2" y="34"/>
                    </a:lnTo>
                    <a:lnTo>
                      <a:pt x="2" y="36"/>
                    </a:lnTo>
                    <a:lnTo>
                      <a:pt x="3" y="36"/>
                    </a:lnTo>
                    <a:lnTo>
                      <a:pt x="3" y="37"/>
                    </a:lnTo>
                    <a:lnTo>
                      <a:pt x="4" y="38"/>
                    </a:lnTo>
                    <a:lnTo>
                      <a:pt x="4" y="39"/>
                    </a:lnTo>
                    <a:lnTo>
                      <a:pt x="6" y="39"/>
                    </a:lnTo>
                    <a:lnTo>
                      <a:pt x="6" y="40"/>
                    </a:lnTo>
                    <a:lnTo>
                      <a:pt x="7" y="40"/>
                    </a:lnTo>
                    <a:lnTo>
                      <a:pt x="7" y="41"/>
                    </a:lnTo>
                    <a:lnTo>
                      <a:pt x="8" y="41"/>
                    </a:lnTo>
                    <a:lnTo>
                      <a:pt x="8" y="42"/>
                    </a:lnTo>
                    <a:lnTo>
                      <a:pt x="9" y="42"/>
                    </a:lnTo>
                    <a:lnTo>
                      <a:pt x="9" y="43"/>
                    </a:lnTo>
                    <a:lnTo>
                      <a:pt x="10" y="43"/>
                    </a:lnTo>
                    <a:lnTo>
                      <a:pt x="10" y="44"/>
                    </a:lnTo>
                    <a:lnTo>
                      <a:pt x="12" y="44"/>
                    </a:lnTo>
                    <a:lnTo>
                      <a:pt x="12" y="45"/>
                    </a:lnTo>
                    <a:lnTo>
                      <a:pt x="13" y="45"/>
                    </a:lnTo>
                    <a:lnTo>
                      <a:pt x="13" y="46"/>
                    </a:lnTo>
                    <a:lnTo>
                      <a:pt x="15" y="46"/>
                    </a:lnTo>
                    <a:lnTo>
                      <a:pt x="15" y="47"/>
                    </a:lnTo>
                    <a:lnTo>
                      <a:pt x="17" y="47"/>
                    </a:lnTo>
                    <a:lnTo>
                      <a:pt x="17" y="49"/>
                    </a:lnTo>
                    <a:lnTo>
                      <a:pt x="20" y="49"/>
                    </a:lnTo>
                    <a:lnTo>
                      <a:pt x="20" y="50"/>
                    </a:lnTo>
                    <a:lnTo>
                      <a:pt x="25" y="50"/>
                    </a:lnTo>
                    <a:lnTo>
                      <a:pt x="25" y="51"/>
                    </a:lnTo>
                    <a:lnTo>
                      <a:pt x="31" y="51"/>
                    </a:lnTo>
                    <a:lnTo>
                      <a:pt x="37" y="51"/>
                    </a:lnTo>
                    <a:lnTo>
                      <a:pt x="37" y="50"/>
                    </a:lnTo>
                    <a:lnTo>
                      <a:pt x="42" y="50"/>
                    </a:lnTo>
                    <a:lnTo>
                      <a:pt x="42" y="49"/>
                    </a:lnTo>
                    <a:lnTo>
                      <a:pt x="45" y="49"/>
                    </a:lnTo>
                    <a:lnTo>
                      <a:pt x="45" y="47"/>
                    </a:lnTo>
                    <a:lnTo>
                      <a:pt x="47" y="47"/>
                    </a:lnTo>
                    <a:lnTo>
                      <a:pt x="47" y="46"/>
                    </a:lnTo>
                    <a:lnTo>
                      <a:pt x="49" y="46"/>
                    </a:lnTo>
                    <a:lnTo>
                      <a:pt x="49" y="45"/>
                    </a:lnTo>
                    <a:lnTo>
                      <a:pt x="50" y="45"/>
                    </a:lnTo>
                    <a:lnTo>
                      <a:pt x="50" y="44"/>
                    </a:lnTo>
                    <a:lnTo>
                      <a:pt x="52" y="44"/>
                    </a:lnTo>
                    <a:lnTo>
                      <a:pt x="52" y="43"/>
                    </a:lnTo>
                    <a:lnTo>
                      <a:pt x="53" y="43"/>
                    </a:lnTo>
                    <a:lnTo>
                      <a:pt x="53" y="42"/>
                    </a:lnTo>
                    <a:lnTo>
                      <a:pt x="54" y="42"/>
                    </a:lnTo>
                    <a:lnTo>
                      <a:pt x="54" y="41"/>
                    </a:lnTo>
                    <a:lnTo>
                      <a:pt x="55" y="41"/>
                    </a:lnTo>
                    <a:lnTo>
                      <a:pt x="55" y="40"/>
                    </a:lnTo>
                    <a:lnTo>
                      <a:pt x="56" y="40"/>
                    </a:lnTo>
                    <a:lnTo>
                      <a:pt x="56" y="39"/>
                    </a:lnTo>
                    <a:lnTo>
                      <a:pt x="57" y="39"/>
                    </a:lnTo>
                    <a:lnTo>
                      <a:pt x="57" y="38"/>
                    </a:lnTo>
                    <a:lnTo>
                      <a:pt x="58" y="37"/>
                    </a:lnTo>
                    <a:lnTo>
                      <a:pt x="58" y="36"/>
                    </a:lnTo>
                    <a:lnTo>
                      <a:pt x="60" y="36"/>
                    </a:lnTo>
                    <a:lnTo>
                      <a:pt x="60" y="34"/>
                    </a:lnTo>
                    <a:lnTo>
                      <a:pt x="61" y="33"/>
                    </a:lnTo>
                    <a:lnTo>
                      <a:pt x="61" y="29"/>
                    </a:lnTo>
                    <a:lnTo>
                      <a:pt x="62" y="29"/>
                    </a:lnTo>
                    <a:lnTo>
                      <a:pt x="62" y="25"/>
                    </a:lnTo>
                    <a:lnTo>
                      <a:pt x="62" y="21"/>
                    </a:lnTo>
                    <a:lnTo>
                      <a:pt x="61" y="21"/>
                    </a:lnTo>
                    <a:lnTo>
                      <a:pt x="61" y="18"/>
                    </a:lnTo>
                    <a:lnTo>
                      <a:pt x="60" y="17"/>
                    </a:lnTo>
                    <a:lnTo>
                      <a:pt x="60" y="15"/>
                    </a:lnTo>
                    <a:lnTo>
                      <a:pt x="58" y="15"/>
                    </a:lnTo>
                    <a:lnTo>
                      <a:pt x="58" y="14"/>
                    </a:lnTo>
                    <a:lnTo>
                      <a:pt x="57" y="13"/>
                    </a:lnTo>
                    <a:lnTo>
                      <a:pt x="57" y="12"/>
                    </a:lnTo>
                    <a:lnTo>
                      <a:pt x="56" y="12"/>
                    </a:lnTo>
                    <a:lnTo>
                      <a:pt x="56" y="10"/>
                    </a:lnTo>
                    <a:lnTo>
                      <a:pt x="55" y="10"/>
                    </a:lnTo>
                    <a:lnTo>
                      <a:pt x="55" y="9"/>
                    </a:lnTo>
                    <a:lnTo>
                      <a:pt x="54" y="9"/>
                    </a:lnTo>
                    <a:lnTo>
                      <a:pt x="54" y="8"/>
                    </a:lnTo>
                    <a:lnTo>
                      <a:pt x="53" y="8"/>
                    </a:lnTo>
                    <a:lnTo>
                      <a:pt x="53" y="7"/>
                    </a:lnTo>
                    <a:lnTo>
                      <a:pt x="52" y="7"/>
                    </a:lnTo>
                    <a:lnTo>
                      <a:pt x="52" y="6"/>
                    </a:lnTo>
                    <a:lnTo>
                      <a:pt x="50" y="6"/>
                    </a:lnTo>
                    <a:lnTo>
                      <a:pt x="50" y="5"/>
                    </a:lnTo>
                    <a:lnTo>
                      <a:pt x="49" y="5"/>
                    </a:lnTo>
                    <a:lnTo>
                      <a:pt x="49" y="4"/>
                    </a:lnTo>
                    <a:lnTo>
                      <a:pt x="47" y="4"/>
                    </a:lnTo>
                    <a:lnTo>
                      <a:pt x="47" y="3"/>
                    </a:lnTo>
                    <a:lnTo>
                      <a:pt x="45" y="3"/>
                    </a:lnTo>
                    <a:lnTo>
                      <a:pt x="45" y="2"/>
                    </a:lnTo>
                    <a:lnTo>
                      <a:pt x="42" y="2"/>
                    </a:lnTo>
                    <a:lnTo>
                      <a:pt x="42" y="1"/>
                    </a:lnTo>
                    <a:lnTo>
                      <a:pt x="37" y="1"/>
                    </a:lnTo>
                    <a:lnTo>
                      <a:pt x="37"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39" name="Freeform 38"/>
              <p:cNvSpPr>
                <a:spLocks/>
              </p:cNvSpPr>
              <p:nvPr/>
            </p:nvSpPr>
            <p:spPr bwMode="auto">
              <a:xfrm>
                <a:off x="2126" y="2352"/>
                <a:ext cx="26" cy="25"/>
              </a:xfrm>
              <a:custGeom>
                <a:avLst/>
                <a:gdLst/>
                <a:ahLst/>
                <a:cxnLst>
                  <a:cxn ang="0">
                    <a:pos x="24" y="2"/>
                  </a:cxn>
                  <a:cxn ang="0">
                    <a:pos x="17" y="3"/>
                  </a:cxn>
                  <a:cxn ang="0">
                    <a:pos x="15" y="5"/>
                  </a:cxn>
                  <a:cxn ang="0">
                    <a:pos x="12" y="6"/>
                  </a:cxn>
                  <a:cxn ang="0">
                    <a:pos x="10" y="8"/>
                  </a:cxn>
                  <a:cxn ang="0">
                    <a:pos x="8" y="9"/>
                  </a:cxn>
                  <a:cxn ang="0">
                    <a:pos x="6" y="11"/>
                  </a:cxn>
                  <a:cxn ang="0">
                    <a:pos x="4" y="12"/>
                  </a:cxn>
                  <a:cxn ang="0">
                    <a:pos x="3" y="15"/>
                  </a:cxn>
                  <a:cxn ang="0">
                    <a:pos x="1" y="18"/>
                  </a:cxn>
                  <a:cxn ang="0">
                    <a:pos x="0" y="26"/>
                  </a:cxn>
                  <a:cxn ang="0">
                    <a:pos x="1" y="33"/>
                  </a:cxn>
                  <a:cxn ang="0">
                    <a:pos x="3" y="36"/>
                  </a:cxn>
                  <a:cxn ang="0">
                    <a:pos x="4" y="40"/>
                  </a:cxn>
                  <a:cxn ang="0">
                    <a:pos x="6" y="41"/>
                  </a:cxn>
                  <a:cxn ang="0">
                    <a:pos x="8" y="43"/>
                  </a:cxn>
                  <a:cxn ang="0">
                    <a:pos x="10" y="44"/>
                  </a:cxn>
                  <a:cxn ang="0">
                    <a:pos x="12" y="46"/>
                  </a:cxn>
                  <a:cxn ang="0">
                    <a:pos x="15" y="47"/>
                  </a:cxn>
                  <a:cxn ang="0">
                    <a:pos x="17" y="49"/>
                  </a:cxn>
                  <a:cxn ang="0">
                    <a:pos x="24" y="50"/>
                  </a:cxn>
                  <a:cxn ang="0">
                    <a:pos x="38" y="51"/>
                  </a:cxn>
                  <a:cxn ang="0">
                    <a:pos x="42" y="49"/>
                  </a:cxn>
                  <a:cxn ang="0">
                    <a:pos x="48" y="48"/>
                  </a:cxn>
                  <a:cxn ang="0">
                    <a:pos x="50" y="46"/>
                  </a:cxn>
                  <a:cxn ang="0">
                    <a:pos x="53" y="45"/>
                  </a:cxn>
                  <a:cxn ang="0">
                    <a:pos x="54" y="43"/>
                  </a:cxn>
                  <a:cxn ang="0">
                    <a:pos x="56" y="42"/>
                  </a:cxn>
                  <a:cxn ang="0">
                    <a:pos x="57" y="40"/>
                  </a:cxn>
                  <a:cxn ang="0">
                    <a:pos x="59" y="37"/>
                  </a:cxn>
                  <a:cxn ang="0">
                    <a:pos x="60" y="34"/>
                  </a:cxn>
                  <a:cxn ang="0">
                    <a:pos x="63" y="30"/>
                  </a:cxn>
                  <a:cxn ang="0">
                    <a:pos x="62" y="22"/>
                  </a:cxn>
                  <a:cxn ang="0">
                    <a:pos x="60" y="15"/>
                  </a:cxn>
                  <a:cxn ang="0">
                    <a:pos x="58" y="13"/>
                  </a:cxn>
                  <a:cxn ang="0">
                    <a:pos x="57" y="11"/>
                  </a:cxn>
                  <a:cxn ang="0">
                    <a:pos x="55" y="10"/>
                  </a:cxn>
                  <a:cxn ang="0">
                    <a:pos x="54" y="8"/>
                  </a:cxn>
                  <a:cxn ang="0">
                    <a:pos x="51" y="7"/>
                  </a:cxn>
                  <a:cxn ang="0">
                    <a:pos x="50" y="5"/>
                  </a:cxn>
                  <a:cxn ang="0">
                    <a:pos x="46" y="4"/>
                  </a:cxn>
                  <a:cxn ang="0">
                    <a:pos x="42" y="2"/>
                  </a:cxn>
                  <a:cxn ang="0">
                    <a:pos x="31" y="0"/>
                  </a:cxn>
                </a:cxnLst>
                <a:rect l="0" t="0" r="r" b="b"/>
                <a:pathLst>
                  <a:path w="63" h="51">
                    <a:moveTo>
                      <a:pt x="31" y="0"/>
                    </a:moveTo>
                    <a:lnTo>
                      <a:pt x="24" y="0"/>
                    </a:lnTo>
                    <a:lnTo>
                      <a:pt x="24" y="2"/>
                    </a:lnTo>
                    <a:lnTo>
                      <a:pt x="20" y="2"/>
                    </a:lnTo>
                    <a:lnTo>
                      <a:pt x="20" y="3"/>
                    </a:lnTo>
                    <a:lnTo>
                      <a:pt x="17" y="3"/>
                    </a:lnTo>
                    <a:lnTo>
                      <a:pt x="17" y="4"/>
                    </a:lnTo>
                    <a:lnTo>
                      <a:pt x="15" y="4"/>
                    </a:lnTo>
                    <a:lnTo>
                      <a:pt x="15" y="5"/>
                    </a:lnTo>
                    <a:lnTo>
                      <a:pt x="13" y="5"/>
                    </a:lnTo>
                    <a:lnTo>
                      <a:pt x="13" y="6"/>
                    </a:lnTo>
                    <a:lnTo>
                      <a:pt x="12" y="6"/>
                    </a:lnTo>
                    <a:lnTo>
                      <a:pt x="12" y="7"/>
                    </a:lnTo>
                    <a:lnTo>
                      <a:pt x="10" y="7"/>
                    </a:lnTo>
                    <a:lnTo>
                      <a:pt x="10" y="8"/>
                    </a:lnTo>
                    <a:lnTo>
                      <a:pt x="9" y="8"/>
                    </a:lnTo>
                    <a:lnTo>
                      <a:pt x="9" y="9"/>
                    </a:lnTo>
                    <a:lnTo>
                      <a:pt x="8" y="9"/>
                    </a:lnTo>
                    <a:lnTo>
                      <a:pt x="8" y="10"/>
                    </a:lnTo>
                    <a:lnTo>
                      <a:pt x="6" y="10"/>
                    </a:lnTo>
                    <a:lnTo>
                      <a:pt x="6" y="11"/>
                    </a:lnTo>
                    <a:lnTo>
                      <a:pt x="5" y="11"/>
                    </a:lnTo>
                    <a:lnTo>
                      <a:pt x="5" y="12"/>
                    </a:lnTo>
                    <a:lnTo>
                      <a:pt x="4" y="12"/>
                    </a:lnTo>
                    <a:lnTo>
                      <a:pt x="4" y="13"/>
                    </a:lnTo>
                    <a:lnTo>
                      <a:pt x="3" y="14"/>
                    </a:lnTo>
                    <a:lnTo>
                      <a:pt x="3" y="15"/>
                    </a:lnTo>
                    <a:lnTo>
                      <a:pt x="2" y="15"/>
                    </a:lnTo>
                    <a:lnTo>
                      <a:pt x="2" y="17"/>
                    </a:lnTo>
                    <a:lnTo>
                      <a:pt x="1" y="18"/>
                    </a:lnTo>
                    <a:lnTo>
                      <a:pt x="1" y="22"/>
                    </a:lnTo>
                    <a:lnTo>
                      <a:pt x="0" y="22"/>
                    </a:lnTo>
                    <a:lnTo>
                      <a:pt x="0" y="26"/>
                    </a:lnTo>
                    <a:lnTo>
                      <a:pt x="0" y="30"/>
                    </a:lnTo>
                    <a:lnTo>
                      <a:pt x="1" y="30"/>
                    </a:lnTo>
                    <a:lnTo>
                      <a:pt x="1" y="33"/>
                    </a:lnTo>
                    <a:lnTo>
                      <a:pt x="2" y="34"/>
                    </a:lnTo>
                    <a:lnTo>
                      <a:pt x="2" y="36"/>
                    </a:lnTo>
                    <a:lnTo>
                      <a:pt x="3" y="36"/>
                    </a:lnTo>
                    <a:lnTo>
                      <a:pt x="3" y="37"/>
                    </a:lnTo>
                    <a:lnTo>
                      <a:pt x="4" y="39"/>
                    </a:lnTo>
                    <a:lnTo>
                      <a:pt x="4" y="40"/>
                    </a:lnTo>
                    <a:lnTo>
                      <a:pt x="5" y="40"/>
                    </a:lnTo>
                    <a:lnTo>
                      <a:pt x="5" y="41"/>
                    </a:lnTo>
                    <a:lnTo>
                      <a:pt x="6" y="41"/>
                    </a:lnTo>
                    <a:lnTo>
                      <a:pt x="6" y="42"/>
                    </a:lnTo>
                    <a:lnTo>
                      <a:pt x="8" y="42"/>
                    </a:lnTo>
                    <a:lnTo>
                      <a:pt x="8" y="43"/>
                    </a:lnTo>
                    <a:lnTo>
                      <a:pt x="9" y="43"/>
                    </a:lnTo>
                    <a:lnTo>
                      <a:pt x="9" y="44"/>
                    </a:lnTo>
                    <a:lnTo>
                      <a:pt x="10" y="44"/>
                    </a:lnTo>
                    <a:lnTo>
                      <a:pt x="10" y="45"/>
                    </a:lnTo>
                    <a:lnTo>
                      <a:pt x="12" y="45"/>
                    </a:lnTo>
                    <a:lnTo>
                      <a:pt x="12" y="46"/>
                    </a:lnTo>
                    <a:lnTo>
                      <a:pt x="13" y="46"/>
                    </a:lnTo>
                    <a:lnTo>
                      <a:pt x="13" y="47"/>
                    </a:lnTo>
                    <a:lnTo>
                      <a:pt x="15" y="47"/>
                    </a:lnTo>
                    <a:lnTo>
                      <a:pt x="15" y="48"/>
                    </a:lnTo>
                    <a:lnTo>
                      <a:pt x="17" y="48"/>
                    </a:lnTo>
                    <a:lnTo>
                      <a:pt x="17" y="49"/>
                    </a:lnTo>
                    <a:lnTo>
                      <a:pt x="20" y="49"/>
                    </a:lnTo>
                    <a:lnTo>
                      <a:pt x="20" y="50"/>
                    </a:lnTo>
                    <a:lnTo>
                      <a:pt x="24" y="50"/>
                    </a:lnTo>
                    <a:lnTo>
                      <a:pt x="24" y="51"/>
                    </a:lnTo>
                    <a:lnTo>
                      <a:pt x="31" y="51"/>
                    </a:lnTo>
                    <a:lnTo>
                      <a:pt x="38" y="51"/>
                    </a:lnTo>
                    <a:lnTo>
                      <a:pt x="38" y="50"/>
                    </a:lnTo>
                    <a:lnTo>
                      <a:pt x="42" y="50"/>
                    </a:lnTo>
                    <a:lnTo>
                      <a:pt x="42" y="49"/>
                    </a:lnTo>
                    <a:lnTo>
                      <a:pt x="46" y="49"/>
                    </a:lnTo>
                    <a:lnTo>
                      <a:pt x="46" y="48"/>
                    </a:lnTo>
                    <a:lnTo>
                      <a:pt x="48" y="48"/>
                    </a:lnTo>
                    <a:lnTo>
                      <a:pt x="48" y="47"/>
                    </a:lnTo>
                    <a:lnTo>
                      <a:pt x="50" y="47"/>
                    </a:lnTo>
                    <a:lnTo>
                      <a:pt x="50" y="46"/>
                    </a:lnTo>
                    <a:lnTo>
                      <a:pt x="51" y="46"/>
                    </a:lnTo>
                    <a:lnTo>
                      <a:pt x="51" y="45"/>
                    </a:lnTo>
                    <a:lnTo>
                      <a:pt x="53" y="45"/>
                    </a:lnTo>
                    <a:lnTo>
                      <a:pt x="53" y="44"/>
                    </a:lnTo>
                    <a:lnTo>
                      <a:pt x="54" y="44"/>
                    </a:lnTo>
                    <a:lnTo>
                      <a:pt x="54" y="43"/>
                    </a:lnTo>
                    <a:lnTo>
                      <a:pt x="55" y="43"/>
                    </a:lnTo>
                    <a:lnTo>
                      <a:pt x="55" y="42"/>
                    </a:lnTo>
                    <a:lnTo>
                      <a:pt x="56" y="42"/>
                    </a:lnTo>
                    <a:lnTo>
                      <a:pt x="56" y="41"/>
                    </a:lnTo>
                    <a:lnTo>
                      <a:pt x="57" y="41"/>
                    </a:lnTo>
                    <a:lnTo>
                      <a:pt x="57" y="40"/>
                    </a:lnTo>
                    <a:lnTo>
                      <a:pt x="58" y="40"/>
                    </a:lnTo>
                    <a:lnTo>
                      <a:pt x="58" y="39"/>
                    </a:lnTo>
                    <a:lnTo>
                      <a:pt x="59" y="37"/>
                    </a:lnTo>
                    <a:lnTo>
                      <a:pt x="59" y="36"/>
                    </a:lnTo>
                    <a:lnTo>
                      <a:pt x="60" y="36"/>
                    </a:lnTo>
                    <a:lnTo>
                      <a:pt x="60" y="34"/>
                    </a:lnTo>
                    <a:lnTo>
                      <a:pt x="62" y="33"/>
                    </a:lnTo>
                    <a:lnTo>
                      <a:pt x="62" y="30"/>
                    </a:lnTo>
                    <a:lnTo>
                      <a:pt x="63" y="30"/>
                    </a:lnTo>
                    <a:lnTo>
                      <a:pt x="63" y="26"/>
                    </a:lnTo>
                    <a:lnTo>
                      <a:pt x="63" y="22"/>
                    </a:lnTo>
                    <a:lnTo>
                      <a:pt x="62" y="22"/>
                    </a:lnTo>
                    <a:lnTo>
                      <a:pt x="62" y="18"/>
                    </a:lnTo>
                    <a:lnTo>
                      <a:pt x="60" y="17"/>
                    </a:lnTo>
                    <a:lnTo>
                      <a:pt x="60" y="15"/>
                    </a:lnTo>
                    <a:lnTo>
                      <a:pt x="59" y="15"/>
                    </a:lnTo>
                    <a:lnTo>
                      <a:pt x="59" y="14"/>
                    </a:lnTo>
                    <a:lnTo>
                      <a:pt x="58" y="13"/>
                    </a:lnTo>
                    <a:lnTo>
                      <a:pt x="58" y="12"/>
                    </a:lnTo>
                    <a:lnTo>
                      <a:pt x="57" y="12"/>
                    </a:lnTo>
                    <a:lnTo>
                      <a:pt x="57" y="11"/>
                    </a:lnTo>
                    <a:lnTo>
                      <a:pt x="56" y="11"/>
                    </a:lnTo>
                    <a:lnTo>
                      <a:pt x="56" y="10"/>
                    </a:lnTo>
                    <a:lnTo>
                      <a:pt x="55" y="10"/>
                    </a:lnTo>
                    <a:lnTo>
                      <a:pt x="55" y="9"/>
                    </a:lnTo>
                    <a:lnTo>
                      <a:pt x="54" y="9"/>
                    </a:lnTo>
                    <a:lnTo>
                      <a:pt x="54" y="8"/>
                    </a:lnTo>
                    <a:lnTo>
                      <a:pt x="53" y="8"/>
                    </a:lnTo>
                    <a:lnTo>
                      <a:pt x="53" y="7"/>
                    </a:lnTo>
                    <a:lnTo>
                      <a:pt x="51" y="7"/>
                    </a:lnTo>
                    <a:lnTo>
                      <a:pt x="51" y="6"/>
                    </a:lnTo>
                    <a:lnTo>
                      <a:pt x="50" y="6"/>
                    </a:lnTo>
                    <a:lnTo>
                      <a:pt x="50" y="5"/>
                    </a:lnTo>
                    <a:lnTo>
                      <a:pt x="48" y="5"/>
                    </a:lnTo>
                    <a:lnTo>
                      <a:pt x="48" y="4"/>
                    </a:lnTo>
                    <a:lnTo>
                      <a:pt x="46" y="4"/>
                    </a:lnTo>
                    <a:lnTo>
                      <a:pt x="46" y="3"/>
                    </a:lnTo>
                    <a:lnTo>
                      <a:pt x="42" y="3"/>
                    </a:lnTo>
                    <a:lnTo>
                      <a:pt x="42" y="2"/>
                    </a:lnTo>
                    <a:lnTo>
                      <a:pt x="38" y="2"/>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40" name="Freeform 39"/>
              <p:cNvSpPr>
                <a:spLocks/>
              </p:cNvSpPr>
              <p:nvPr/>
            </p:nvSpPr>
            <p:spPr bwMode="auto">
              <a:xfrm>
                <a:off x="2231" y="2366"/>
                <a:ext cx="27" cy="24"/>
              </a:xfrm>
              <a:custGeom>
                <a:avLst/>
                <a:gdLst/>
                <a:ahLst/>
                <a:cxnLst>
                  <a:cxn ang="0">
                    <a:pos x="24" y="1"/>
                  </a:cxn>
                  <a:cxn ang="0">
                    <a:pos x="17" y="2"/>
                  </a:cxn>
                  <a:cxn ang="0">
                    <a:pos x="15" y="4"/>
                  </a:cxn>
                  <a:cxn ang="0">
                    <a:pos x="12" y="6"/>
                  </a:cxn>
                  <a:cxn ang="0">
                    <a:pos x="10" y="8"/>
                  </a:cxn>
                  <a:cxn ang="0">
                    <a:pos x="7" y="9"/>
                  </a:cxn>
                  <a:cxn ang="0">
                    <a:pos x="6" y="11"/>
                  </a:cxn>
                  <a:cxn ang="0">
                    <a:pos x="4" y="12"/>
                  </a:cxn>
                  <a:cxn ang="0">
                    <a:pos x="3" y="15"/>
                  </a:cxn>
                  <a:cxn ang="0">
                    <a:pos x="1" y="18"/>
                  </a:cxn>
                  <a:cxn ang="0">
                    <a:pos x="0" y="26"/>
                  </a:cxn>
                  <a:cxn ang="0">
                    <a:pos x="1" y="34"/>
                  </a:cxn>
                  <a:cxn ang="0">
                    <a:pos x="3" y="37"/>
                  </a:cxn>
                  <a:cxn ang="0">
                    <a:pos x="4" y="40"/>
                  </a:cxn>
                  <a:cxn ang="0">
                    <a:pos x="6" y="41"/>
                  </a:cxn>
                  <a:cxn ang="0">
                    <a:pos x="7" y="44"/>
                  </a:cxn>
                  <a:cxn ang="0">
                    <a:pos x="10" y="45"/>
                  </a:cxn>
                  <a:cxn ang="0">
                    <a:pos x="12" y="47"/>
                  </a:cxn>
                  <a:cxn ang="0">
                    <a:pos x="15" y="48"/>
                  </a:cxn>
                  <a:cxn ang="0">
                    <a:pos x="17" y="50"/>
                  </a:cxn>
                  <a:cxn ang="0">
                    <a:pos x="24" y="51"/>
                  </a:cxn>
                  <a:cxn ang="0">
                    <a:pos x="37" y="52"/>
                  </a:cxn>
                  <a:cxn ang="0">
                    <a:pos x="41" y="50"/>
                  </a:cxn>
                  <a:cxn ang="0">
                    <a:pos x="47" y="49"/>
                  </a:cxn>
                  <a:cxn ang="0">
                    <a:pos x="49" y="47"/>
                  </a:cxn>
                  <a:cxn ang="0">
                    <a:pos x="52" y="46"/>
                  </a:cxn>
                  <a:cxn ang="0">
                    <a:pos x="53" y="44"/>
                  </a:cxn>
                  <a:cxn ang="0">
                    <a:pos x="55" y="43"/>
                  </a:cxn>
                  <a:cxn ang="0">
                    <a:pos x="56" y="40"/>
                  </a:cxn>
                  <a:cxn ang="0">
                    <a:pos x="58" y="38"/>
                  </a:cxn>
                  <a:cxn ang="0">
                    <a:pos x="59" y="35"/>
                  </a:cxn>
                  <a:cxn ang="0">
                    <a:pos x="61" y="31"/>
                  </a:cxn>
                  <a:cxn ang="0">
                    <a:pos x="60" y="21"/>
                  </a:cxn>
                  <a:cxn ang="0">
                    <a:pos x="59" y="15"/>
                  </a:cxn>
                  <a:cxn ang="0">
                    <a:pos x="57" y="13"/>
                  </a:cxn>
                  <a:cxn ang="0">
                    <a:pos x="56" y="11"/>
                  </a:cxn>
                  <a:cxn ang="0">
                    <a:pos x="54" y="10"/>
                  </a:cxn>
                  <a:cxn ang="0">
                    <a:pos x="53" y="8"/>
                  </a:cxn>
                  <a:cxn ang="0">
                    <a:pos x="50" y="7"/>
                  </a:cxn>
                  <a:cxn ang="0">
                    <a:pos x="49" y="4"/>
                  </a:cxn>
                  <a:cxn ang="0">
                    <a:pos x="45" y="3"/>
                  </a:cxn>
                  <a:cxn ang="0">
                    <a:pos x="41" y="1"/>
                  </a:cxn>
                  <a:cxn ang="0">
                    <a:pos x="31" y="0"/>
                  </a:cxn>
                </a:cxnLst>
                <a:rect l="0" t="0" r="r" b="b"/>
                <a:pathLst>
                  <a:path w="61" h="52">
                    <a:moveTo>
                      <a:pt x="31" y="0"/>
                    </a:moveTo>
                    <a:lnTo>
                      <a:pt x="24" y="0"/>
                    </a:lnTo>
                    <a:lnTo>
                      <a:pt x="24" y="1"/>
                    </a:lnTo>
                    <a:lnTo>
                      <a:pt x="20" y="1"/>
                    </a:lnTo>
                    <a:lnTo>
                      <a:pt x="20" y="2"/>
                    </a:lnTo>
                    <a:lnTo>
                      <a:pt x="17" y="2"/>
                    </a:lnTo>
                    <a:lnTo>
                      <a:pt x="17" y="3"/>
                    </a:lnTo>
                    <a:lnTo>
                      <a:pt x="15" y="3"/>
                    </a:lnTo>
                    <a:lnTo>
                      <a:pt x="15" y="4"/>
                    </a:lnTo>
                    <a:lnTo>
                      <a:pt x="13" y="4"/>
                    </a:lnTo>
                    <a:lnTo>
                      <a:pt x="13" y="6"/>
                    </a:lnTo>
                    <a:lnTo>
                      <a:pt x="12" y="6"/>
                    </a:lnTo>
                    <a:lnTo>
                      <a:pt x="12" y="7"/>
                    </a:lnTo>
                    <a:lnTo>
                      <a:pt x="10" y="7"/>
                    </a:lnTo>
                    <a:lnTo>
                      <a:pt x="10" y="8"/>
                    </a:lnTo>
                    <a:lnTo>
                      <a:pt x="9" y="8"/>
                    </a:lnTo>
                    <a:lnTo>
                      <a:pt x="9" y="9"/>
                    </a:lnTo>
                    <a:lnTo>
                      <a:pt x="7" y="9"/>
                    </a:lnTo>
                    <a:lnTo>
                      <a:pt x="7" y="10"/>
                    </a:lnTo>
                    <a:lnTo>
                      <a:pt x="6" y="10"/>
                    </a:lnTo>
                    <a:lnTo>
                      <a:pt x="6" y="11"/>
                    </a:lnTo>
                    <a:lnTo>
                      <a:pt x="5" y="11"/>
                    </a:lnTo>
                    <a:lnTo>
                      <a:pt x="5" y="12"/>
                    </a:lnTo>
                    <a:lnTo>
                      <a:pt x="4" y="12"/>
                    </a:lnTo>
                    <a:lnTo>
                      <a:pt x="4" y="13"/>
                    </a:lnTo>
                    <a:lnTo>
                      <a:pt x="3" y="14"/>
                    </a:lnTo>
                    <a:lnTo>
                      <a:pt x="3" y="15"/>
                    </a:lnTo>
                    <a:lnTo>
                      <a:pt x="2" y="15"/>
                    </a:lnTo>
                    <a:lnTo>
                      <a:pt x="2" y="17"/>
                    </a:lnTo>
                    <a:lnTo>
                      <a:pt x="1" y="18"/>
                    </a:lnTo>
                    <a:lnTo>
                      <a:pt x="1" y="21"/>
                    </a:lnTo>
                    <a:lnTo>
                      <a:pt x="0" y="21"/>
                    </a:lnTo>
                    <a:lnTo>
                      <a:pt x="0" y="26"/>
                    </a:lnTo>
                    <a:lnTo>
                      <a:pt x="0" y="31"/>
                    </a:lnTo>
                    <a:lnTo>
                      <a:pt x="1" y="31"/>
                    </a:lnTo>
                    <a:lnTo>
                      <a:pt x="1" y="34"/>
                    </a:lnTo>
                    <a:lnTo>
                      <a:pt x="2" y="35"/>
                    </a:lnTo>
                    <a:lnTo>
                      <a:pt x="2" y="37"/>
                    </a:lnTo>
                    <a:lnTo>
                      <a:pt x="3" y="37"/>
                    </a:lnTo>
                    <a:lnTo>
                      <a:pt x="3" y="38"/>
                    </a:lnTo>
                    <a:lnTo>
                      <a:pt x="4" y="39"/>
                    </a:lnTo>
                    <a:lnTo>
                      <a:pt x="4" y="40"/>
                    </a:lnTo>
                    <a:lnTo>
                      <a:pt x="5" y="40"/>
                    </a:lnTo>
                    <a:lnTo>
                      <a:pt x="5" y="41"/>
                    </a:lnTo>
                    <a:lnTo>
                      <a:pt x="6" y="41"/>
                    </a:lnTo>
                    <a:lnTo>
                      <a:pt x="6" y="43"/>
                    </a:lnTo>
                    <a:lnTo>
                      <a:pt x="7" y="43"/>
                    </a:lnTo>
                    <a:lnTo>
                      <a:pt x="7" y="44"/>
                    </a:lnTo>
                    <a:lnTo>
                      <a:pt x="9" y="44"/>
                    </a:lnTo>
                    <a:lnTo>
                      <a:pt x="9" y="45"/>
                    </a:lnTo>
                    <a:lnTo>
                      <a:pt x="10" y="45"/>
                    </a:lnTo>
                    <a:lnTo>
                      <a:pt x="10" y="46"/>
                    </a:lnTo>
                    <a:lnTo>
                      <a:pt x="12" y="46"/>
                    </a:lnTo>
                    <a:lnTo>
                      <a:pt x="12" y="47"/>
                    </a:lnTo>
                    <a:lnTo>
                      <a:pt x="13" y="47"/>
                    </a:lnTo>
                    <a:lnTo>
                      <a:pt x="13" y="48"/>
                    </a:lnTo>
                    <a:lnTo>
                      <a:pt x="15" y="48"/>
                    </a:lnTo>
                    <a:lnTo>
                      <a:pt x="15" y="49"/>
                    </a:lnTo>
                    <a:lnTo>
                      <a:pt x="17" y="49"/>
                    </a:lnTo>
                    <a:lnTo>
                      <a:pt x="17" y="50"/>
                    </a:lnTo>
                    <a:lnTo>
                      <a:pt x="20" y="50"/>
                    </a:lnTo>
                    <a:lnTo>
                      <a:pt x="20" y="51"/>
                    </a:lnTo>
                    <a:lnTo>
                      <a:pt x="24" y="51"/>
                    </a:lnTo>
                    <a:lnTo>
                      <a:pt x="24" y="52"/>
                    </a:lnTo>
                    <a:lnTo>
                      <a:pt x="31" y="52"/>
                    </a:lnTo>
                    <a:lnTo>
                      <a:pt x="37" y="52"/>
                    </a:lnTo>
                    <a:lnTo>
                      <a:pt x="37" y="51"/>
                    </a:lnTo>
                    <a:lnTo>
                      <a:pt x="41" y="51"/>
                    </a:lnTo>
                    <a:lnTo>
                      <a:pt x="41" y="50"/>
                    </a:lnTo>
                    <a:lnTo>
                      <a:pt x="45" y="50"/>
                    </a:lnTo>
                    <a:lnTo>
                      <a:pt x="45" y="49"/>
                    </a:lnTo>
                    <a:lnTo>
                      <a:pt x="47" y="49"/>
                    </a:lnTo>
                    <a:lnTo>
                      <a:pt x="47" y="48"/>
                    </a:lnTo>
                    <a:lnTo>
                      <a:pt x="49" y="48"/>
                    </a:lnTo>
                    <a:lnTo>
                      <a:pt x="49" y="47"/>
                    </a:lnTo>
                    <a:lnTo>
                      <a:pt x="50" y="47"/>
                    </a:lnTo>
                    <a:lnTo>
                      <a:pt x="50" y="46"/>
                    </a:lnTo>
                    <a:lnTo>
                      <a:pt x="52" y="46"/>
                    </a:lnTo>
                    <a:lnTo>
                      <a:pt x="52" y="45"/>
                    </a:lnTo>
                    <a:lnTo>
                      <a:pt x="53" y="45"/>
                    </a:lnTo>
                    <a:lnTo>
                      <a:pt x="53" y="44"/>
                    </a:lnTo>
                    <a:lnTo>
                      <a:pt x="54" y="44"/>
                    </a:lnTo>
                    <a:lnTo>
                      <a:pt x="54" y="43"/>
                    </a:lnTo>
                    <a:lnTo>
                      <a:pt x="55" y="43"/>
                    </a:lnTo>
                    <a:lnTo>
                      <a:pt x="55" y="41"/>
                    </a:lnTo>
                    <a:lnTo>
                      <a:pt x="56" y="41"/>
                    </a:lnTo>
                    <a:lnTo>
                      <a:pt x="56" y="40"/>
                    </a:lnTo>
                    <a:lnTo>
                      <a:pt x="57" y="40"/>
                    </a:lnTo>
                    <a:lnTo>
                      <a:pt x="57" y="39"/>
                    </a:lnTo>
                    <a:lnTo>
                      <a:pt x="58" y="38"/>
                    </a:lnTo>
                    <a:lnTo>
                      <a:pt x="58" y="37"/>
                    </a:lnTo>
                    <a:lnTo>
                      <a:pt x="59" y="37"/>
                    </a:lnTo>
                    <a:lnTo>
                      <a:pt x="59" y="35"/>
                    </a:lnTo>
                    <a:lnTo>
                      <a:pt x="60" y="34"/>
                    </a:lnTo>
                    <a:lnTo>
                      <a:pt x="60" y="31"/>
                    </a:lnTo>
                    <a:lnTo>
                      <a:pt x="61" y="31"/>
                    </a:lnTo>
                    <a:lnTo>
                      <a:pt x="61" y="27"/>
                    </a:lnTo>
                    <a:lnTo>
                      <a:pt x="61" y="21"/>
                    </a:lnTo>
                    <a:lnTo>
                      <a:pt x="60" y="21"/>
                    </a:lnTo>
                    <a:lnTo>
                      <a:pt x="60" y="18"/>
                    </a:lnTo>
                    <a:lnTo>
                      <a:pt x="59" y="17"/>
                    </a:lnTo>
                    <a:lnTo>
                      <a:pt x="59" y="15"/>
                    </a:lnTo>
                    <a:lnTo>
                      <a:pt x="58" y="15"/>
                    </a:lnTo>
                    <a:lnTo>
                      <a:pt x="58" y="14"/>
                    </a:lnTo>
                    <a:lnTo>
                      <a:pt x="57" y="13"/>
                    </a:lnTo>
                    <a:lnTo>
                      <a:pt x="57" y="12"/>
                    </a:lnTo>
                    <a:lnTo>
                      <a:pt x="56" y="12"/>
                    </a:lnTo>
                    <a:lnTo>
                      <a:pt x="56" y="11"/>
                    </a:lnTo>
                    <a:lnTo>
                      <a:pt x="55" y="11"/>
                    </a:lnTo>
                    <a:lnTo>
                      <a:pt x="55" y="10"/>
                    </a:lnTo>
                    <a:lnTo>
                      <a:pt x="54" y="10"/>
                    </a:lnTo>
                    <a:lnTo>
                      <a:pt x="54" y="9"/>
                    </a:lnTo>
                    <a:lnTo>
                      <a:pt x="53" y="9"/>
                    </a:lnTo>
                    <a:lnTo>
                      <a:pt x="53" y="8"/>
                    </a:lnTo>
                    <a:lnTo>
                      <a:pt x="52" y="8"/>
                    </a:lnTo>
                    <a:lnTo>
                      <a:pt x="52" y="7"/>
                    </a:lnTo>
                    <a:lnTo>
                      <a:pt x="50" y="7"/>
                    </a:lnTo>
                    <a:lnTo>
                      <a:pt x="50" y="6"/>
                    </a:lnTo>
                    <a:lnTo>
                      <a:pt x="49" y="6"/>
                    </a:lnTo>
                    <a:lnTo>
                      <a:pt x="49" y="4"/>
                    </a:lnTo>
                    <a:lnTo>
                      <a:pt x="47" y="4"/>
                    </a:lnTo>
                    <a:lnTo>
                      <a:pt x="47" y="3"/>
                    </a:lnTo>
                    <a:lnTo>
                      <a:pt x="45" y="3"/>
                    </a:lnTo>
                    <a:lnTo>
                      <a:pt x="45" y="2"/>
                    </a:lnTo>
                    <a:lnTo>
                      <a:pt x="41" y="2"/>
                    </a:lnTo>
                    <a:lnTo>
                      <a:pt x="41" y="1"/>
                    </a:lnTo>
                    <a:lnTo>
                      <a:pt x="37" y="1"/>
                    </a:lnTo>
                    <a:lnTo>
                      <a:pt x="37"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41" name="Freeform 40"/>
              <p:cNvSpPr>
                <a:spLocks/>
              </p:cNvSpPr>
              <p:nvPr/>
            </p:nvSpPr>
            <p:spPr bwMode="auto">
              <a:xfrm>
                <a:off x="2159" y="2326"/>
                <a:ext cx="26" cy="22"/>
              </a:xfrm>
              <a:custGeom>
                <a:avLst/>
                <a:gdLst/>
                <a:ahLst/>
                <a:cxnLst>
                  <a:cxn ang="0">
                    <a:pos x="24" y="1"/>
                  </a:cxn>
                  <a:cxn ang="0">
                    <a:pos x="16" y="2"/>
                  </a:cxn>
                  <a:cxn ang="0">
                    <a:pos x="14" y="5"/>
                  </a:cxn>
                  <a:cxn ang="0">
                    <a:pos x="11" y="6"/>
                  </a:cxn>
                  <a:cxn ang="0">
                    <a:pos x="9" y="8"/>
                  </a:cxn>
                  <a:cxn ang="0">
                    <a:pos x="7" y="9"/>
                  </a:cxn>
                  <a:cxn ang="0">
                    <a:pos x="6" y="11"/>
                  </a:cxn>
                  <a:cxn ang="0">
                    <a:pos x="4" y="12"/>
                  </a:cxn>
                  <a:cxn ang="0">
                    <a:pos x="3" y="15"/>
                  </a:cxn>
                  <a:cxn ang="0">
                    <a:pos x="1" y="18"/>
                  </a:cxn>
                  <a:cxn ang="0">
                    <a:pos x="0" y="26"/>
                  </a:cxn>
                  <a:cxn ang="0">
                    <a:pos x="1" y="33"/>
                  </a:cxn>
                  <a:cxn ang="0">
                    <a:pos x="3" y="36"/>
                  </a:cxn>
                  <a:cxn ang="0">
                    <a:pos x="4" y="39"/>
                  </a:cxn>
                  <a:cxn ang="0">
                    <a:pos x="6" y="41"/>
                  </a:cxn>
                  <a:cxn ang="0">
                    <a:pos x="7" y="43"/>
                  </a:cxn>
                  <a:cxn ang="0">
                    <a:pos x="9" y="44"/>
                  </a:cxn>
                  <a:cxn ang="0">
                    <a:pos x="11" y="46"/>
                  </a:cxn>
                  <a:cxn ang="0">
                    <a:pos x="14" y="47"/>
                  </a:cxn>
                  <a:cxn ang="0">
                    <a:pos x="16" y="49"/>
                  </a:cxn>
                  <a:cxn ang="0">
                    <a:pos x="24" y="50"/>
                  </a:cxn>
                  <a:cxn ang="0">
                    <a:pos x="38" y="51"/>
                  </a:cxn>
                  <a:cxn ang="0">
                    <a:pos x="42" y="49"/>
                  </a:cxn>
                  <a:cxn ang="0">
                    <a:pos x="47" y="48"/>
                  </a:cxn>
                  <a:cxn ang="0">
                    <a:pos x="49" y="46"/>
                  </a:cxn>
                  <a:cxn ang="0">
                    <a:pos x="52" y="45"/>
                  </a:cxn>
                  <a:cxn ang="0">
                    <a:pos x="54" y="43"/>
                  </a:cxn>
                  <a:cxn ang="0">
                    <a:pos x="56" y="42"/>
                  </a:cxn>
                  <a:cxn ang="0">
                    <a:pos x="57" y="39"/>
                  </a:cxn>
                  <a:cxn ang="0">
                    <a:pos x="59" y="37"/>
                  </a:cxn>
                  <a:cxn ang="0">
                    <a:pos x="60" y="34"/>
                  </a:cxn>
                  <a:cxn ang="0">
                    <a:pos x="62" y="30"/>
                  </a:cxn>
                  <a:cxn ang="0">
                    <a:pos x="61" y="22"/>
                  </a:cxn>
                  <a:cxn ang="0">
                    <a:pos x="60" y="15"/>
                  </a:cxn>
                  <a:cxn ang="0">
                    <a:pos x="58" y="13"/>
                  </a:cxn>
                  <a:cxn ang="0">
                    <a:pos x="57" y="11"/>
                  </a:cxn>
                  <a:cxn ang="0">
                    <a:pos x="55" y="10"/>
                  </a:cxn>
                  <a:cxn ang="0">
                    <a:pos x="54" y="8"/>
                  </a:cxn>
                  <a:cxn ang="0">
                    <a:pos x="50" y="7"/>
                  </a:cxn>
                  <a:cxn ang="0">
                    <a:pos x="49" y="5"/>
                  </a:cxn>
                  <a:cxn ang="0">
                    <a:pos x="45" y="4"/>
                  </a:cxn>
                  <a:cxn ang="0">
                    <a:pos x="42" y="1"/>
                  </a:cxn>
                  <a:cxn ang="0">
                    <a:pos x="30" y="0"/>
                  </a:cxn>
                </a:cxnLst>
                <a:rect l="0" t="0" r="r" b="b"/>
                <a:pathLst>
                  <a:path w="62" h="51">
                    <a:moveTo>
                      <a:pt x="30" y="0"/>
                    </a:moveTo>
                    <a:lnTo>
                      <a:pt x="24" y="0"/>
                    </a:lnTo>
                    <a:lnTo>
                      <a:pt x="24" y="1"/>
                    </a:lnTo>
                    <a:lnTo>
                      <a:pt x="20" y="1"/>
                    </a:lnTo>
                    <a:lnTo>
                      <a:pt x="20" y="2"/>
                    </a:lnTo>
                    <a:lnTo>
                      <a:pt x="16" y="2"/>
                    </a:lnTo>
                    <a:lnTo>
                      <a:pt x="16" y="4"/>
                    </a:lnTo>
                    <a:lnTo>
                      <a:pt x="14" y="4"/>
                    </a:lnTo>
                    <a:lnTo>
                      <a:pt x="14" y="5"/>
                    </a:lnTo>
                    <a:lnTo>
                      <a:pt x="12" y="5"/>
                    </a:lnTo>
                    <a:lnTo>
                      <a:pt x="12" y="6"/>
                    </a:lnTo>
                    <a:lnTo>
                      <a:pt x="11" y="6"/>
                    </a:lnTo>
                    <a:lnTo>
                      <a:pt x="11" y="7"/>
                    </a:lnTo>
                    <a:lnTo>
                      <a:pt x="9" y="7"/>
                    </a:lnTo>
                    <a:lnTo>
                      <a:pt x="9" y="8"/>
                    </a:lnTo>
                    <a:lnTo>
                      <a:pt x="8" y="8"/>
                    </a:lnTo>
                    <a:lnTo>
                      <a:pt x="8" y="9"/>
                    </a:lnTo>
                    <a:lnTo>
                      <a:pt x="7" y="9"/>
                    </a:lnTo>
                    <a:lnTo>
                      <a:pt x="7" y="10"/>
                    </a:lnTo>
                    <a:lnTo>
                      <a:pt x="6" y="10"/>
                    </a:lnTo>
                    <a:lnTo>
                      <a:pt x="6" y="11"/>
                    </a:lnTo>
                    <a:lnTo>
                      <a:pt x="5" y="11"/>
                    </a:lnTo>
                    <a:lnTo>
                      <a:pt x="5" y="12"/>
                    </a:lnTo>
                    <a:lnTo>
                      <a:pt x="4" y="12"/>
                    </a:lnTo>
                    <a:lnTo>
                      <a:pt x="4" y="13"/>
                    </a:lnTo>
                    <a:lnTo>
                      <a:pt x="3" y="14"/>
                    </a:lnTo>
                    <a:lnTo>
                      <a:pt x="3" y="15"/>
                    </a:lnTo>
                    <a:lnTo>
                      <a:pt x="2" y="15"/>
                    </a:lnTo>
                    <a:lnTo>
                      <a:pt x="2" y="17"/>
                    </a:lnTo>
                    <a:lnTo>
                      <a:pt x="1" y="18"/>
                    </a:lnTo>
                    <a:lnTo>
                      <a:pt x="1" y="22"/>
                    </a:lnTo>
                    <a:lnTo>
                      <a:pt x="0" y="22"/>
                    </a:lnTo>
                    <a:lnTo>
                      <a:pt x="0" y="26"/>
                    </a:lnTo>
                    <a:lnTo>
                      <a:pt x="0" y="30"/>
                    </a:lnTo>
                    <a:lnTo>
                      <a:pt x="1" y="30"/>
                    </a:lnTo>
                    <a:lnTo>
                      <a:pt x="1" y="33"/>
                    </a:lnTo>
                    <a:lnTo>
                      <a:pt x="2" y="34"/>
                    </a:lnTo>
                    <a:lnTo>
                      <a:pt x="2" y="36"/>
                    </a:lnTo>
                    <a:lnTo>
                      <a:pt x="3" y="36"/>
                    </a:lnTo>
                    <a:lnTo>
                      <a:pt x="3" y="37"/>
                    </a:lnTo>
                    <a:lnTo>
                      <a:pt x="4" y="38"/>
                    </a:lnTo>
                    <a:lnTo>
                      <a:pt x="4" y="39"/>
                    </a:lnTo>
                    <a:lnTo>
                      <a:pt x="5" y="39"/>
                    </a:lnTo>
                    <a:lnTo>
                      <a:pt x="5" y="41"/>
                    </a:lnTo>
                    <a:lnTo>
                      <a:pt x="6" y="41"/>
                    </a:lnTo>
                    <a:lnTo>
                      <a:pt x="6" y="42"/>
                    </a:lnTo>
                    <a:lnTo>
                      <a:pt x="7" y="42"/>
                    </a:lnTo>
                    <a:lnTo>
                      <a:pt x="7" y="43"/>
                    </a:lnTo>
                    <a:lnTo>
                      <a:pt x="8" y="43"/>
                    </a:lnTo>
                    <a:lnTo>
                      <a:pt x="8" y="44"/>
                    </a:lnTo>
                    <a:lnTo>
                      <a:pt x="9" y="44"/>
                    </a:lnTo>
                    <a:lnTo>
                      <a:pt x="9" y="45"/>
                    </a:lnTo>
                    <a:lnTo>
                      <a:pt x="11" y="45"/>
                    </a:lnTo>
                    <a:lnTo>
                      <a:pt x="11" y="46"/>
                    </a:lnTo>
                    <a:lnTo>
                      <a:pt x="12" y="46"/>
                    </a:lnTo>
                    <a:lnTo>
                      <a:pt x="12" y="47"/>
                    </a:lnTo>
                    <a:lnTo>
                      <a:pt x="14" y="47"/>
                    </a:lnTo>
                    <a:lnTo>
                      <a:pt x="14" y="48"/>
                    </a:lnTo>
                    <a:lnTo>
                      <a:pt x="16" y="48"/>
                    </a:lnTo>
                    <a:lnTo>
                      <a:pt x="16" y="49"/>
                    </a:lnTo>
                    <a:lnTo>
                      <a:pt x="20" y="49"/>
                    </a:lnTo>
                    <a:lnTo>
                      <a:pt x="20" y="50"/>
                    </a:lnTo>
                    <a:lnTo>
                      <a:pt x="24" y="50"/>
                    </a:lnTo>
                    <a:lnTo>
                      <a:pt x="24" y="51"/>
                    </a:lnTo>
                    <a:lnTo>
                      <a:pt x="30" y="51"/>
                    </a:lnTo>
                    <a:lnTo>
                      <a:pt x="38" y="51"/>
                    </a:lnTo>
                    <a:lnTo>
                      <a:pt x="38" y="50"/>
                    </a:lnTo>
                    <a:lnTo>
                      <a:pt x="42" y="50"/>
                    </a:lnTo>
                    <a:lnTo>
                      <a:pt x="42" y="49"/>
                    </a:lnTo>
                    <a:lnTo>
                      <a:pt x="45" y="49"/>
                    </a:lnTo>
                    <a:lnTo>
                      <a:pt x="45" y="48"/>
                    </a:lnTo>
                    <a:lnTo>
                      <a:pt x="47" y="48"/>
                    </a:lnTo>
                    <a:lnTo>
                      <a:pt x="47" y="47"/>
                    </a:lnTo>
                    <a:lnTo>
                      <a:pt x="49" y="47"/>
                    </a:lnTo>
                    <a:lnTo>
                      <a:pt x="49" y="46"/>
                    </a:lnTo>
                    <a:lnTo>
                      <a:pt x="50" y="46"/>
                    </a:lnTo>
                    <a:lnTo>
                      <a:pt x="50" y="45"/>
                    </a:lnTo>
                    <a:lnTo>
                      <a:pt x="52" y="45"/>
                    </a:lnTo>
                    <a:lnTo>
                      <a:pt x="52" y="44"/>
                    </a:lnTo>
                    <a:lnTo>
                      <a:pt x="54" y="44"/>
                    </a:lnTo>
                    <a:lnTo>
                      <a:pt x="54" y="43"/>
                    </a:lnTo>
                    <a:lnTo>
                      <a:pt x="55" y="43"/>
                    </a:lnTo>
                    <a:lnTo>
                      <a:pt x="55" y="42"/>
                    </a:lnTo>
                    <a:lnTo>
                      <a:pt x="56" y="42"/>
                    </a:lnTo>
                    <a:lnTo>
                      <a:pt x="56" y="41"/>
                    </a:lnTo>
                    <a:lnTo>
                      <a:pt x="57" y="41"/>
                    </a:lnTo>
                    <a:lnTo>
                      <a:pt x="57" y="39"/>
                    </a:lnTo>
                    <a:lnTo>
                      <a:pt x="58" y="39"/>
                    </a:lnTo>
                    <a:lnTo>
                      <a:pt x="58" y="38"/>
                    </a:lnTo>
                    <a:lnTo>
                      <a:pt x="59" y="37"/>
                    </a:lnTo>
                    <a:lnTo>
                      <a:pt x="59" y="36"/>
                    </a:lnTo>
                    <a:lnTo>
                      <a:pt x="60" y="36"/>
                    </a:lnTo>
                    <a:lnTo>
                      <a:pt x="60" y="34"/>
                    </a:lnTo>
                    <a:lnTo>
                      <a:pt x="61" y="33"/>
                    </a:lnTo>
                    <a:lnTo>
                      <a:pt x="61" y="30"/>
                    </a:lnTo>
                    <a:lnTo>
                      <a:pt x="62" y="30"/>
                    </a:lnTo>
                    <a:lnTo>
                      <a:pt x="62" y="26"/>
                    </a:lnTo>
                    <a:lnTo>
                      <a:pt x="62" y="22"/>
                    </a:lnTo>
                    <a:lnTo>
                      <a:pt x="61" y="22"/>
                    </a:lnTo>
                    <a:lnTo>
                      <a:pt x="61" y="18"/>
                    </a:lnTo>
                    <a:lnTo>
                      <a:pt x="60" y="17"/>
                    </a:lnTo>
                    <a:lnTo>
                      <a:pt x="60" y="15"/>
                    </a:lnTo>
                    <a:lnTo>
                      <a:pt x="59" y="15"/>
                    </a:lnTo>
                    <a:lnTo>
                      <a:pt x="59" y="14"/>
                    </a:lnTo>
                    <a:lnTo>
                      <a:pt x="58" y="13"/>
                    </a:lnTo>
                    <a:lnTo>
                      <a:pt x="58" y="12"/>
                    </a:lnTo>
                    <a:lnTo>
                      <a:pt x="57" y="12"/>
                    </a:lnTo>
                    <a:lnTo>
                      <a:pt x="57" y="11"/>
                    </a:lnTo>
                    <a:lnTo>
                      <a:pt x="56" y="11"/>
                    </a:lnTo>
                    <a:lnTo>
                      <a:pt x="56" y="10"/>
                    </a:lnTo>
                    <a:lnTo>
                      <a:pt x="55" y="10"/>
                    </a:lnTo>
                    <a:lnTo>
                      <a:pt x="55" y="9"/>
                    </a:lnTo>
                    <a:lnTo>
                      <a:pt x="54" y="9"/>
                    </a:lnTo>
                    <a:lnTo>
                      <a:pt x="54" y="8"/>
                    </a:lnTo>
                    <a:lnTo>
                      <a:pt x="52" y="8"/>
                    </a:lnTo>
                    <a:lnTo>
                      <a:pt x="52" y="7"/>
                    </a:lnTo>
                    <a:lnTo>
                      <a:pt x="50" y="7"/>
                    </a:lnTo>
                    <a:lnTo>
                      <a:pt x="50" y="6"/>
                    </a:lnTo>
                    <a:lnTo>
                      <a:pt x="49" y="6"/>
                    </a:lnTo>
                    <a:lnTo>
                      <a:pt x="49" y="5"/>
                    </a:lnTo>
                    <a:lnTo>
                      <a:pt x="47" y="5"/>
                    </a:lnTo>
                    <a:lnTo>
                      <a:pt x="47" y="4"/>
                    </a:lnTo>
                    <a:lnTo>
                      <a:pt x="45" y="4"/>
                    </a:lnTo>
                    <a:lnTo>
                      <a:pt x="45" y="2"/>
                    </a:lnTo>
                    <a:lnTo>
                      <a:pt x="42" y="2"/>
                    </a:lnTo>
                    <a:lnTo>
                      <a:pt x="42" y="1"/>
                    </a:lnTo>
                    <a:lnTo>
                      <a:pt x="38" y="1"/>
                    </a:lnTo>
                    <a:lnTo>
                      <a:pt x="38"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42" name="Freeform 41"/>
              <p:cNvSpPr>
                <a:spLocks/>
              </p:cNvSpPr>
              <p:nvPr/>
            </p:nvSpPr>
            <p:spPr bwMode="auto">
              <a:xfrm>
                <a:off x="2172" y="2285"/>
                <a:ext cx="26" cy="20"/>
              </a:xfrm>
              <a:custGeom>
                <a:avLst/>
                <a:gdLst/>
                <a:ahLst/>
                <a:cxnLst>
                  <a:cxn ang="0">
                    <a:pos x="25" y="1"/>
                  </a:cxn>
                  <a:cxn ang="0">
                    <a:pos x="17" y="2"/>
                  </a:cxn>
                  <a:cxn ang="0">
                    <a:pos x="15" y="4"/>
                  </a:cxn>
                  <a:cxn ang="0">
                    <a:pos x="12" y="5"/>
                  </a:cxn>
                  <a:cxn ang="0">
                    <a:pos x="10" y="8"/>
                  </a:cxn>
                  <a:cxn ang="0">
                    <a:pos x="8" y="9"/>
                  </a:cxn>
                  <a:cxn ang="0">
                    <a:pos x="7" y="11"/>
                  </a:cxn>
                  <a:cxn ang="0">
                    <a:pos x="4" y="12"/>
                  </a:cxn>
                  <a:cxn ang="0">
                    <a:pos x="3" y="15"/>
                  </a:cxn>
                  <a:cxn ang="0">
                    <a:pos x="1" y="18"/>
                  </a:cxn>
                  <a:cxn ang="0">
                    <a:pos x="0" y="26"/>
                  </a:cxn>
                  <a:cxn ang="0">
                    <a:pos x="1" y="33"/>
                  </a:cxn>
                  <a:cxn ang="0">
                    <a:pos x="3" y="36"/>
                  </a:cxn>
                  <a:cxn ang="0">
                    <a:pos x="4" y="39"/>
                  </a:cxn>
                  <a:cxn ang="0">
                    <a:pos x="7" y="40"/>
                  </a:cxn>
                  <a:cxn ang="0">
                    <a:pos x="8" y="43"/>
                  </a:cxn>
                  <a:cxn ang="0">
                    <a:pos x="10" y="44"/>
                  </a:cxn>
                  <a:cxn ang="0">
                    <a:pos x="12" y="46"/>
                  </a:cxn>
                  <a:cxn ang="0">
                    <a:pos x="15" y="47"/>
                  </a:cxn>
                  <a:cxn ang="0">
                    <a:pos x="17" y="49"/>
                  </a:cxn>
                  <a:cxn ang="0">
                    <a:pos x="25" y="50"/>
                  </a:cxn>
                  <a:cxn ang="0">
                    <a:pos x="38" y="51"/>
                  </a:cxn>
                  <a:cxn ang="0">
                    <a:pos x="43" y="49"/>
                  </a:cxn>
                  <a:cxn ang="0">
                    <a:pos x="48" y="48"/>
                  </a:cxn>
                  <a:cxn ang="0">
                    <a:pos x="50" y="46"/>
                  </a:cxn>
                  <a:cxn ang="0">
                    <a:pos x="53" y="45"/>
                  </a:cxn>
                  <a:cxn ang="0">
                    <a:pos x="54" y="43"/>
                  </a:cxn>
                  <a:cxn ang="0">
                    <a:pos x="56" y="41"/>
                  </a:cxn>
                  <a:cxn ang="0">
                    <a:pos x="57" y="39"/>
                  </a:cxn>
                  <a:cxn ang="0">
                    <a:pos x="59" y="37"/>
                  </a:cxn>
                  <a:cxn ang="0">
                    <a:pos x="60" y="34"/>
                  </a:cxn>
                  <a:cxn ang="0">
                    <a:pos x="63" y="30"/>
                  </a:cxn>
                  <a:cxn ang="0">
                    <a:pos x="62" y="21"/>
                  </a:cxn>
                  <a:cxn ang="0">
                    <a:pos x="60" y="15"/>
                  </a:cxn>
                  <a:cxn ang="0">
                    <a:pos x="58" y="13"/>
                  </a:cxn>
                  <a:cxn ang="0">
                    <a:pos x="57" y="11"/>
                  </a:cxn>
                  <a:cxn ang="0">
                    <a:pos x="55" y="10"/>
                  </a:cxn>
                  <a:cxn ang="0">
                    <a:pos x="54" y="8"/>
                  </a:cxn>
                  <a:cxn ang="0">
                    <a:pos x="51" y="7"/>
                  </a:cxn>
                  <a:cxn ang="0">
                    <a:pos x="50" y="4"/>
                  </a:cxn>
                  <a:cxn ang="0">
                    <a:pos x="46" y="3"/>
                  </a:cxn>
                  <a:cxn ang="0">
                    <a:pos x="43" y="1"/>
                  </a:cxn>
                  <a:cxn ang="0">
                    <a:pos x="31" y="0"/>
                  </a:cxn>
                </a:cxnLst>
                <a:rect l="0" t="0" r="r" b="b"/>
                <a:pathLst>
                  <a:path w="63" h="51">
                    <a:moveTo>
                      <a:pt x="31" y="0"/>
                    </a:moveTo>
                    <a:lnTo>
                      <a:pt x="25" y="0"/>
                    </a:lnTo>
                    <a:lnTo>
                      <a:pt x="25" y="1"/>
                    </a:lnTo>
                    <a:lnTo>
                      <a:pt x="20" y="1"/>
                    </a:lnTo>
                    <a:lnTo>
                      <a:pt x="20" y="2"/>
                    </a:lnTo>
                    <a:lnTo>
                      <a:pt x="17" y="2"/>
                    </a:lnTo>
                    <a:lnTo>
                      <a:pt x="17" y="3"/>
                    </a:lnTo>
                    <a:lnTo>
                      <a:pt x="15" y="3"/>
                    </a:lnTo>
                    <a:lnTo>
                      <a:pt x="15" y="4"/>
                    </a:lnTo>
                    <a:lnTo>
                      <a:pt x="13" y="4"/>
                    </a:lnTo>
                    <a:lnTo>
                      <a:pt x="13" y="5"/>
                    </a:lnTo>
                    <a:lnTo>
                      <a:pt x="12" y="5"/>
                    </a:lnTo>
                    <a:lnTo>
                      <a:pt x="12" y="7"/>
                    </a:lnTo>
                    <a:lnTo>
                      <a:pt x="10" y="7"/>
                    </a:lnTo>
                    <a:lnTo>
                      <a:pt x="10" y="8"/>
                    </a:lnTo>
                    <a:lnTo>
                      <a:pt x="9" y="8"/>
                    </a:lnTo>
                    <a:lnTo>
                      <a:pt x="9" y="9"/>
                    </a:lnTo>
                    <a:lnTo>
                      <a:pt x="8" y="9"/>
                    </a:lnTo>
                    <a:lnTo>
                      <a:pt x="8" y="10"/>
                    </a:lnTo>
                    <a:lnTo>
                      <a:pt x="7" y="10"/>
                    </a:lnTo>
                    <a:lnTo>
                      <a:pt x="7" y="11"/>
                    </a:lnTo>
                    <a:lnTo>
                      <a:pt x="5" y="11"/>
                    </a:lnTo>
                    <a:lnTo>
                      <a:pt x="5" y="12"/>
                    </a:lnTo>
                    <a:lnTo>
                      <a:pt x="4" y="12"/>
                    </a:lnTo>
                    <a:lnTo>
                      <a:pt x="4" y="13"/>
                    </a:lnTo>
                    <a:lnTo>
                      <a:pt x="3" y="14"/>
                    </a:lnTo>
                    <a:lnTo>
                      <a:pt x="3" y="15"/>
                    </a:lnTo>
                    <a:lnTo>
                      <a:pt x="2" y="15"/>
                    </a:lnTo>
                    <a:lnTo>
                      <a:pt x="2" y="17"/>
                    </a:lnTo>
                    <a:lnTo>
                      <a:pt x="1" y="18"/>
                    </a:lnTo>
                    <a:lnTo>
                      <a:pt x="1" y="21"/>
                    </a:lnTo>
                    <a:lnTo>
                      <a:pt x="0" y="21"/>
                    </a:lnTo>
                    <a:lnTo>
                      <a:pt x="0" y="26"/>
                    </a:lnTo>
                    <a:lnTo>
                      <a:pt x="0" y="30"/>
                    </a:lnTo>
                    <a:lnTo>
                      <a:pt x="1" y="30"/>
                    </a:lnTo>
                    <a:lnTo>
                      <a:pt x="1" y="33"/>
                    </a:lnTo>
                    <a:lnTo>
                      <a:pt x="2" y="34"/>
                    </a:lnTo>
                    <a:lnTo>
                      <a:pt x="2" y="36"/>
                    </a:lnTo>
                    <a:lnTo>
                      <a:pt x="3" y="36"/>
                    </a:lnTo>
                    <a:lnTo>
                      <a:pt x="3" y="37"/>
                    </a:lnTo>
                    <a:lnTo>
                      <a:pt x="4" y="38"/>
                    </a:lnTo>
                    <a:lnTo>
                      <a:pt x="4" y="39"/>
                    </a:lnTo>
                    <a:lnTo>
                      <a:pt x="5" y="39"/>
                    </a:lnTo>
                    <a:lnTo>
                      <a:pt x="5" y="40"/>
                    </a:lnTo>
                    <a:lnTo>
                      <a:pt x="7" y="40"/>
                    </a:lnTo>
                    <a:lnTo>
                      <a:pt x="7" y="41"/>
                    </a:lnTo>
                    <a:lnTo>
                      <a:pt x="8" y="41"/>
                    </a:lnTo>
                    <a:lnTo>
                      <a:pt x="8" y="43"/>
                    </a:lnTo>
                    <a:lnTo>
                      <a:pt x="9" y="43"/>
                    </a:lnTo>
                    <a:lnTo>
                      <a:pt x="9" y="44"/>
                    </a:lnTo>
                    <a:lnTo>
                      <a:pt x="10" y="44"/>
                    </a:lnTo>
                    <a:lnTo>
                      <a:pt x="10" y="45"/>
                    </a:lnTo>
                    <a:lnTo>
                      <a:pt x="12" y="45"/>
                    </a:lnTo>
                    <a:lnTo>
                      <a:pt x="12" y="46"/>
                    </a:lnTo>
                    <a:lnTo>
                      <a:pt x="13" y="46"/>
                    </a:lnTo>
                    <a:lnTo>
                      <a:pt x="13" y="47"/>
                    </a:lnTo>
                    <a:lnTo>
                      <a:pt x="15" y="47"/>
                    </a:lnTo>
                    <a:lnTo>
                      <a:pt x="15" y="48"/>
                    </a:lnTo>
                    <a:lnTo>
                      <a:pt x="17" y="48"/>
                    </a:lnTo>
                    <a:lnTo>
                      <a:pt x="17" y="49"/>
                    </a:lnTo>
                    <a:lnTo>
                      <a:pt x="20" y="49"/>
                    </a:lnTo>
                    <a:lnTo>
                      <a:pt x="20" y="50"/>
                    </a:lnTo>
                    <a:lnTo>
                      <a:pt x="25" y="50"/>
                    </a:lnTo>
                    <a:lnTo>
                      <a:pt x="25" y="51"/>
                    </a:lnTo>
                    <a:lnTo>
                      <a:pt x="31" y="51"/>
                    </a:lnTo>
                    <a:lnTo>
                      <a:pt x="38" y="51"/>
                    </a:lnTo>
                    <a:lnTo>
                      <a:pt x="38" y="50"/>
                    </a:lnTo>
                    <a:lnTo>
                      <a:pt x="43" y="50"/>
                    </a:lnTo>
                    <a:lnTo>
                      <a:pt x="43" y="49"/>
                    </a:lnTo>
                    <a:lnTo>
                      <a:pt x="46" y="49"/>
                    </a:lnTo>
                    <a:lnTo>
                      <a:pt x="46" y="48"/>
                    </a:lnTo>
                    <a:lnTo>
                      <a:pt x="48" y="48"/>
                    </a:lnTo>
                    <a:lnTo>
                      <a:pt x="48" y="47"/>
                    </a:lnTo>
                    <a:lnTo>
                      <a:pt x="50" y="47"/>
                    </a:lnTo>
                    <a:lnTo>
                      <a:pt x="50" y="46"/>
                    </a:lnTo>
                    <a:lnTo>
                      <a:pt x="51" y="46"/>
                    </a:lnTo>
                    <a:lnTo>
                      <a:pt x="51" y="45"/>
                    </a:lnTo>
                    <a:lnTo>
                      <a:pt x="53" y="45"/>
                    </a:lnTo>
                    <a:lnTo>
                      <a:pt x="53" y="44"/>
                    </a:lnTo>
                    <a:lnTo>
                      <a:pt x="54" y="44"/>
                    </a:lnTo>
                    <a:lnTo>
                      <a:pt x="54" y="43"/>
                    </a:lnTo>
                    <a:lnTo>
                      <a:pt x="55" y="43"/>
                    </a:lnTo>
                    <a:lnTo>
                      <a:pt x="55" y="41"/>
                    </a:lnTo>
                    <a:lnTo>
                      <a:pt x="56" y="41"/>
                    </a:lnTo>
                    <a:lnTo>
                      <a:pt x="56" y="40"/>
                    </a:lnTo>
                    <a:lnTo>
                      <a:pt x="57" y="40"/>
                    </a:lnTo>
                    <a:lnTo>
                      <a:pt x="57" y="39"/>
                    </a:lnTo>
                    <a:lnTo>
                      <a:pt x="58" y="39"/>
                    </a:lnTo>
                    <a:lnTo>
                      <a:pt x="58" y="38"/>
                    </a:lnTo>
                    <a:lnTo>
                      <a:pt x="59" y="37"/>
                    </a:lnTo>
                    <a:lnTo>
                      <a:pt x="59" y="36"/>
                    </a:lnTo>
                    <a:lnTo>
                      <a:pt x="60" y="36"/>
                    </a:lnTo>
                    <a:lnTo>
                      <a:pt x="60" y="34"/>
                    </a:lnTo>
                    <a:lnTo>
                      <a:pt x="62" y="33"/>
                    </a:lnTo>
                    <a:lnTo>
                      <a:pt x="62" y="30"/>
                    </a:lnTo>
                    <a:lnTo>
                      <a:pt x="63" y="30"/>
                    </a:lnTo>
                    <a:lnTo>
                      <a:pt x="63" y="26"/>
                    </a:lnTo>
                    <a:lnTo>
                      <a:pt x="63" y="21"/>
                    </a:lnTo>
                    <a:lnTo>
                      <a:pt x="62" y="21"/>
                    </a:lnTo>
                    <a:lnTo>
                      <a:pt x="62" y="18"/>
                    </a:lnTo>
                    <a:lnTo>
                      <a:pt x="60" y="17"/>
                    </a:lnTo>
                    <a:lnTo>
                      <a:pt x="60" y="15"/>
                    </a:lnTo>
                    <a:lnTo>
                      <a:pt x="59" y="15"/>
                    </a:lnTo>
                    <a:lnTo>
                      <a:pt x="59" y="14"/>
                    </a:lnTo>
                    <a:lnTo>
                      <a:pt x="58" y="13"/>
                    </a:lnTo>
                    <a:lnTo>
                      <a:pt x="58" y="12"/>
                    </a:lnTo>
                    <a:lnTo>
                      <a:pt x="57" y="12"/>
                    </a:lnTo>
                    <a:lnTo>
                      <a:pt x="57" y="11"/>
                    </a:lnTo>
                    <a:lnTo>
                      <a:pt x="56" y="11"/>
                    </a:lnTo>
                    <a:lnTo>
                      <a:pt x="56" y="10"/>
                    </a:lnTo>
                    <a:lnTo>
                      <a:pt x="55" y="10"/>
                    </a:lnTo>
                    <a:lnTo>
                      <a:pt x="55" y="9"/>
                    </a:lnTo>
                    <a:lnTo>
                      <a:pt x="54" y="9"/>
                    </a:lnTo>
                    <a:lnTo>
                      <a:pt x="54" y="8"/>
                    </a:lnTo>
                    <a:lnTo>
                      <a:pt x="53" y="8"/>
                    </a:lnTo>
                    <a:lnTo>
                      <a:pt x="53" y="7"/>
                    </a:lnTo>
                    <a:lnTo>
                      <a:pt x="51" y="7"/>
                    </a:lnTo>
                    <a:lnTo>
                      <a:pt x="51" y="5"/>
                    </a:lnTo>
                    <a:lnTo>
                      <a:pt x="50" y="5"/>
                    </a:lnTo>
                    <a:lnTo>
                      <a:pt x="50" y="4"/>
                    </a:lnTo>
                    <a:lnTo>
                      <a:pt x="48" y="4"/>
                    </a:lnTo>
                    <a:lnTo>
                      <a:pt x="48" y="3"/>
                    </a:lnTo>
                    <a:lnTo>
                      <a:pt x="46" y="3"/>
                    </a:lnTo>
                    <a:lnTo>
                      <a:pt x="46" y="2"/>
                    </a:lnTo>
                    <a:lnTo>
                      <a:pt x="43" y="2"/>
                    </a:lnTo>
                    <a:lnTo>
                      <a:pt x="43" y="1"/>
                    </a:lnTo>
                    <a:lnTo>
                      <a:pt x="38" y="1"/>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43" name="Freeform 42"/>
              <p:cNvSpPr>
                <a:spLocks/>
              </p:cNvSpPr>
              <p:nvPr/>
            </p:nvSpPr>
            <p:spPr bwMode="auto">
              <a:xfrm>
                <a:off x="2113" y="2143"/>
                <a:ext cx="26" cy="26"/>
              </a:xfrm>
              <a:custGeom>
                <a:avLst/>
                <a:gdLst/>
                <a:ahLst/>
                <a:cxnLst>
                  <a:cxn ang="0">
                    <a:pos x="24" y="1"/>
                  </a:cxn>
                  <a:cxn ang="0">
                    <a:pos x="18" y="2"/>
                  </a:cxn>
                  <a:cxn ang="0">
                    <a:pos x="15" y="4"/>
                  </a:cxn>
                  <a:cxn ang="0">
                    <a:pos x="12" y="6"/>
                  </a:cxn>
                  <a:cxn ang="0">
                    <a:pos x="9" y="8"/>
                  </a:cxn>
                  <a:cxn ang="0">
                    <a:pos x="7" y="9"/>
                  </a:cxn>
                  <a:cxn ang="0">
                    <a:pos x="6" y="11"/>
                  </a:cxn>
                  <a:cxn ang="0">
                    <a:pos x="4" y="13"/>
                  </a:cxn>
                  <a:cxn ang="0">
                    <a:pos x="3" y="16"/>
                  </a:cxn>
                  <a:cxn ang="0">
                    <a:pos x="1" y="18"/>
                  </a:cxn>
                  <a:cxn ang="0">
                    <a:pos x="0" y="27"/>
                  </a:cxn>
                  <a:cxn ang="0">
                    <a:pos x="1" y="35"/>
                  </a:cxn>
                  <a:cxn ang="0">
                    <a:pos x="3" y="37"/>
                  </a:cxn>
                  <a:cxn ang="0">
                    <a:pos x="4" y="40"/>
                  </a:cxn>
                  <a:cxn ang="0">
                    <a:pos x="6" y="43"/>
                  </a:cxn>
                  <a:cxn ang="0">
                    <a:pos x="7" y="45"/>
                  </a:cxn>
                  <a:cxn ang="0">
                    <a:pos x="9" y="46"/>
                  </a:cxn>
                  <a:cxn ang="0">
                    <a:pos x="12" y="48"/>
                  </a:cxn>
                  <a:cxn ang="0">
                    <a:pos x="15" y="49"/>
                  </a:cxn>
                  <a:cxn ang="0">
                    <a:pos x="18" y="51"/>
                  </a:cxn>
                  <a:cxn ang="0">
                    <a:pos x="24" y="52"/>
                  </a:cxn>
                  <a:cxn ang="0">
                    <a:pos x="37" y="53"/>
                  </a:cxn>
                  <a:cxn ang="0">
                    <a:pos x="42" y="51"/>
                  </a:cxn>
                  <a:cxn ang="0">
                    <a:pos x="48" y="50"/>
                  </a:cxn>
                  <a:cxn ang="0">
                    <a:pos x="50" y="48"/>
                  </a:cxn>
                  <a:cxn ang="0">
                    <a:pos x="52" y="47"/>
                  </a:cxn>
                  <a:cxn ang="0">
                    <a:pos x="54" y="45"/>
                  </a:cxn>
                  <a:cxn ang="0">
                    <a:pos x="56" y="44"/>
                  </a:cxn>
                  <a:cxn ang="0">
                    <a:pos x="57" y="40"/>
                  </a:cxn>
                  <a:cxn ang="0">
                    <a:pos x="59" y="39"/>
                  </a:cxn>
                  <a:cxn ang="0">
                    <a:pos x="60" y="35"/>
                  </a:cxn>
                  <a:cxn ang="0">
                    <a:pos x="62" y="31"/>
                  </a:cxn>
                  <a:cxn ang="0">
                    <a:pos x="61" y="21"/>
                  </a:cxn>
                  <a:cxn ang="0">
                    <a:pos x="60" y="16"/>
                  </a:cxn>
                  <a:cxn ang="0">
                    <a:pos x="58" y="14"/>
                  </a:cxn>
                  <a:cxn ang="0">
                    <a:pos x="57" y="12"/>
                  </a:cxn>
                  <a:cxn ang="0">
                    <a:pos x="55" y="10"/>
                  </a:cxn>
                  <a:cxn ang="0">
                    <a:pos x="54" y="8"/>
                  </a:cxn>
                  <a:cxn ang="0">
                    <a:pos x="51" y="7"/>
                  </a:cxn>
                  <a:cxn ang="0">
                    <a:pos x="49" y="4"/>
                  </a:cxn>
                  <a:cxn ang="0">
                    <a:pos x="45" y="3"/>
                  </a:cxn>
                  <a:cxn ang="0">
                    <a:pos x="42" y="1"/>
                  </a:cxn>
                  <a:cxn ang="0">
                    <a:pos x="31" y="0"/>
                  </a:cxn>
                </a:cxnLst>
                <a:rect l="0" t="0" r="r" b="b"/>
                <a:pathLst>
                  <a:path w="62" h="53">
                    <a:moveTo>
                      <a:pt x="31" y="0"/>
                    </a:moveTo>
                    <a:lnTo>
                      <a:pt x="25" y="0"/>
                    </a:lnTo>
                    <a:lnTo>
                      <a:pt x="24" y="1"/>
                    </a:lnTo>
                    <a:lnTo>
                      <a:pt x="20" y="1"/>
                    </a:lnTo>
                    <a:lnTo>
                      <a:pt x="20" y="2"/>
                    </a:lnTo>
                    <a:lnTo>
                      <a:pt x="18" y="2"/>
                    </a:lnTo>
                    <a:lnTo>
                      <a:pt x="17" y="3"/>
                    </a:lnTo>
                    <a:lnTo>
                      <a:pt x="15" y="3"/>
                    </a:lnTo>
                    <a:lnTo>
                      <a:pt x="15" y="4"/>
                    </a:lnTo>
                    <a:lnTo>
                      <a:pt x="14" y="4"/>
                    </a:lnTo>
                    <a:lnTo>
                      <a:pt x="13" y="6"/>
                    </a:lnTo>
                    <a:lnTo>
                      <a:pt x="12" y="6"/>
                    </a:lnTo>
                    <a:lnTo>
                      <a:pt x="12" y="7"/>
                    </a:lnTo>
                    <a:lnTo>
                      <a:pt x="11" y="7"/>
                    </a:lnTo>
                    <a:lnTo>
                      <a:pt x="9" y="8"/>
                    </a:lnTo>
                    <a:lnTo>
                      <a:pt x="8" y="8"/>
                    </a:lnTo>
                    <a:lnTo>
                      <a:pt x="8" y="9"/>
                    </a:lnTo>
                    <a:lnTo>
                      <a:pt x="7" y="9"/>
                    </a:lnTo>
                    <a:lnTo>
                      <a:pt x="7" y="10"/>
                    </a:lnTo>
                    <a:lnTo>
                      <a:pt x="6" y="10"/>
                    </a:lnTo>
                    <a:lnTo>
                      <a:pt x="6" y="11"/>
                    </a:lnTo>
                    <a:lnTo>
                      <a:pt x="5" y="12"/>
                    </a:lnTo>
                    <a:lnTo>
                      <a:pt x="5" y="13"/>
                    </a:lnTo>
                    <a:lnTo>
                      <a:pt x="4" y="13"/>
                    </a:lnTo>
                    <a:lnTo>
                      <a:pt x="4" y="14"/>
                    </a:lnTo>
                    <a:lnTo>
                      <a:pt x="3" y="14"/>
                    </a:lnTo>
                    <a:lnTo>
                      <a:pt x="3" y="16"/>
                    </a:lnTo>
                    <a:lnTo>
                      <a:pt x="2" y="16"/>
                    </a:lnTo>
                    <a:lnTo>
                      <a:pt x="2" y="18"/>
                    </a:lnTo>
                    <a:lnTo>
                      <a:pt x="1" y="18"/>
                    </a:lnTo>
                    <a:lnTo>
                      <a:pt x="1" y="21"/>
                    </a:lnTo>
                    <a:lnTo>
                      <a:pt x="0" y="22"/>
                    </a:lnTo>
                    <a:lnTo>
                      <a:pt x="0" y="27"/>
                    </a:lnTo>
                    <a:lnTo>
                      <a:pt x="0" y="31"/>
                    </a:lnTo>
                    <a:lnTo>
                      <a:pt x="1" y="32"/>
                    </a:lnTo>
                    <a:lnTo>
                      <a:pt x="1" y="35"/>
                    </a:lnTo>
                    <a:lnTo>
                      <a:pt x="2" y="35"/>
                    </a:lnTo>
                    <a:lnTo>
                      <a:pt x="2" y="37"/>
                    </a:lnTo>
                    <a:lnTo>
                      <a:pt x="3" y="37"/>
                    </a:lnTo>
                    <a:lnTo>
                      <a:pt x="3" y="39"/>
                    </a:lnTo>
                    <a:lnTo>
                      <a:pt x="4" y="39"/>
                    </a:lnTo>
                    <a:lnTo>
                      <a:pt x="4" y="40"/>
                    </a:lnTo>
                    <a:lnTo>
                      <a:pt x="5" y="40"/>
                    </a:lnTo>
                    <a:lnTo>
                      <a:pt x="5" y="41"/>
                    </a:lnTo>
                    <a:lnTo>
                      <a:pt x="6" y="43"/>
                    </a:lnTo>
                    <a:lnTo>
                      <a:pt x="6" y="44"/>
                    </a:lnTo>
                    <a:lnTo>
                      <a:pt x="7" y="44"/>
                    </a:lnTo>
                    <a:lnTo>
                      <a:pt x="7" y="45"/>
                    </a:lnTo>
                    <a:lnTo>
                      <a:pt x="8" y="45"/>
                    </a:lnTo>
                    <a:lnTo>
                      <a:pt x="8" y="46"/>
                    </a:lnTo>
                    <a:lnTo>
                      <a:pt x="9" y="46"/>
                    </a:lnTo>
                    <a:lnTo>
                      <a:pt x="11" y="47"/>
                    </a:lnTo>
                    <a:lnTo>
                      <a:pt x="12" y="47"/>
                    </a:lnTo>
                    <a:lnTo>
                      <a:pt x="12" y="48"/>
                    </a:lnTo>
                    <a:lnTo>
                      <a:pt x="13" y="48"/>
                    </a:lnTo>
                    <a:lnTo>
                      <a:pt x="14" y="49"/>
                    </a:lnTo>
                    <a:lnTo>
                      <a:pt x="15" y="49"/>
                    </a:lnTo>
                    <a:lnTo>
                      <a:pt x="15" y="50"/>
                    </a:lnTo>
                    <a:lnTo>
                      <a:pt x="17" y="50"/>
                    </a:lnTo>
                    <a:lnTo>
                      <a:pt x="18" y="51"/>
                    </a:lnTo>
                    <a:lnTo>
                      <a:pt x="20" y="51"/>
                    </a:lnTo>
                    <a:lnTo>
                      <a:pt x="20" y="52"/>
                    </a:lnTo>
                    <a:lnTo>
                      <a:pt x="24" y="52"/>
                    </a:lnTo>
                    <a:lnTo>
                      <a:pt x="25" y="53"/>
                    </a:lnTo>
                    <a:lnTo>
                      <a:pt x="31" y="53"/>
                    </a:lnTo>
                    <a:lnTo>
                      <a:pt x="37" y="53"/>
                    </a:lnTo>
                    <a:lnTo>
                      <a:pt x="38" y="52"/>
                    </a:lnTo>
                    <a:lnTo>
                      <a:pt x="42" y="52"/>
                    </a:lnTo>
                    <a:lnTo>
                      <a:pt x="42" y="51"/>
                    </a:lnTo>
                    <a:lnTo>
                      <a:pt x="44" y="51"/>
                    </a:lnTo>
                    <a:lnTo>
                      <a:pt x="45" y="50"/>
                    </a:lnTo>
                    <a:lnTo>
                      <a:pt x="48" y="50"/>
                    </a:lnTo>
                    <a:lnTo>
                      <a:pt x="48" y="49"/>
                    </a:lnTo>
                    <a:lnTo>
                      <a:pt x="49" y="49"/>
                    </a:lnTo>
                    <a:lnTo>
                      <a:pt x="50" y="48"/>
                    </a:lnTo>
                    <a:lnTo>
                      <a:pt x="51" y="48"/>
                    </a:lnTo>
                    <a:lnTo>
                      <a:pt x="51" y="47"/>
                    </a:lnTo>
                    <a:lnTo>
                      <a:pt x="52" y="47"/>
                    </a:lnTo>
                    <a:lnTo>
                      <a:pt x="53" y="46"/>
                    </a:lnTo>
                    <a:lnTo>
                      <a:pt x="54" y="46"/>
                    </a:lnTo>
                    <a:lnTo>
                      <a:pt x="54" y="45"/>
                    </a:lnTo>
                    <a:lnTo>
                      <a:pt x="55" y="45"/>
                    </a:lnTo>
                    <a:lnTo>
                      <a:pt x="55" y="44"/>
                    </a:lnTo>
                    <a:lnTo>
                      <a:pt x="56" y="44"/>
                    </a:lnTo>
                    <a:lnTo>
                      <a:pt x="56" y="43"/>
                    </a:lnTo>
                    <a:lnTo>
                      <a:pt x="57" y="41"/>
                    </a:lnTo>
                    <a:lnTo>
                      <a:pt x="57" y="40"/>
                    </a:lnTo>
                    <a:lnTo>
                      <a:pt x="58" y="40"/>
                    </a:lnTo>
                    <a:lnTo>
                      <a:pt x="58" y="39"/>
                    </a:lnTo>
                    <a:lnTo>
                      <a:pt x="59" y="39"/>
                    </a:lnTo>
                    <a:lnTo>
                      <a:pt x="59" y="37"/>
                    </a:lnTo>
                    <a:lnTo>
                      <a:pt x="60" y="37"/>
                    </a:lnTo>
                    <a:lnTo>
                      <a:pt x="60" y="35"/>
                    </a:lnTo>
                    <a:lnTo>
                      <a:pt x="61" y="35"/>
                    </a:lnTo>
                    <a:lnTo>
                      <a:pt x="61" y="32"/>
                    </a:lnTo>
                    <a:lnTo>
                      <a:pt x="62" y="31"/>
                    </a:lnTo>
                    <a:lnTo>
                      <a:pt x="62" y="27"/>
                    </a:lnTo>
                    <a:lnTo>
                      <a:pt x="62" y="22"/>
                    </a:lnTo>
                    <a:lnTo>
                      <a:pt x="61" y="21"/>
                    </a:lnTo>
                    <a:lnTo>
                      <a:pt x="61" y="18"/>
                    </a:lnTo>
                    <a:lnTo>
                      <a:pt x="60" y="18"/>
                    </a:lnTo>
                    <a:lnTo>
                      <a:pt x="60" y="16"/>
                    </a:lnTo>
                    <a:lnTo>
                      <a:pt x="59" y="16"/>
                    </a:lnTo>
                    <a:lnTo>
                      <a:pt x="59" y="14"/>
                    </a:lnTo>
                    <a:lnTo>
                      <a:pt x="58" y="14"/>
                    </a:lnTo>
                    <a:lnTo>
                      <a:pt x="58" y="13"/>
                    </a:lnTo>
                    <a:lnTo>
                      <a:pt x="57" y="13"/>
                    </a:lnTo>
                    <a:lnTo>
                      <a:pt x="57" y="12"/>
                    </a:lnTo>
                    <a:lnTo>
                      <a:pt x="56" y="11"/>
                    </a:lnTo>
                    <a:lnTo>
                      <a:pt x="56" y="10"/>
                    </a:lnTo>
                    <a:lnTo>
                      <a:pt x="55" y="10"/>
                    </a:lnTo>
                    <a:lnTo>
                      <a:pt x="55" y="9"/>
                    </a:lnTo>
                    <a:lnTo>
                      <a:pt x="54" y="9"/>
                    </a:lnTo>
                    <a:lnTo>
                      <a:pt x="54" y="8"/>
                    </a:lnTo>
                    <a:lnTo>
                      <a:pt x="53" y="8"/>
                    </a:lnTo>
                    <a:lnTo>
                      <a:pt x="52" y="7"/>
                    </a:lnTo>
                    <a:lnTo>
                      <a:pt x="51" y="7"/>
                    </a:lnTo>
                    <a:lnTo>
                      <a:pt x="51" y="6"/>
                    </a:lnTo>
                    <a:lnTo>
                      <a:pt x="50" y="6"/>
                    </a:lnTo>
                    <a:lnTo>
                      <a:pt x="49" y="4"/>
                    </a:lnTo>
                    <a:lnTo>
                      <a:pt x="48" y="4"/>
                    </a:lnTo>
                    <a:lnTo>
                      <a:pt x="48" y="3"/>
                    </a:lnTo>
                    <a:lnTo>
                      <a:pt x="45" y="3"/>
                    </a:lnTo>
                    <a:lnTo>
                      <a:pt x="44" y="2"/>
                    </a:lnTo>
                    <a:lnTo>
                      <a:pt x="42" y="2"/>
                    </a:lnTo>
                    <a:lnTo>
                      <a:pt x="42" y="1"/>
                    </a:lnTo>
                    <a:lnTo>
                      <a:pt x="38" y="1"/>
                    </a:lnTo>
                    <a:lnTo>
                      <a:pt x="37"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44" name="Freeform 43"/>
              <p:cNvSpPr>
                <a:spLocks/>
              </p:cNvSpPr>
              <p:nvPr/>
            </p:nvSpPr>
            <p:spPr bwMode="auto">
              <a:xfrm>
                <a:off x="2304" y="2175"/>
                <a:ext cx="27" cy="21"/>
              </a:xfrm>
              <a:custGeom>
                <a:avLst/>
                <a:gdLst/>
                <a:ahLst/>
                <a:cxnLst>
                  <a:cxn ang="0">
                    <a:pos x="24" y="1"/>
                  </a:cxn>
                  <a:cxn ang="0">
                    <a:pos x="17" y="2"/>
                  </a:cxn>
                  <a:cxn ang="0">
                    <a:pos x="15" y="4"/>
                  </a:cxn>
                  <a:cxn ang="0">
                    <a:pos x="12" y="5"/>
                  </a:cxn>
                  <a:cxn ang="0">
                    <a:pos x="9" y="7"/>
                  </a:cxn>
                  <a:cxn ang="0">
                    <a:pos x="7" y="8"/>
                  </a:cxn>
                  <a:cxn ang="0">
                    <a:pos x="6" y="10"/>
                  </a:cxn>
                  <a:cxn ang="0">
                    <a:pos x="4" y="11"/>
                  </a:cxn>
                  <a:cxn ang="0">
                    <a:pos x="3" y="15"/>
                  </a:cxn>
                  <a:cxn ang="0">
                    <a:pos x="1" y="18"/>
                  </a:cxn>
                  <a:cxn ang="0">
                    <a:pos x="0" y="25"/>
                  </a:cxn>
                  <a:cxn ang="0">
                    <a:pos x="1" y="33"/>
                  </a:cxn>
                  <a:cxn ang="0">
                    <a:pos x="3" y="36"/>
                  </a:cxn>
                  <a:cxn ang="0">
                    <a:pos x="4" y="39"/>
                  </a:cxn>
                  <a:cxn ang="0">
                    <a:pos x="6" y="40"/>
                  </a:cxn>
                  <a:cxn ang="0">
                    <a:pos x="7" y="42"/>
                  </a:cxn>
                  <a:cxn ang="0">
                    <a:pos x="9" y="43"/>
                  </a:cxn>
                  <a:cxn ang="0">
                    <a:pos x="12" y="45"/>
                  </a:cxn>
                  <a:cxn ang="0">
                    <a:pos x="15" y="46"/>
                  </a:cxn>
                  <a:cxn ang="0">
                    <a:pos x="17" y="48"/>
                  </a:cxn>
                  <a:cxn ang="0">
                    <a:pos x="24" y="49"/>
                  </a:cxn>
                  <a:cxn ang="0">
                    <a:pos x="37" y="51"/>
                  </a:cxn>
                  <a:cxn ang="0">
                    <a:pos x="41" y="48"/>
                  </a:cxn>
                  <a:cxn ang="0">
                    <a:pos x="47" y="47"/>
                  </a:cxn>
                  <a:cxn ang="0">
                    <a:pos x="49" y="45"/>
                  </a:cxn>
                  <a:cxn ang="0">
                    <a:pos x="52" y="44"/>
                  </a:cxn>
                  <a:cxn ang="0">
                    <a:pos x="53" y="42"/>
                  </a:cxn>
                  <a:cxn ang="0">
                    <a:pos x="55" y="41"/>
                  </a:cxn>
                  <a:cxn ang="0">
                    <a:pos x="56" y="39"/>
                  </a:cxn>
                  <a:cxn ang="0">
                    <a:pos x="58" y="37"/>
                  </a:cxn>
                  <a:cxn ang="0">
                    <a:pos x="59" y="34"/>
                  </a:cxn>
                  <a:cxn ang="0">
                    <a:pos x="61" y="29"/>
                  </a:cxn>
                  <a:cxn ang="0">
                    <a:pos x="60" y="21"/>
                  </a:cxn>
                  <a:cxn ang="0">
                    <a:pos x="59" y="15"/>
                  </a:cxn>
                  <a:cxn ang="0">
                    <a:pos x="57" y="12"/>
                  </a:cxn>
                  <a:cxn ang="0">
                    <a:pos x="56" y="10"/>
                  </a:cxn>
                  <a:cxn ang="0">
                    <a:pos x="54" y="9"/>
                  </a:cxn>
                  <a:cxn ang="0">
                    <a:pos x="53" y="7"/>
                  </a:cxn>
                  <a:cxn ang="0">
                    <a:pos x="50" y="6"/>
                  </a:cxn>
                  <a:cxn ang="0">
                    <a:pos x="49" y="4"/>
                  </a:cxn>
                  <a:cxn ang="0">
                    <a:pos x="44" y="3"/>
                  </a:cxn>
                  <a:cxn ang="0">
                    <a:pos x="41" y="1"/>
                  </a:cxn>
                  <a:cxn ang="0">
                    <a:pos x="31" y="0"/>
                  </a:cxn>
                </a:cxnLst>
                <a:rect l="0" t="0" r="r" b="b"/>
                <a:pathLst>
                  <a:path w="61" h="51">
                    <a:moveTo>
                      <a:pt x="31" y="0"/>
                    </a:moveTo>
                    <a:lnTo>
                      <a:pt x="24" y="0"/>
                    </a:lnTo>
                    <a:lnTo>
                      <a:pt x="24" y="1"/>
                    </a:lnTo>
                    <a:lnTo>
                      <a:pt x="20" y="1"/>
                    </a:lnTo>
                    <a:lnTo>
                      <a:pt x="20" y="2"/>
                    </a:lnTo>
                    <a:lnTo>
                      <a:pt x="17" y="2"/>
                    </a:lnTo>
                    <a:lnTo>
                      <a:pt x="17" y="3"/>
                    </a:lnTo>
                    <a:lnTo>
                      <a:pt x="15" y="3"/>
                    </a:lnTo>
                    <a:lnTo>
                      <a:pt x="15" y="4"/>
                    </a:lnTo>
                    <a:lnTo>
                      <a:pt x="13" y="4"/>
                    </a:lnTo>
                    <a:lnTo>
                      <a:pt x="13" y="5"/>
                    </a:lnTo>
                    <a:lnTo>
                      <a:pt x="12" y="5"/>
                    </a:lnTo>
                    <a:lnTo>
                      <a:pt x="12" y="6"/>
                    </a:lnTo>
                    <a:lnTo>
                      <a:pt x="9" y="6"/>
                    </a:lnTo>
                    <a:lnTo>
                      <a:pt x="9" y="7"/>
                    </a:lnTo>
                    <a:lnTo>
                      <a:pt x="8" y="7"/>
                    </a:lnTo>
                    <a:lnTo>
                      <a:pt x="8" y="8"/>
                    </a:lnTo>
                    <a:lnTo>
                      <a:pt x="7" y="8"/>
                    </a:lnTo>
                    <a:lnTo>
                      <a:pt x="7" y="9"/>
                    </a:lnTo>
                    <a:lnTo>
                      <a:pt x="6" y="9"/>
                    </a:lnTo>
                    <a:lnTo>
                      <a:pt x="6" y="10"/>
                    </a:lnTo>
                    <a:lnTo>
                      <a:pt x="5" y="10"/>
                    </a:lnTo>
                    <a:lnTo>
                      <a:pt x="5" y="11"/>
                    </a:lnTo>
                    <a:lnTo>
                      <a:pt x="4" y="11"/>
                    </a:lnTo>
                    <a:lnTo>
                      <a:pt x="4" y="12"/>
                    </a:lnTo>
                    <a:lnTo>
                      <a:pt x="3" y="13"/>
                    </a:lnTo>
                    <a:lnTo>
                      <a:pt x="3" y="15"/>
                    </a:lnTo>
                    <a:lnTo>
                      <a:pt x="2" y="15"/>
                    </a:lnTo>
                    <a:lnTo>
                      <a:pt x="2" y="17"/>
                    </a:lnTo>
                    <a:lnTo>
                      <a:pt x="1" y="18"/>
                    </a:lnTo>
                    <a:lnTo>
                      <a:pt x="1" y="21"/>
                    </a:lnTo>
                    <a:lnTo>
                      <a:pt x="0" y="21"/>
                    </a:lnTo>
                    <a:lnTo>
                      <a:pt x="0" y="25"/>
                    </a:lnTo>
                    <a:lnTo>
                      <a:pt x="0" y="29"/>
                    </a:lnTo>
                    <a:lnTo>
                      <a:pt x="1" y="29"/>
                    </a:lnTo>
                    <a:lnTo>
                      <a:pt x="1" y="33"/>
                    </a:lnTo>
                    <a:lnTo>
                      <a:pt x="2" y="34"/>
                    </a:lnTo>
                    <a:lnTo>
                      <a:pt x="2" y="36"/>
                    </a:lnTo>
                    <a:lnTo>
                      <a:pt x="3" y="36"/>
                    </a:lnTo>
                    <a:lnTo>
                      <a:pt x="3" y="37"/>
                    </a:lnTo>
                    <a:lnTo>
                      <a:pt x="4" y="38"/>
                    </a:lnTo>
                    <a:lnTo>
                      <a:pt x="4" y="39"/>
                    </a:lnTo>
                    <a:lnTo>
                      <a:pt x="5" y="39"/>
                    </a:lnTo>
                    <a:lnTo>
                      <a:pt x="5" y="40"/>
                    </a:lnTo>
                    <a:lnTo>
                      <a:pt x="6" y="40"/>
                    </a:lnTo>
                    <a:lnTo>
                      <a:pt x="6" y="41"/>
                    </a:lnTo>
                    <a:lnTo>
                      <a:pt x="7" y="41"/>
                    </a:lnTo>
                    <a:lnTo>
                      <a:pt x="7" y="42"/>
                    </a:lnTo>
                    <a:lnTo>
                      <a:pt x="8" y="42"/>
                    </a:lnTo>
                    <a:lnTo>
                      <a:pt x="8" y="43"/>
                    </a:lnTo>
                    <a:lnTo>
                      <a:pt x="9" y="43"/>
                    </a:lnTo>
                    <a:lnTo>
                      <a:pt x="9" y="44"/>
                    </a:lnTo>
                    <a:lnTo>
                      <a:pt x="12" y="44"/>
                    </a:lnTo>
                    <a:lnTo>
                      <a:pt x="12" y="45"/>
                    </a:lnTo>
                    <a:lnTo>
                      <a:pt x="13" y="45"/>
                    </a:lnTo>
                    <a:lnTo>
                      <a:pt x="13" y="46"/>
                    </a:lnTo>
                    <a:lnTo>
                      <a:pt x="15" y="46"/>
                    </a:lnTo>
                    <a:lnTo>
                      <a:pt x="15" y="47"/>
                    </a:lnTo>
                    <a:lnTo>
                      <a:pt x="17" y="47"/>
                    </a:lnTo>
                    <a:lnTo>
                      <a:pt x="17" y="48"/>
                    </a:lnTo>
                    <a:lnTo>
                      <a:pt x="20" y="48"/>
                    </a:lnTo>
                    <a:lnTo>
                      <a:pt x="20" y="49"/>
                    </a:lnTo>
                    <a:lnTo>
                      <a:pt x="24" y="49"/>
                    </a:lnTo>
                    <a:lnTo>
                      <a:pt x="24" y="51"/>
                    </a:lnTo>
                    <a:lnTo>
                      <a:pt x="31" y="51"/>
                    </a:lnTo>
                    <a:lnTo>
                      <a:pt x="37" y="51"/>
                    </a:lnTo>
                    <a:lnTo>
                      <a:pt x="37" y="49"/>
                    </a:lnTo>
                    <a:lnTo>
                      <a:pt x="41" y="49"/>
                    </a:lnTo>
                    <a:lnTo>
                      <a:pt x="41" y="48"/>
                    </a:lnTo>
                    <a:lnTo>
                      <a:pt x="44" y="48"/>
                    </a:lnTo>
                    <a:lnTo>
                      <a:pt x="44" y="47"/>
                    </a:lnTo>
                    <a:lnTo>
                      <a:pt x="47" y="47"/>
                    </a:lnTo>
                    <a:lnTo>
                      <a:pt x="47" y="46"/>
                    </a:lnTo>
                    <a:lnTo>
                      <a:pt x="49" y="46"/>
                    </a:lnTo>
                    <a:lnTo>
                      <a:pt x="49" y="45"/>
                    </a:lnTo>
                    <a:lnTo>
                      <a:pt x="50" y="45"/>
                    </a:lnTo>
                    <a:lnTo>
                      <a:pt x="50" y="44"/>
                    </a:lnTo>
                    <a:lnTo>
                      <a:pt x="52" y="44"/>
                    </a:lnTo>
                    <a:lnTo>
                      <a:pt x="52" y="43"/>
                    </a:lnTo>
                    <a:lnTo>
                      <a:pt x="53" y="43"/>
                    </a:lnTo>
                    <a:lnTo>
                      <a:pt x="53" y="42"/>
                    </a:lnTo>
                    <a:lnTo>
                      <a:pt x="54" y="42"/>
                    </a:lnTo>
                    <a:lnTo>
                      <a:pt x="54" y="41"/>
                    </a:lnTo>
                    <a:lnTo>
                      <a:pt x="55" y="41"/>
                    </a:lnTo>
                    <a:lnTo>
                      <a:pt x="55" y="40"/>
                    </a:lnTo>
                    <a:lnTo>
                      <a:pt x="56" y="40"/>
                    </a:lnTo>
                    <a:lnTo>
                      <a:pt x="56" y="39"/>
                    </a:lnTo>
                    <a:lnTo>
                      <a:pt x="57" y="39"/>
                    </a:lnTo>
                    <a:lnTo>
                      <a:pt x="57" y="38"/>
                    </a:lnTo>
                    <a:lnTo>
                      <a:pt x="58" y="37"/>
                    </a:lnTo>
                    <a:lnTo>
                      <a:pt x="58" y="36"/>
                    </a:lnTo>
                    <a:lnTo>
                      <a:pt x="59" y="36"/>
                    </a:lnTo>
                    <a:lnTo>
                      <a:pt x="59" y="34"/>
                    </a:lnTo>
                    <a:lnTo>
                      <a:pt x="60" y="33"/>
                    </a:lnTo>
                    <a:lnTo>
                      <a:pt x="60" y="29"/>
                    </a:lnTo>
                    <a:lnTo>
                      <a:pt x="61" y="29"/>
                    </a:lnTo>
                    <a:lnTo>
                      <a:pt x="61" y="25"/>
                    </a:lnTo>
                    <a:lnTo>
                      <a:pt x="61" y="21"/>
                    </a:lnTo>
                    <a:lnTo>
                      <a:pt x="60" y="21"/>
                    </a:lnTo>
                    <a:lnTo>
                      <a:pt x="60" y="18"/>
                    </a:lnTo>
                    <a:lnTo>
                      <a:pt x="59" y="17"/>
                    </a:lnTo>
                    <a:lnTo>
                      <a:pt x="59" y="15"/>
                    </a:lnTo>
                    <a:lnTo>
                      <a:pt x="58" y="15"/>
                    </a:lnTo>
                    <a:lnTo>
                      <a:pt x="58" y="13"/>
                    </a:lnTo>
                    <a:lnTo>
                      <a:pt x="57" y="12"/>
                    </a:lnTo>
                    <a:lnTo>
                      <a:pt x="57" y="11"/>
                    </a:lnTo>
                    <a:lnTo>
                      <a:pt x="56" y="11"/>
                    </a:lnTo>
                    <a:lnTo>
                      <a:pt x="56" y="10"/>
                    </a:lnTo>
                    <a:lnTo>
                      <a:pt x="55" y="10"/>
                    </a:lnTo>
                    <a:lnTo>
                      <a:pt x="55" y="9"/>
                    </a:lnTo>
                    <a:lnTo>
                      <a:pt x="54" y="9"/>
                    </a:lnTo>
                    <a:lnTo>
                      <a:pt x="54" y="8"/>
                    </a:lnTo>
                    <a:lnTo>
                      <a:pt x="53" y="8"/>
                    </a:lnTo>
                    <a:lnTo>
                      <a:pt x="53" y="7"/>
                    </a:lnTo>
                    <a:lnTo>
                      <a:pt x="52" y="7"/>
                    </a:lnTo>
                    <a:lnTo>
                      <a:pt x="52" y="6"/>
                    </a:lnTo>
                    <a:lnTo>
                      <a:pt x="50" y="6"/>
                    </a:lnTo>
                    <a:lnTo>
                      <a:pt x="50" y="5"/>
                    </a:lnTo>
                    <a:lnTo>
                      <a:pt x="49" y="5"/>
                    </a:lnTo>
                    <a:lnTo>
                      <a:pt x="49" y="4"/>
                    </a:lnTo>
                    <a:lnTo>
                      <a:pt x="47" y="4"/>
                    </a:lnTo>
                    <a:lnTo>
                      <a:pt x="47" y="3"/>
                    </a:lnTo>
                    <a:lnTo>
                      <a:pt x="44" y="3"/>
                    </a:lnTo>
                    <a:lnTo>
                      <a:pt x="44" y="2"/>
                    </a:lnTo>
                    <a:lnTo>
                      <a:pt x="41" y="2"/>
                    </a:lnTo>
                    <a:lnTo>
                      <a:pt x="41" y="1"/>
                    </a:lnTo>
                    <a:lnTo>
                      <a:pt x="37" y="1"/>
                    </a:lnTo>
                    <a:lnTo>
                      <a:pt x="37"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45" name="Freeform 44"/>
              <p:cNvSpPr>
                <a:spLocks/>
              </p:cNvSpPr>
              <p:nvPr/>
            </p:nvSpPr>
            <p:spPr bwMode="auto">
              <a:xfrm>
                <a:off x="2373" y="2158"/>
                <a:ext cx="27" cy="24"/>
              </a:xfrm>
              <a:custGeom>
                <a:avLst/>
                <a:gdLst/>
                <a:ahLst/>
                <a:cxnLst>
                  <a:cxn ang="0">
                    <a:pos x="25" y="1"/>
                  </a:cxn>
                  <a:cxn ang="0">
                    <a:pos x="17" y="2"/>
                  </a:cxn>
                  <a:cxn ang="0">
                    <a:pos x="15" y="4"/>
                  </a:cxn>
                  <a:cxn ang="0">
                    <a:pos x="12" y="5"/>
                  </a:cxn>
                  <a:cxn ang="0">
                    <a:pos x="10" y="7"/>
                  </a:cxn>
                  <a:cxn ang="0">
                    <a:pos x="8" y="8"/>
                  </a:cxn>
                  <a:cxn ang="0">
                    <a:pos x="7" y="10"/>
                  </a:cxn>
                  <a:cxn ang="0">
                    <a:pos x="4" y="11"/>
                  </a:cxn>
                  <a:cxn ang="0">
                    <a:pos x="3" y="15"/>
                  </a:cxn>
                  <a:cxn ang="0">
                    <a:pos x="1" y="18"/>
                  </a:cxn>
                  <a:cxn ang="0">
                    <a:pos x="0" y="25"/>
                  </a:cxn>
                  <a:cxn ang="0">
                    <a:pos x="1" y="33"/>
                  </a:cxn>
                  <a:cxn ang="0">
                    <a:pos x="3" y="36"/>
                  </a:cxn>
                  <a:cxn ang="0">
                    <a:pos x="4" y="39"/>
                  </a:cxn>
                  <a:cxn ang="0">
                    <a:pos x="7" y="40"/>
                  </a:cxn>
                  <a:cxn ang="0">
                    <a:pos x="8" y="42"/>
                  </a:cxn>
                  <a:cxn ang="0">
                    <a:pos x="10" y="43"/>
                  </a:cxn>
                  <a:cxn ang="0">
                    <a:pos x="12" y="45"/>
                  </a:cxn>
                  <a:cxn ang="0">
                    <a:pos x="15" y="46"/>
                  </a:cxn>
                  <a:cxn ang="0">
                    <a:pos x="17" y="48"/>
                  </a:cxn>
                  <a:cxn ang="0">
                    <a:pos x="25" y="49"/>
                  </a:cxn>
                  <a:cxn ang="0">
                    <a:pos x="38" y="50"/>
                  </a:cxn>
                  <a:cxn ang="0">
                    <a:pos x="43" y="48"/>
                  </a:cxn>
                  <a:cxn ang="0">
                    <a:pos x="48" y="47"/>
                  </a:cxn>
                  <a:cxn ang="0">
                    <a:pos x="50" y="45"/>
                  </a:cxn>
                  <a:cxn ang="0">
                    <a:pos x="53" y="44"/>
                  </a:cxn>
                  <a:cxn ang="0">
                    <a:pos x="54" y="42"/>
                  </a:cxn>
                  <a:cxn ang="0">
                    <a:pos x="56" y="41"/>
                  </a:cxn>
                  <a:cxn ang="0">
                    <a:pos x="57" y="39"/>
                  </a:cxn>
                  <a:cxn ang="0">
                    <a:pos x="60" y="37"/>
                  </a:cxn>
                  <a:cxn ang="0">
                    <a:pos x="61" y="34"/>
                  </a:cxn>
                  <a:cxn ang="0">
                    <a:pos x="63" y="29"/>
                  </a:cxn>
                  <a:cxn ang="0">
                    <a:pos x="62" y="21"/>
                  </a:cxn>
                  <a:cxn ang="0">
                    <a:pos x="61" y="15"/>
                  </a:cxn>
                  <a:cxn ang="0">
                    <a:pos x="58" y="12"/>
                  </a:cxn>
                  <a:cxn ang="0">
                    <a:pos x="57" y="10"/>
                  </a:cxn>
                  <a:cxn ang="0">
                    <a:pos x="55" y="9"/>
                  </a:cxn>
                  <a:cxn ang="0">
                    <a:pos x="54" y="7"/>
                  </a:cxn>
                  <a:cxn ang="0">
                    <a:pos x="51" y="6"/>
                  </a:cxn>
                  <a:cxn ang="0">
                    <a:pos x="50" y="4"/>
                  </a:cxn>
                  <a:cxn ang="0">
                    <a:pos x="46" y="3"/>
                  </a:cxn>
                  <a:cxn ang="0">
                    <a:pos x="43" y="1"/>
                  </a:cxn>
                  <a:cxn ang="0">
                    <a:pos x="31" y="0"/>
                  </a:cxn>
                </a:cxnLst>
                <a:rect l="0" t="0" r="r" b="b"/>
                <a:pathLst>
                  <a:path w="63" h="50">
                    <a:moveTo>
                      <a:pt x="31" y="0"/>
                    </a:moveTo>
                    <a:lnTo>
                      <a:pt x="25" y="0"/>
                    </a:lnTo>
                    <a:lnTo>
                      <a:pt x="25" y="1"/>
                    </a:lnTo>
                    <a:lnTo>
                      <a:pt x="20" y="1"/>
                    </a:lnTo>
                    <a:lnTo>
                      <a:pt x="20" y="2"/>
                    </a:lnTo>
                    <a:lnTo>
                      <a:pt x="17" y="2"/>
                    </a:lnTo>
                    <a:lnTo>
                      <a:pt x="17" y="3"/>
                    </a:lnTo>
                    <a:lnTo>
                      <a:pt x="15" y="3"/>
                    </a:lnTo>
                    <a:lnTo>
                      <a:pt x="15" y="4"/>
                    </a:lnTo>
                    <a:lnTo>
                      <a:pt x="13" y="4"/>
                    </a:lnTo>
                    <a:lnTo>
                      <a:pt x="13" y="5"/>
                    </a:lnTo>
                    <a:lnTo>
                      <a:pt x="12" y="5"/>
                    </a:lnTo>
                    <a:lnTo>
                      <a:pt x="12" y="6"/>
                    </a:lnTo>
                    <a:lnTo>
                      <a:pt x="10" y="6"/>
                    </a:lnTo>
                    <a:lnTo>
                      <a:pt x="10" y="7"/>
                    </a:lnTo>
                    <a:lnTo>
                      <a:pt x="9" y="7"/>
                    </a:lnTo>
                    <a:lnTo>
                      <a:pt x="9" y="8"/>
                    </a:lnTo>
                    <a:lnTo>
                      <a:pt x="8" y="8"/>
                    </a:lnTo>
                    <a:lnTo>
                      <a:pt x="8" y="9"/>
                    </a:lnTo>
                    <a:lnTo>
                      <a:pt x="7" y="9"/>
                    </a:lnTo>
                    <a:lnTo>
                      <a:pt x="7" y="10"/>
                    </a:lnTo>
                    <a:lnTo>
                      <a:pt x="6" y="10"/>
                    </a:lnTo>
                    <a:lnTo>
                      <a:pt x="6" y="11"/>
                    </a:lnTo>
                    <a:lnTo>
                      <a:pt x="4" y="11"/>
                    </a:lnTo>
                    <a:lnTo>
                      <a:pt x="4" y="12"/>
                    </a:lnTo>
                    <a:lnTo>
                      <a:pt x="3" y="13"/>
                    </a:lnTo>
                    <a:lnTo>
                      <a:pt x="3" y="15"/>
                    </a:lnTo>
                    <a:lnTo>
                      <a:pt x="2" y="15"/>
                    </a:lnTo>
                    <a:lnTo>
                      <a:pt x="2" y="17"/>
                    </a:lnTo>
                    <a:lnTo>
                      <a:pt x="1" y="18"/>
                    </a:lnTo>
                    <a:lnTo>
                      <a:pt x="1" y="21"/>
                    </a:lnTo>
                    <a:lnTo>
                      <a:pt x="0" y="21"/>
                    </a:lnTo>
                    <a:lnTo>
                      <a:pt x="0" y="25"/>
                    </a:lnTo>
                    <a:lnTo>
                      <a:pt x="0" y="29"/>
                    </a:lnTo>
                    <a:lnTo>
                      <a:pt x="1" y="29"/>
                    </a:lnTo>
                    <a:lnTo>
                      <a:pt x="1" y="33"/>
                    </a:lnTo>
                    <a:lnTo>
                      <a:pt x="2" y="34"/>
                    </a:lnTo>
                    <a:lnTo>
                      <a:pt x="2" y="36"/>
                    </a:lnTo>
                    <a:lnTo>
                      <a:pt x="3" y="36"/>
                    </a:lnTo>
                    <a:lnTo>
                      <a:pt x="3" y="37"/>
                    </a:lnTo>
                    <a:lnTo>
                      <a:pt x="4" y="38"/>
                    </a:lnTo>
                    <a:lnTo>
                      <a:pt x="4" y="39"/>
                    </a:lnTo>
                    <a:lnTo>
                      <a:pt x="6" y="39"/>
                    </a:lnTo>
                    <a:lnTo>
                      <a:pt x="6" y="40"/>
                    </a:lnTo>
                    <a:lnTo>
                      <a:pt x="7" y="40"/>
                    </a:lnTo>
                    <a:lnTo>
                      <a:pt x="7" y="41"/>
                    </a:lnTo>
                    <a:lnTo>
                      <a:pt x="8" y="41"/>
                    </a:lnTo>
                    <a:lnTo>
                      <a:pt x="8" y="42"/>
                    </a:lnTo>
                    <a:lnTo>
                      <a:pt x="9" y="42"/>
                    </a:lnTo>
                    <a:lnTo>
                      <a:pt x="9" y="43"/>
                    </a:lnTo>
                    <a:lnTo>
                      <a:pt x="10" y="43"/>
                    </a:lnTo>
                    <a:lnTo>
                      <a:pt x="10" y="44"/>
                    </a:lnTo>
                    <a:lnTo>
                      <a:pt x="12" y="44"/>
                    </a:lnTo>
                    <a:lnTo>
                      <a:pt x="12" y="45"/>
                    </a:lnTo>
                    <a:lnTo>
                      <a:pt x="13" y="45"/>
                    </a:lnTo>
                    <a:lnTo>
                      <a:pt x="13" y="46"/>
                    </a:lnTo>
                    <a:lnTo>
                      <a:pt x="15" y="46"/>
                    </a:lnTo>
                    <a:lnTo>
                      <a:pt x="15" y="47"/>
                    </a:lnTo>
                    <a:lnTo>
                      <a:pt x="17" y="47"/>
                    </a:lnTo>
                    <a:lnTo>
                      <a:pt x="17" y="48"/>
                    </a:lnTo>
                    <a:lnTo>
                      <a:pt x="20" y="48"/>
                    </a:lnTo>
                    <a:lnTo>
                      <a:pt x="20" y="49"/>
                    </a:lnTo>
                    <a:lnTo>
                      <a:pt x="25" y="49"/>
                    </a:lnTo>
                    <a:lnTo>
                      <a:pt x="25" y="50"/>
                    </a:lnTo>
                    <a:lnTo>
                      <a:pt x="31" y="50"/>
                    </a:lnTo>
                    <a:lnTo>
                      <a:pt x="38" y="50"/>
                    </a:lnTo>
                    <a:lnTo>
                      <a:pt x="38" y="49"/>
                    </a:lnTo>
                    <a:lnTo>
                      <a:pt x="43" y="49"/>
                    </a:lnTo>
                    <a:lnTo>
                      <a:pt x="43" y="48"/>
                    </a:lnTo>
                    <a:lnTo>
                      <a:pt x="46" y="48"/>
                    </a:lnTo>
                    <a:lnTo>
                      <a:pt x="46" y="47"/>
                    </a:lnTo>
                    <a:lnTo>
                      <a:pt x="48" y="47"/>
                    </a:lnTo>
                    <a:lnTo>
                      <a:pt x="48" y="46"/>
                    </a:lnTo>
                    <a:lnTo>
                      <a:pt x="50" y="46"/>
                    </a:lnTo>
                    <a:lnTo>
                      <a:pt x="50" y="45"/>
                    </a:lnTo>
                    <a:lnTo>
                      <a:pt x="51" y="45"/>
                    </a:lnTo>
                    <a:lnTo>
                      <a:pt x="51" y="44"/>
                    </a:lnTo>
                    <a:lnTo>
                      <a:pt x="53" y="44"/>
                    </a:lnTo>
                    <a:lnTo>
                      <a:pt x="53" y="43"/>
                    </a:lnTo>
                    <a:lnTo>
                      <a:pt x="54" y="43"/>
                    </a:lnTo>
                    <a:lnTo>
                      <a:pt x="54" y="42"/>
                    </a:lnTo>
                    <a:lnTo>
                      <a:pt x="55" y="42"/>
                    </a:lnTo>
                    <a:lnTo>
                      <a:pt x="55" y="41"/>
                    </a:lnTo>
                    <a:lnTo>
                      <a:pt x="56" y="41"/>
                    </a:lnTo>
                    <a:lnTo>
                      <a:pt x="56" y="40"/>
                    </a:lnTo>
                    <a:lnTo>
                      <a:pt x="57" y="40"/>
                    </a:lnTo>
                    <a:lnTo>
                      <a:pt x="57" y="39"/>
                    </a:lnTo>
                    <a:lnTo>
                      <a:pt x="58" y="39"/>
                    </a:lnTo>
                    <a:lnTo>
                      <a:pt x="58" y="38"/>
                    </a:lnTo>
                    <a:lnTo>
                      <a:pt x="60" y="37"/>
                    </a:lnTo>
                    <a:lnTo>
                      <a:pt x="60" y="36"/>
                    </a:lnTo>
                    <a:lnTo>
                      <a:pt x="61" y="36"/>
                    </a:lnTo>
                    <a:lnTo>
                      <a:pt x="61" y="34"/>
                    </a:lnTo>
                    <a:lnTo>
                      <a:pt x="62" y="33"/>
                    </a:lnTo>
                    <a:lnTo>
                      <a:pt x="62" y="29"/>
                    </a:lnTo>
                    <a:lnTo>
                      <a:pt x="63" y="29"/>
                    </a:lnTo>
                    <a:lnTo>
                      <a:pt x="63" y="25"/>
                    </a:lnTo>
                    <a:lnTo>
                      <a:pt x="63" y="21"/>
                    </a:lnTo>
                    <a:lnTo>
                      <a:pt x="62" y="21"/>
                    </a:lnTo>
                    <a:lnTo>
                      <a:pt x="62" y="18"/>
                    </a:lnTo>
                    <a:lnTo>
                      <a:pt x="61" y="17"/>
                    </a:lnTo>
                    <a:lnTo>
                      <a:pt x="61" y="15"/>
                    </a:lnTo>
                    <a:lnTo>
                      <a:pt x="60" y="15"/>
                    </a:lnTo>
                    <a:lnTo>
                      <a:pt x="60" y="13"/>
                    </a:lnTo>
                    <a:lnTo>
                      <a:pt x="58" y="12"/>
                    </a:lnTo>
                    <a:lnTo>
                      <a:pt x="58" y="11"/>
                    </a:lnTo>
                    <a:lnTo>
                      <a:pt x="57" y="11"/>
                    </a:lnTo>
                    <a:lnTo>
                      <a:pt x="57" y="10"/>
                    </a:lnTo>
                    <a:lnTo>
                      <a:pt x="56" y="10"/>
                    </a:lnTo>
                    <a:lnTo>
                      <a:pt x="56" y="9"/>
                    </a:lnTo>
                    <a:lnTo>
                      <a:pt x="55" y="9"/>
                    </a:lnTo>
                    <a:lnTo>
                      <a:pt x="55" y="8"/>
                    </a:lnTo>
                    <a:lnTo>
                      <a:pt x="54" y="8"/>
                    </a:lnTo>
                    <a:lnTo>
                      <a:pt x="54" y="7"/>
                    </a:lnTo>
                    <a:lnTo>
                      <a:pt x="53" y="7"/>
                    </a:lnTo>
                    <a:lnTo>
                      <a:pt x="53" y="6"/>
                    </a:lnTo>
                    <a:lnTo>
                      <a:pt x="51" y="6"/>
                    </a:lnTo>
                    <a:lnTo>
                      <a:pt x="51" y="5"/>
                    </a:lnTo>
                    <a:lnTo>
                      <a:pt x="50" y="5"/>
                    </a:lnTo>
                    <a:lnTo>
                      <a:pt x="50" y="4"/>
                    </a:lnTo>
                    <a:lnTo>
                      <a:pt x="48" y="4"/>
                    </a:lnTo>
                    <a:lnTo>
                      <a:pt x="48" y="3"/>
                    </a:lnTo>
                    <a:lnTo>
                      <a:pt x="46" y="3"/>
                    </a:lnTo>
                    <a:lnTo>
                      <a:pt x="46" y="2"/>
                    </a:lnTo>
                    <a:lnTo>
                      <a:pt x="43" y="2"/>
                    </a:lnTo>
                    <a:lnTo>
                      <a:pt x="43" y="1"/>
                    </a:lnTo>
                    <a:lnTo>
                      <a:pt x="38" y="1"/>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46" name="Freeform 45"/>
              <p:cNvSpPr>
                <a:spLocks/>
              </p:cNvSpPr>
              <p:nvPr/>
            </p:nvSpPr>
            <p:spPr bwMode="auto">
              <a:xfrm>
                <a:off x="2420" y="2129"/>
                <a:ext cx="26" cy="25"/>
              </a:xfrm>
              <a:custGeom>
                <a:avLst/>
                <a:gdLst/>
                <a:ahLst/>
                <a:cxnLst>
                  <a:cxn ang="0">
                    <a:pos x="24" y="1"/>
                  </a:cxn>
                  <a:cxn ang="0">
                    <a:pos x="16" y="2"/>
                  </a:cxn>
                  <a:cxn ang="0">
                    <a:pos x="14" y="4"/>
                  </a:cxn>
                  <a:cxn ang="0">
                    <a:pos x="11" y="6"/>
                  </a:cxn>
                  <a:cxn ang="0">
                    <a:pos x="9" y="8"/>
                  </a:cxn>
                  <a:cxn ang="0">
                    <a:pos x="7" y="9"/>
                  </a:cxn>
                  <a:cxn ang="0">
                    <a:pos x="6" y="11"/>
                  </a:cxn>
                  <a:cxn ang="0">
                    <a:pos x="4" y="12"/>
                  </a:cxn>
                  <a:cxn ang="0">
                    <a:pos x="3" y="15"/>
                  </a:cxn>
                  <a:cxn ang="0">
                    <a:pos x="1" y="18"/>
                  </a:cxn>
                  <a:cxn ang="0">
                    <a:pos x="0" y="26"/>
                  </a:cxn>
                  <a:cxn ang="0">
                    <a:pos x="1" y="33"/>
                  </a:cxn>
                  <a:cxn ang="0">
                    <a:pos x="3" y="36"/>
                  </a:cxn>
                  <a:cxn ang="0">
                    <a:pos x="4" y="39"/>
                  </a:cxn>
                  <a:cxn ang="0">
                    <a:pos x="6" y="40"/>
                  </a:cxn>
                  <a:cxn ang="0">
                    <a:pos x="7" y="43"/>
                  </a:cxn>
                  <a:cxn ang="0">
                    <a:pos x="9" y="44"/>
                  </a:cxn>
                  <a:cxn ang="0">
                    <a:pos x="11" y="46"/>
                  </a:cxn>
                  <a:cxn ang="0">
                    <a:pos x="14" y="47"/>
                  </a:cxn>
                  <a:cxn ang="0">
                    <a:pos x="16" y="49"/>
                  </a:cxn>
                  <a:cxn ang="0">
                    <a:pos x="24" y="50"/>
                  </a:cxn>
                  <a:cxn ang="0">
                    <a:pos x="38" y="51"/>
                  </a:cxn>
                  <a:cxn ang="0">
                    <a:pos x="42" y="49"/>
                  </a:cxn>
                  <a:cxn ang="0">
                    <a:pos x="47" y="48"/>
                  </a:cxn>
                  <a:cxn ang="0">
                    <a:pos x="49" y="46"/>
                  </a:cxn>
                  <a:cxn ang="0">
                    <a:pos x="52" y="45"/>
                  </a:cxn>
                  <a:cxn ang="0">
                    <a:pos x="54" y="43"/>
                  </a:cxn>
                  <a:cxn ang="0">
                    <a:pos x="56" y="41"/>
                  </a:cxn>
                  <a:cxn ang="0">
                    <a:pos x="57" y="39"/>
                  </a:cxn>
                  <a:cxn ang="0">
                    <a:pos x="59" y="37"/>
                  </a:cxn>
                  <a:cxn ang="0">
                    <a:pos x="60" y="34"/>
                  </a:cxn>
                  <a:cxn ang="0">
                    <a:pos x="62" y="30"/>
                  </a:cxn>
                  <a:cxn ang="0">
                    <a:pos x="61" y="21"/>
                  </a:cxn>
                  <a:cxn ang="0">
                    <a:pos x="60" y="15"/>
                  </a:cxn>
                  <a:cxn ang="0">
                    <a:pos x="58" y="13"/>
                  </a:cxn>
                  <a:cxn ang="0">
                    <a:pos x="57" y="11"/>
                  </a:cxn>
                  <a:cxn ang="0">
                    <a:pos x="55" y="10"/>
                  </a:cxn>
                  <a:cxn ang="0">
                    <a:pos x="54" y="8"/>
                  </a:cxn>
                  <a:cxn ang="0">
                    <a:pos x="50" y="7"/>
                  </a:cxn>
                  <a:cxn ang="0">
                    <a:pos x="49" y="4"/>
                  </a:cxn>
                  <a:cxn ang="0">
                    <a:pos x="45" y="3"/>
                  </a:cxn>
                  <a:cxn ang="0">
                    <a:pos x="42" y="1"/>
                  </a:cxn>
                  <a:cxn ang="0">
                    <a:pos x="30" y="0"/>
                  </a:cxn>
                </a:cxnLst>
                <a:rect l="0" t="0" r="r" b="b"/>
                <a:pathLst>
                  <a:path w="62" h="51">
                    <a:moveTo>
                      <a:pt x="30" y="0"/>
                    </a:moveTo>
                    <a:lnTo>
                      <a:pt x="24" y="0"/>
                    </a:lnTo>
                    <a:lnTo>
                      <a:pt x="24" y="1"/>
                    </a:lnTo>
                    <a:lnTo>
                      <a:pt x="20" y="1"/>
                    </a:lnTo>
                    <a:lnTo>
                      <a:pt x="20" y="2"/>
                    </a:lnTo>
                    <a:lnTo>
                      <a:pt x="16" y="2"/>
                    </a:lnTo>
                    <a:lnTo>
                      <a:pt x="16" y="3"/>
                    </a:lnTo>
                    <a:lnTo>
                      <a:pt x="14" y="3"/>
                    </a:lnTo>
                    <a:lnTo>
                      <a:pt x="14" y="4"/>
                    </a:lnTo>
                    <a:lnTo>
                      <a:pt x="12" y="4"/>
                    </a:lnTo>
                    <a:lnTo>
                      <a:pt x="12" y="6"/>
                    </a:lnTo>
                    <a:lnTo>
                      <a:pt x="11" y="6"/>
                    </a:lnTo>
                    <a:lnTo>
                      <a:pt x="11" y="7"/>
                    </a:lnTo>
                    <a:lnTo>
                      <a:pt x="9" y="7"/>
                    </a:lnTo>
                    <a:lnTo>
                      <a:pt x="9" y="8"/>
                    </a:lnTo>
                    <a:lnTo>
                      <a:pt x="8" y="8"/>
                    </a:lnTo>
                    <a:lnTo>
                      <a:pt x="8" y="9"/>
                    </a:lnTo>
                    <a:lnTo>
                      <a:pt x="7" y="9"/>
                    </a:lnTo>
                    <a:lnTo>
                      <a:pt x="7" y="10"/>
                    </a:lnTo>
                    <a:lnTo>
                      <a:pt x="6" y="10"/>
                    </a:lnTo>
                    <a:lnTo>
                      <a:pt x="6" y="11"/>
                    </a:lnTo>
                    <a:lnTo>
                      <a:pt x="5" y="11"/>
                    </a:lnTo>
                    <a:lnTo>
                      <a:pt x="5" y="12"/>
                    </a:lnTo>
                    <a:lnTo>
                      <a:pt x="4" y="12"/>
                    </a:lnTo>
                    <a:lnTo>
                      <a:pt x="4" y="13"/>
                    </a:lnTo>
                    <a:lnTo>
                      <a:pt x="3" y="14"/>
                    </a:lnTo>
                    <a:lnTo>
                      <a:pt x="3" y="15"/>
                    </a:lnTo>
                    <a:lnTo>
                      <a:pt x="2" y="15"/>
                    </a:lnTo>
                    <a:lnTo>
                      <a:pt x="2" y="17"/>
                    </a:lnTo>
                    <a:lnTo>
                      <a:pt x="1" y="18"/>
                    </a:lnTo>
                    <a:lnTo>
                      <a:pt x="1" y="21"/>
                    </a:lnTo>
                    <a:lnTo>
                      <a:pt x="0" y="21"/>
                    </a:lnTo>
                    <a:lnTo>
                      <a:pt x="0" y="26"/>
                    </a:lnTo>
                    <a:lnTo>
                      <a:pt x="0" y="30"/>
                    </a:lnTo>
                    <a:lnTo>
                      <a:pt x="1" y="30"/>
                    </a:lnTo>
                    <a:lnTo>
                      <a:pt x="1" y="33"/>
                    </a:lnTo>
                    <a:lnTo>
                      <a:pt x="2" y="34"/>
                    </a:lnTo>
                    <a:lnTo>
                      <a:pt x="2" y="36"/>
                    </a:lnTo>
                    <a:lnTo>
                      <a:pt x="3" y="36"/>
                    </a:lnTo>
                    <a:lnTo>
                      <a:pt x="3" y="37"/>
                    </a:lnTo>
                    <a:lnTo>
                      <a:pt x="4" y="38"/>
                    </a:lnTo>
                    <a:lnTo>
                      <a:pt x="4" y="39"/>
                    </a:lnTo>
                    <a:lnTo>
                      <a:pt x="5" y="39"/>
                    </a:lnTo>
                    <a:lnTo>
                      <a:pt x="5" y="40"/>
                    </a:lnTo>
                    <a:lnTo>
                      <a:pt x="6" y="40"/>
                    </a:lnTo>
                    <a:lnTo>
                      <a:pt x="6" y="41"/>
                    </a:lnTo>
                    <a:lnTo>
                      <a:pt x="7" y="41"/>
                    </a:lnTo>
                    <a:lnTo>
                      <a:pt x="7" y="43"/>
                    </a:lnTo>
                    <a:lnTo>
                      <a:pt x="8" y="43"/>
                    </a:lnTo>
                    <a:lnTo>
                      <a:pt x="8" y="44"/>
                    </a:lnTo>
                    <a:lnTo>
                      <a:pt x="9" y="44"/>
                    </a:lnTo>
                    <a:lnTo>
                      <a:pt x="9" y="45"/>
                    </a:lnTo>
                    <a:lnTo>
                      <a:pt x="11" y="45"/>
                    </a:lnTo>
                    <a:lnTo>
                      <a:pt x="11" y="46"/>
                    </a:lnTo>
                    <a:lnTo>
                      <a:pt x="12" y="46"/>
                    </a:lnTo>
                    <a:lnTo>
                      <a:pt x="12" y="47"/>
                    </a:lnTo>
                    <a:lnTo>
                      <a:pt x="14" y="47"/>
                    </a:lnTo>
                    <a:lnTo>
                      <a:pt x="14" y="48"/>
                    </a:lnTo>
                    <a:lnTo>
                      <a:pt x="16" y="48"/>
                    </a:lnTo>
                    <a:lnTo>
                      <a:pt x="16" y="49"/>
                    </a:lnTo>
                    <a:lnTo>
                      <a:pt x="20" y="49"/>
                    </a:lnTo>
                    <a:lnTo>
                      <a:pt x="20" y="50"/>
                    </a:lnTo>
                    <a:lnTo>
                      <a:pt x="24" y="50"/>
                    </a:lnTo>
                    <a:lnTo>
                      <a:pt x="24" y="51"/>
                    </a:lnTo>
                    <a:lnTo>
                      <a:pt x="30" y="51"/>
                    </a:lnTo>
                    <a:lnTo>
                      <a:pt x="38" y="51"/>
                    </a:lnTo>
                    <a:lnTo>
                      <a:pt x="38" y="50"/>
                    </a:lnTo>
                    <a:lnTo>
                      <a:pt x="42" y="50"/>
                    </a:lnTo>
                    <a:lnTo>
                      <a:pt x="42" y="49"/>
                    </a:lnTo>
                    <a:lnTo>
                      <a:pt x="45" y="49"/>
                    </a:lnTo>
                    <a:lnTo>
                      <a:pt x="45" y="48"/>
                    </a:lnTo>
                    <a:lnTo>
                      <a:pt x="47" y="48"/>
                    </a:lnTo>
                    <a:lnTo>
                      <a:pt x="47" y="47"/>
                    </a:lnTo>
                    <a:lnTo>
                      <a:pt x="49" y="47"/>
                    </a:lnTo>
                    <a:lnTo>
                      <a:pt x="49" y="46"/>
                    </a:lnTo>
                    <a:lnTo>
                      <a:pt x="50" y="46"/>
                    </a:lnTo>
                    <a:lnTo>
                      <a:pt x="50" y="45"/>
                    </a:lnTo>
                    <a:lnTo>
                      <a:pt x="52" y="45"/>
                    </a:lnTo>
                    <a:lnTo>
                      <a:pt x="52" y="44"/>
                    </a:lnTo>
                    <a:lnTo>
                      <a:pt x="54" y="44"/>
                    </a:lnTo>
                    <a:lnTo>
                      <a:pt x="54" y="43"/>
                    </a:lnTo>
                    <a:lnTo>
                      <a:pt x="55" y="43"/>
                    </a:lnTo>
                    <a:lnTo>
                      <a:pt x="55" y="41"/>
                    </a:lnTo>
                    <a:lnTo>
                      <a:pt x="56" y="41"/>
                    </a:lnTo>
                    <a:lnTo>
                      <a:pt x="56" y="40"/>
                    </a:lnTo>
                    <a:lnTo>
                      <a:pt x="57" y="40"/>
                    </a:lnTo>
                    <a:lnTo>
                      <a:pt x="57" y="39"/>
                    </a:lnTo>
                    <a:lnTo>
                      <a:pt x="58" y="39"/>
                    </a:lnTo>
                    <a:lnTo>
                      <a:pt x="58" y="38"/>
                    </a:lnTo>
                    <a:lnTo>
                      <a:pt x="59" y="37"/>
                    </a:lnTo>
                    <a:lnTo>
                      <a:pt x="59" y="36"/>
                    </a:lnTo>
                    <a:lnTo>
                      <a:pt x="60" y="36"/>
                    </a:lnTo>
                    <a:lnTo>
                      <a:pt x="60" y="34"/>
                    </a:lnTo>
                    <a:lnTo>
                      <a:pt x="61" y="33"/>
                    </a:lnTo>
                    <a:lnTo>
                      <a:pt x="61" y="30"/>
                    </a:lnTo>
                    <a:lnTo>
                      <a:pt x="62" y="30"/>
                    </a:lnTo>
                    <a:lnTo>
                      <a:pt x="62" y="26"/>
                    </a:lnTo>
                    <a:lnTo>
                      <a:pt x="62" y="21"/>
                    </a:lnTo>
                    <a:lnTo>
                      <a:pt x="61" y="21"/>
                    </a:lnTo>
                    <a:lnTo>
                      <a:pt x="61" y="18"/>
                    </a:lnTo>
                    <a:lnTo>
                      <a:pt x="60" y="17"/>
                    </a:lnTo>
                    <a:lnTo>
                      <a:pt x="60" y="15"/>
                    </a:lnTo>
                    <a:lnTo>
                      <a:pt x="59" y="15"/>
                    </a:lnTo>
                    <a:lnTo>
                      <a:pt x="59" y="14"/>
                    </a:lnTo>
                    <a:lnTo>
                      <a:pt x="58" y="13"/>
                    </a:lnTo>
                    <a:lnTo>
                      <a:pt x="58" y="12"/>
                    </a:lnTo>
                    <a:lnTo>
                      <a:pt x="57" y="12"/>
                    </a:lnTo>
                    <a:lnTo>
                      <a:pt x="57" y="11"/>
                    </a:lnTo>
                    <a:lnTo>
                      <a:pt x="56" y="11"/>
                    </a:lnTo>
                    <a:lnTo>
                      <a:pt x="56" y="10"/>
                    </a:lnTo>
                    <a:lnTo>
                      <a:pt x="55" y="10"/>
                    </a:lnTo>
                    <a:lnTo>
                      <a:pt x="55" y="9"/>
                    </a:lnTo>
                    <a:lnTo>
                      <a:pt x="54" y="9"/>
                    </a:lnTo>
                    <a:lnTo>
                      <a:pt x="54" y="8"/>
                    </a:lnTo>
                    <a:lnTo>
                      <a:pt x="52" y="8"/>
                    </a:lnTo>
                    <a:lnTo>
                      <a:pt x="52" y="7"/>
                    </a:lnTo>
                    <a:lnTo>
                      <a:pt x="50" y="7"/>
                    </a:lnTo>
                    <a:lnTo>
                      <a:pt x="50" y="6"/>
                    </a:lnTo>
                    <a:lnTo>
                      <a:pt x="49" y="6"/>
                    </a:lnTo>
                    <a:lnTo>
                      <a:pt x="49" y="4"/>
                    </a:lnTo>
                    <a:lnTo>
                      <a:pt x="47" y="4"/>
                    </a:lnTo>
                    <a:lnTo>
                      <a:pt x="47" y="3"/>
                    </a:lnTo>
                    <a:lnTo>
                      <a:pt x="45" y="3"/>
                    </a:lnTo>
                    <a:lnTo>
                      <a:pt x="45" y="2"/>
                    </a:lnTo>
                    <a:lnTo>
                      <a:pt x="42" y="2"/>
                    </a:lnTo>
                    <a:lnTo>
                      <a:pt x="42" y="1"/>
                    </a:lnTo>
                    <a:lnTo>
                      <a:pt x="38" y="1"/>
                    </a:lnTo>
                    <a:lnTo>
                      <a:pt x="38"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47" name="Freeform 46"/>
              <p:cNvSpPr>
                <a:spLocks/>
              </p:cNvSpPr>
              <p:nvPr/>
            </p:nvSpPr>
            <p:spPr bwMode="auto">
              <a:xfrm>
                <a:off x="2446" y="2207"/>
                <a:ext cx="23" cy="24"/>
              </a:xfrm>
              <a:custGeom>
                <a:avLst/>
                <a:gdLst/>
                <a:ahLst/>
                <a:cxnLst>
                  <a:cxn ang="0">
                    <a:pos x="24" y="1"/>
                  </a:cxn>
                  <a:cxn ang="0">
                    <a:pos x="17" y="2"/>
                  </a:cxn>
                  <a:cxn ang="0">
                    <a:pos x="15" y="4"/>
                  </a:cxn>
                  <a:cxn ang="0">
                    <a:pos x="11" y="5"/>
                  </a:cxn>
                  <a:cxn ang="0">
                    <a:pos x="9" y="7"/>
                  </a:cxn>
                  <a:cxn ang="0">
                    <a:pos x="7" y="8"/>
                  </a:cxn>
                  <a:cxn ang="0">
                    <a:pos x="6" y="10"/>
                  </a:cxn>
                  <a:cxn ang="0">
                    <a:pos x="4" y="12"/>
                  </a:cxn>
                  <a:cxn ang="0">
                    <a:pos x="3" y="15"/>
                  </a:cxn>
                  <a:cxn ang="0">
                    <a:pos x="1" y="18"/>
                  </a:cxn>
                  <a:cxn ang="0">
                    <a:pos x="0" y="25"/>
                  </a:cxn>
                  <a:cxn ang="0">
                    <a:pos x="1" y="33"/>
                  </a:cxn>
                  <a:cxn ang="0">
                    <a:pos x="3" y="36"/>
                  </a:cxn>
                  <a:cxn ang="0">
                    <a:pos x="4" y="39"/>
                  </a:cxn>
                  <a:cxn ang="0">
                    <a:pos x="6" y="40"/>
                  </a:cxn>
                  <a:cxn ang="0">
                    <a:pos x="7" y="42"/>
                  </a:cxn>
                  <a:cxn ang="0">
                    <a:pos x="9" y="43"/>
                  </a:cxn>
                  <a:cxn ang="0">
                    <a:pos x="11" y="45"/>
                  </a:cxn>
                  <a:cxn ang="0">
                    <a:pos x="15" y="46"/>
                  </a:cxn>
                  <a:cxn ang="0">
                    <a:pos x="17" y="49"/>
                  </a:cxn>
                  <a:cxn ang="0">
                    <a:pos x="24" y="50"/>
                  </a:cxn>
                  <a:cxn ang="0">
                    <a:pos x="38" y="51"/>
                  </a:cxn>
                  <a:cxn ang="0">
                    <a:pos x="42" y="49"/>
                  </a:cxn>
                  <a:cxn ang="0">
                    <a:pos x="47" y="47"/>
                  </a:cxn>
                  <a:cxn ang="0">
                    <a:pos x="49" y="45"/>
                  </a:cxn>
                  <a:cxn ang="0">
                    <a:pos x="53" y="44"/>
                  </a:cxn>
                  <a:cxn ang="0">
                    <a:pos x="54" y="42"/>
                  </a:cxn>
                  <a:cxn ang="0">
                    <a:pos x="56" y="41"/>
                  </a:cxn>
                  <a:cxn ang="0">
                    <a:pos x="57" y="39"/>
                  </a:cxn>
                  <a:cxn ang="0">
                    <a:pos x="59" y="37"/>
                  </a:cxn>
                  <a:cxn ang="0">
                    <a:pos x="60" y="34"/>
                  </a:cxn>
                  <a:cxn ang="0">
                    <a:pos x="62" y="29"/>
                  </a:cxn>
                  <a:cxn ang="0">
                    <a:pos x="61" y="21"/>
                  </a:cxn>
                  <a:cxn ang="0">
                    <a:pos x="60" y="15"/>
                  </a:cxn>
                  <a:cxn ang="0">
                    <a:pos x="58" y="13"/>
                  </a:cxn>
                  <a:cxn ang="0">
                    <a:pos x="57" y="10"/>
                  </a:cxn>
                  <a:cxn ang="0">
                    <a:pos x="55" y="9"/>
                  </a:cxn>
                  <a:cxn ang="0">
                    <a:pos x="54" y="7"/>
                  </a:cxn>
                  <a:cxn ang="0">
                    <a:pos x="51" y="6"/>
                  </a:cxn>
                  <a:cxn ang="0">
                    <a:pos x="49" y="4"/>
                  </a:cxn>
                  <a:cxn ang="0">
                    <a:pos x="45" y="3"/>
                  </a:cxn>
                  <a:cxn ang="0">
                    <a:pos x="42" y="1"/>
                  </a:cxn>
                  <a:cxn ang="0">
                    <a:pos x="30" y="0"/>
                  </a:cxn>
                </a:cxnLst>
                <a:rect l="0" t="0" r="r" b="b"/>
                <a:pathLst>
                  <a:path w="62" h="51">
                    <a:moveTo>
                      <a:pt x="30" y="0"/>
                    </a:moveTo>
                    <a:lnTo>
                      <a:pt x="24" y="0"/>
                    </a:lnTo>
                    <a:lnTo>
                      <a:pt x="24" y="1"/>
                    </a:lnTo>
                    <a:lnTo>
                      <a:pt x="20" y="1"/>
                    </a:lnTo>
                    <a:lnTo>
                      <a:pt x="20" y="2"/>
                    </a:lnTo>
                    <a:lnTo>
                      <a:pt x="17" y="2"/>
                    </a:lnTo>
                    <a:lnTo>
                      <a:pt x="17" y="3"/>
                    </a:lnTo>
                    <a:lnTo>
                      <a:pt x="15" y="3"/>
                    </a:lnTo>
                    <a:lnTo>
                      <a:pt x="15" y="4"/>
                    </a:lnTo>
                    <a:lnTo>
                      <a:pt x="12" y="4"/>
                    </a:lnTo>
                    <a:lnTo>
                      <a:pt x="12" y="5"/>
                    </a:lnTo>
                    <a:lnTo>
                      <a:pt x="11" y="5"/>
                    </a:lnTo>
                    <a:lnTo>
                      <a:pt x="11" y="6"/>
                    </a:lnTo>
                    <a:lnTo>
                      <a:pt x="9" y="6"/>
                    </a:lnTo>
                    <a:lnTo>
                      <a:pt x="9" y="7"/>
                    </a:lnTo>
                    <a:lnTo>
                      <a:pt x="8" y="7"/>
                    </a:lnTo>
                    <a:lnTo>
                      <a:pt x="8" y="8"/>
                    </a:lnTo>
                    <a:lnTo>
                      <a:pt x="7" y="8"/>
                    </a:lnTo>
                    <a:lnTo>
                      <a:pt x="7" y="9"/>
                    </a:lnTo>
                    <a:lnTo>
                      <a:pt x="6" y="9"/>
                    </a:lnTo>
                    <a:lnTo>
                      <a:pt x="6" y="10"/>
                    </a:lnTo>
                    <a:lnTo>
                      <a:pt x="5" y="10"/>
                    </a:lnTo>
                    <a:lnTo>
                      <a:pt x="5" y="12"/>
                    </a:lnTo>
                    <a:lnTo>
                      <a:pt x="4" y="12"/>
                    </a:lnTo>
                    <a:lnTo>
                      <a:pt x="4" y="13"/>
                    </a:lnTo>
                    <a:lnTo>
                      <a:pt x="3" y="14"/>
                    </a:lnTo>
                    <a:lnTo>
                      <a:pt x="3" y="15"/>
                    </a:lnTo>
                    <a:lnTo>
                      <a:pt x="2" y="15"/>
                    </a:lnTo>
                    <a:lnTo>
                      <a:pt x="2" y="17"/>
                    </a:lnTo>
                    <a:lnTo>
                      <a:pt x="1" y="18"/>
                    </a:lnTo>
                    <a:lnTo>
                      <a:pt x="1" y="21"/>
                    </a:lnTo>
                    <a:lnTo>
                      <a:pt x="0" y="21"/>
                    </a:lnTo>
                    <a:lnTo>
                      <a:pt x="0" y="25"/>
                    </a:lnTo>
                    <a:lnTo>
                      <a:pt x="0" y="29"/>
                    </a:lnTo>
                    <a:lnTo>
                      <a:pt x="1" y="29"/>
                    </a:lnTo>
                    <a:lnTo>
                      <a:pt x="1" y="33"/>
                    </a:lnTo>
                    <a:lnTo>
                      <a:pt x="2" y="34"/>
                    </a:lnTo>
                    <a:lnTo>
                      <a:pt x="2" y="36"/>
                    </a:lnTo>
                    <a:lnTo>
                      <a:pt x="3" y="36"/>
                    </a:lnTo>
                    <a:lnTo>
                      <a:pt x="3" y="37"/>
                    </a:lnTo>
                    <a:lnTo>
                      <a:pt x="4" y="38"/>
                    </a:lnTo>
                    <a:lnTo>
                      <a:pt x="4" y="39"/>
                    </a:lnTo>
                    <a:lnTo>
                      <a:pt x="5" y="39"/>
                    </a:lnTo>
                    <a:lnTo>
                      <a:pt x="5" y="40"/>
                    </a:lnTo>
                    <a:lnTo>
                      <a:pt x="6" y="40"/>
                    </a:lnTo>
                    <a:lnTo>
                      <a:pt x="6" y="41"/>
                    </a:lnTo>
                    <a:lnTo>
                      <a:pt x="7" y="41"/>
                    </a:lnTo>
                    <a:lnTo>
                      <a:pt x="7" y="42"/>
                    </a:lnTo>
                    <a:lnTo>
                      <a:pt x="8" y="42"/>
                    </a:lnTo>
                    <a:lnTo>
                      <a:pt x="8" y="43"/>
                    </a:lnTo>
                    <a:lnTo>
                      <a:pt x="9" y="43"/>
                    </a:lnTo>
                    <a:lnTo>
                      <a:pt x="9" y="44"/>
                    </a:lnTo>
                    <a:lnTo>
                      <a:pt x="11" y="44"/>
                    </a:lnTo>
                    <a:lnTo>
                      <a:pt x="11" y="45"/>
                    </a:lnTo>
                    <a:lnTo>
                      <a:pt x="12" y="45"/>
                    </a:lnTo>
                    <a:lnTo>
                      <a:pt x="12" y="46"/>
                    </a:lnTo>
                    <a:lnTo>
                      <a:pt x="15" y="46"/>
                    </a:lnTo>
                    <a:lnTo>
                      <a:pt x="15" y="47"/>
                    </a:lnTo>
                    <a:lnTo>
                      <a:pt x="17" y="47"/>
                    </a:lnTo>
                    <a:lnTo>
                      <a:pt x="17" y="49"/>
                    </a:lnTo>
                    <a:lnTo>
                      <a:pt x="20" y="49"/>
                    </a:lnTo>
                    <a:lnTo>
                      <a:pt x="20" y="50"/>
                    </a:lnTo>
                    <a:lnTo>
                      <a:pt x="24" y="50"/>
                    </a:lnTo>
                    <a:lnTo>
                      <a:pt x="24" y="51"/>
                    </a:lnTo>
                    <a:lnTo>
                      <a:pt x="30" y="51"/>
                    </a:lnTo>
                    <a:lnTo>
                      <a:pt x="38" y="51"/>
                    </a:lnTo>
                    <a:lnTo>
                      <a:pt x="38" y="50"/>
                    </a:lnTo>
                    <a:lnTo>
                      <a:pt x="42" y="50"/>
                    </a:lnTo>
                    <a:lnTo>
                      <a:pt x="42" y="49"/>
                    </a:lnTo>
                    <a:lnTo>
                      <a:pt x="45" y="49"/>
                    </a:lnTo>
                    <a:lnTo>
                      <a:pt x="45" y="47"/>
                    </a:lnTo>
                    <a:lnTo>
                      <a:pt x="47" y="47"/>
                    </a:lnTo>
                    <a:lnTo>
                      <a:pt x="47" y="46"/>
                    </a:lnTo>
                    <a:lnTo>
                      <a:pt x="49" y="46"/>
                    </a:lnTo>
                    <a:lnTo>
                      <a:pt x="49" y="45"/>
                    </a:lnTo>
                    <a:lnTo>
                      <a:pt x="51" y="45"/>
                    </a:lnTo>
                    <a:lnTo>
                      <a:pt x="51" y="44"/>
                    </a:lnTo>
                    <a:lnTo>
                      <a:pt x="53" y="44"/>
                    </a:lnTo>
                    <a:lnTo>
                      <a:pt x="53" y="43"/>
                    </a:lnTo>
                    <a:lnTo>
                      <a:pt x="54" y="43"/>
                    </a:lnTo>
                    <a:lnTo>
                      <a:pt x="54" y="42"/>
                    </a:lnTo>
                    <a:lnTo>
                      <a:pt x="55" y="42"/>
                    </a:lnTo>
                    <a:lnTo>
                      <a:pt x="55" y="41"/>
                    </a:lnTo>
                    <a:lnTo>
                      <a:pt x="56" y="41"/>
                    </a:lnTo>
                    <a:lnTo>
                      <a:pt x="56" y="40"/>
                    </a:lnTo>
                    <a:lnTo>
                      <a:pt x="57" y="40"/>
                    </a:lnTo>
                    <a:lnTo>
                      <a:pt x="57" y="39"/>
                    </a:lnTo>
                    <a:lnTo>
                      <a:pt x="58" y="39"/>
                    </a:lnTo>
                    <a:lnTo>
                      <a:pt x="58" y="38"/>
                    </a:lnTo>
                    <a:lnTo>
                      <a:pt x="59" y="37"/>
                    </a:lnTo>
                    <a:lnTo>
                      <a:pt x="59" y="36"/>
                    </a:lnTo>
                    <a:lnTo>
                      <a:pt x="60" y="36"/>
                    </a:lnTo>
                    <a:lnTo>
                      <a:pt x="60" y="34"/>
                    </a:lnTo>
                    <a:lnTo>
                      <a:pt x="61" y="33"/>
                    </a:lnTo>
                    <a:lnTo>
                      <a:pt x="61" y="29"/>
                    </a:lnTo>
                    <a:lnTo>
                      <a:pt x="62" y="29"/>
                    </a:lnTo>
                    <a:lnTo>
                      <a:pt x="62" y="25"/>
                    </a:lnTo>
                    <a:lnTo>
                      <a:pt x="62" y="21"/>
                    </a:lnTo>
                    <a:lnTo>
                      <a:pt x="61" y="21"/>
                    </a:lnTo>
                    <a:lnTo>
                      <a:pt x="61" y="18"/>
                    </a:lnTo>
                    <a:lnTo>
                      <a:pt x="60" y="17"/>
                    </a:lnTo>
                    <a:lnTo>
                      <a:pt x="60" y="15"/>
                    </a:lnTo>
                    <a:lnTo>
                      <a:pt x="59" y="15"/>
                    </a:lnTo>
                    <a:lnTo>
                      <a:pt x="59" y="14"/>
                    </a:lnTo>
                    <a:lnTo>
                      <a:pt x="58" y="13"/>
                    </a:lnTo>
                    <a:lnTo>
                      <a:pt x="58" y="12"/>
                    </a:lnTo>
                    <a:lnTo>
                      <a:pt x="57" y="12"/>
                    </a:lnTo>
                    <a:lnTo>
                      <a:pt x="57" y="10"/>
                    </a:lnTo>
                    <a:lnTo>
                      <a:pt x="56" y="10"/>
                    </a:lnTo>
                    <a:lnTo>
                      <a:pt x="56" y="9"/>
                    </a:lnTo>
                    <a:lnTo>
                      <a:pt x="55" y="9"/>
                    </a:lnTo>
                    <a:lnTo>
                      <a:pt x="55" y="8"/>
                    </a:lnTo>
                    <a:lnTo>
                      <a:pt x="54" y="8"/>
                    </a:lnTo>
                    <a:lnTo>
                      <a:pt x="54" y="7"/>
                    </a:lnTo>
                    <a:lnTo>
                      <a:pt x="53" y="7"/>
                    </a:lnTo>
                    <a:lnTo>
                      <a:pt x="53" y="6"/>
                    </a:lnTo>
                    <a:lnTo>
                      <a:pt x="51" y="6"/>
                    </a:lnTo>
                    <a:lnTo>
                      <a:pt x="51" y="5"/>
                    </a:lnTo>
                    <a:lnTo>
                      <a:pt x="49" y="5"/>
                    </a:lnTo>
                    <a:lnTo>
                      <a:pt x="49" y="4"/>
                    </a:lnTo>
                    <a:lnTo>
                      <a:pt x="47" y="4"/>
                    </a:lnTo>
                    <a:lnTo>
                      <a:pt x="47" y="3"/>
                    </a:lnTo>
                    <a:lnTo>
                      <a:pt x="45" y="3"/>
                    </a:lnTo>
                    <a:lnTo>
                      <a:pt x="45" y="2"/>
                    </a:lnTo>
                    <a:lnTo>
                      <a:pt x="42" y="2"/>
                    </a:lnTo>
                    <a:lnTo>
                      <a:pt x="42" y="1"/>
                    </a:lnTo>
                    <a:lnTo>
                      <a:pt x="38" y="1"/>
                    </a:lnTo>
                    <a:lnTo>
                      <a:pt x="38"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48" name="Freeform 47"/>
              <p:cNvSpPr>
                <a:spLocks/>
              </p:cNvSpPr>
              <p:nvPr/>
            </p:nvSpPr>
            <p:spPr bwMode="auto">
              <a:xfrm>
                <a:off x="2548" y="2204"/>
                <a:ext cx="27" cy="24"/>
              </a:xfrm>
              <a:custGeom>
                <a:avLst/>
                <a:gdLst/>
                <a:ahLst/>
                <a:cxnLst>
                  <a:cxn ang="0">
                    <a:pos x="24" y="1"/>
                  </a:cxn>
                  <a:cxn ang="0">
                    <a:pos x="18" y="2"/>
                  </a:cxn>
                  <a:cxn ang="0">
                    <a:pos x="15" y="4"/>
                  </a:cxn>
                  <a:cxn ang="0">
                    <a:pos x="11" y="6"/>
                  </a:cxn>
                  <a:cxn ang="0">
                    <a:pos x="9" y="8"/>
                  </a:cxn>
                  <a:cxn ang="0">
                    <a:pos x="7" y="9"/>
                  </a:cxn>
                  <a:cxn ang="0">
                    <a:pos x="6" y="11"/>
                  </a:cxn>
                  <a:cxn ang="0">
                    <a:pos x="4" y="13"/>
                  </a:cxn>
                  <a:cxn ang="0">
                    <a:pos x="3" y="16"/>
                  </a:cxn>
                  <a:cxn ang="0">
                    <a:pos x="1" y="18"/>
                  </a:cxn>
                  <a:cxn ang="0">
                    <a:pos x="0" y="27"/>
                  </a:cxn>
                  <a:cxn ang="0">
                    <a:pos x="1" y="35"/>
                  </a:cxn>
                  <a:cxn ang="0">
                    <a:pos x="3" y="37"/>
                  </a:cxn>
                  <a:cxn ang="0">
                    <a:pos x="4" y="40"/>
                  </a:cxn>
                  <a:cxn ang="0">
                    <a:pos x="6" y="43"/>
                  </a:cxn>
                  <a:cxn ang="0">
                    <a:pos x="7" y="45"/>
                  </a:cxn>
                  <a:cxn ang="0">
                    <a:pos x="9" y="46"/>
                  </a:cxn>
                  <a:cxn ang="0">
                    <a:pos x="11" y="48"/>
                  </a:cxn>
                  <a:cxn ang="0">
                    <a:pos x="15" y="49"/>
                  </a:cxn>
                  <a:cxn ang="0">
                    <a:pos x="18" y="51"/>
                  </a:cxn>
                  <a:cxn ang="0">
                    <a:pos x="24" y="52"/>
                  </a:cxn>
                  <a:cxn ang="0">
                    <a:pos x="37" y="53"/>
                  </a:cxn>
                  <a:cxn ang="0">
                    <a:pos x="42" y="51"/>
                  </a:cxn>
                  <a:cxn ang="0">
                    <a:pos x="47" y="50"/>
                  </a:cxn>
                  <a:cxn ang="0">
                    <a:pos x="49" y="48"/>
                  </a:cxn>
                  <a:cxn ang="0">
                    <a:pos x="52" y="47"/>
                  </a:cxn>
                  <a:cxn ang="0">
                    <a:pos x="54" y="45"/>
                  </a:cxn>
                  <a:cxn ang="0">
                    <a:pos x="56" y="44"/>
                  </a:cxn>
                  <a:cxn ang="0">
                    <a:pos x="57" y="40"/>
                  </a:cxn>
                  <a:cxn ang="0">
                    <a:pos x="59" y="39"/>
                  </a:cxn>
                  <a:cxn ang="0">
                    <a:pos x="60" y="35"/>
                  </a:cxn>
                  <a:cxn ang="0">
                    <a:pos x="62" y="31"/>
                  </a:cxn>
                  <a:cxn ang="0">
                    <a:pos x="61" y="21"/>
                  </a:cxn>
                  <a:cxn ang="0">
                    <a:pos x="60" y="16"/>
                  </a:cxn>
                  <a:cxn ang="0">
                    <a:pos x="58" y="14"/>
                  </a:cxn>
                  <a:cxn ang="0">
                    <a:pos x="57" y="12"/>
                  </a:cxn>
                  <a:cxn ang="0">
                    <a:pos x="55" y="10"/>
                  </a:cxn>
                  <a:cxn ang="0">
                    <a:pos x="54" y="8"/>
                  </a:cxn>
                  <a:cxn ang="0">
                    <a:pos x="51" y="7"/>
                  </a:cxn>
                  <a:cxn ang="0">
                    <a:pos x="48" y="4"/>
                  </a:cxn>
                  <a:cxn ang="0">
                    <a:pos x="45" y="3"/>
                  </a:cxn>
                  <a:cxn ang="0">
                    <a:pos x="42" y="1"/>
                  </a:cxn>
                  <a:cxn ang="0">
                    <a:pos x="30" y="0"/>
                  </a:cxn>
                </a:cxnLst>
                <a:rect l="0" t="0" r="r" b="b"/>
                <a:pathLst>
                  <a:path w="62" h="53">
                    <a:moveTo>
                      <a:pt x="30" y="0"/>
                    </a:moveTo>
                    <a:lnTo>
                      <a:pt x="25" y="0"/>
                    </a:lnTo>
                    <a:lnTo>
                      <a:pt x="24" y="1"/>
                    </a:lnTo>
                    <a:lnTo>
                      <a:pt x="20" y="1"/>
                    </a:lnTo>
                    <a:lnTo>
                      <a:pt x="20" y="2"/>
                    </a:lnTo>
                    <a:lnTo>
                      <a:pt x="18" y="2"/>
                    </a:lnTo>
                    <a:lnTo>
                      <a:pt x="17" y="3"/>
                    </a:lnTo>
                    <a:lnTo>
                      <a:pt x="15" y="3"/>
                    </a:lnTo>
                    <a:lnTo>
                      <a:pt x="15" y="4"/>
                    </a:lnTo>
                    <a:lnTo>
                      <a:pt x="13" y="4"/>
                    </a:lnTo>
                    <a:lnTo>
                      <a:pt x="12" y="6"/>
                    </a:lnTo>
                    <a:lnTo>
                      <a:pt x="11" y="6"/>
                    </a:lnTo>
                    <a:lnTo>
                      <a:pt x="11" y="7"/>
                    </a:lnTo>
                    <a:lnTo>
                      <a:pt x="10" y="7"/>
                    </a:lnTo>
                    <a:lnTo>
                      <a:pt x="9" y="8"/>
                    </a:lnTo>
                    <a:lnTo>
                      <a:pt x="8" y="8"/>
                    </a:lnTo>
                    <a:lnTo>
                      <a:pt x="8" y="9"/>
                    </a:lnTo>
                    <a:lnTo>
                      <a:pt x="7" y="9"/>
                    </a:lnTo>
                    <a:lnTo>
                      <a:pt x="7" y="10"/>
                    </a:lnTo>
                    <a:lnTo>
                      <a:pt x="6" y="10"/>
                    </a:lnTo>
                    <a:lnTo>
                      <a:pt x="6" y="11"/>
                    </a:lnTo>
                    <a:lnTo>
                      <a:pt x="5" y="12"/>
                    </a:lnTo>
                    <a:lnTo>
                      <a:pt x="5" y="13"/>
                    </a:lnTo>
                    <a:lnTo>
                      <a:pt x="4" y="13"/>
                    </a:lnTo>
                    <a:lnTo>
                      <a:pt x="4" y="14"/>
                    </a:lnTo>
                    <a:lnTo>
                      <a:pt x="3" y="14"/>
                    </a:lnTo>
                    <a:lnTo>
                      <a:pt x="3" y="16"/>
                    </a:lnTo>
                    <a:lnTo>
                      <a:pt x="2" y="16"/>
                    </a:lnTo>
                    <a:lnTo>
                      <a:pt x="2" y="18"/>
                    </a:lnTo>
                    <a:lnTo>
                      <a:pt x="1" y="18"/>
                    </a:lnTo>
                    <a:lnTo>
                      <a:pt x="1" y="21"/>
                    </a:lnTo>
                    <a:lnTo>
                      <a:pt x="0" y="22"/>
                    </a:lnTo>
                    <a:lnTo>
                      <a:pt x="0" y="27"/>
                    </a:lnTo>
                    <a:lnTo>
                      <a:pt x="0" y="31"/>
                    </a:lnTo>
                    <a:lnTo>
                      <a:pt x="1" y="32"/>
                    </a:lnTo>
                    <a:lnTo>
                      <a:pt x="1" y="35"/>
                    </a:lnTo>
                    <a:lnTo>
                      <a:pt x="2" y="35"/>
                    </a:lnTo>
                    <a:lnTo>
                      <a:pt x="2" y="37"/>
                    </a:lnTo>
                    <a:lnTo>
                      <a:pt x="3" y="37"/>
                    </a:lnTo>
                    <a:lnTo>
                      <a:pt x="3" y="39"/>
                    </a:lnTo>
                    <a:lnTo>
                      <a:pt x="4" y="39"/>
                    </a:lnTo>
                    <a:lnTo>
                      <a:pt x="4" y="40"/>
                    </a:lnTo>
                    <a:lnTo>
                      <a:pt x="5" y="40"/>
                    </a:lnTo>
                    <a:lnTo>
                      <a:pt x="5" y="41"/>
                    </a:lnTo>
                    <a:lnTo>
                      <a:pt x="6" y="43"/>
                    </a:lnTo>
                    <a:lnTo>
                      <a:pt x="6" y="44"/>
                    </a:lnTo>
                    <a:lnTo>
                      <a:pt x="7" y="44"/>
                    </a:lnTo>
                    <a:lnTo>
                      <a:pt x="7" y="45"/>
                    </a:lnTo>
                    <a:lnTo>
                      <a:pt x="8" y="45"/>
                    </a:lnTo>
                    <a:lnTo>
                      <a:pt x="8" y="46"/>
                    </a:lnTo>
                    <a:lnTo>
                      <a:pt x="9" y="46"/>
                    </a:lnTo>
                    <a:lnTo>
                      <a:pt x="10" y="47"/>
                    </a:lnTo>
                    <a:lnTo>
                      <a:pt x="11" y="47"/>
                    </a:lnTo>
                    <a:lnTo>
                      <a:pt x="11" y="48"/>
                    </a:lnTo>
                    <a:lnTo>
                      <a:pt x="12" y="48"/>
                    </a:lnTo>
                    <a:lnTo>
                      <a:pt x="13" y="49"/>
                    </a:lnTo>
                    <a:lnTo>
                      <a:pt x="15" y="49"/>
                    </a:lnTo>
                    <a:lnTo>
                      <a:pt x="15" y="50"/>
                    </a:lnTo>
                    <a:lnTo>
                      <a:pt x="17" y="50"/>
                    </a:lnTo>
                    <a:lnTo>
                      <a:pt x="18" y="51"/>
                    </a:lnTo>
                    <a:lnTo>
                      <a:pt x="20" y="51"/>
                    </a:lnTo>
                    <a:lnTo>
                      <a:pt x="20" y="52"/>
                    </a:lnTo>
                    <a:lnTo>
                      <a:pt x="24" y="52"/>
                    </a:lnTo>
                    <a:lnTo>
                      <a:pt x="25" y="53"/>
                    </a:lnTo>
                    <a:lnTo>
                      <a:pt x="30" y="53"/>
                    </a:lnTo>
                    <a:lnTo>
                      <a:pt x="37" y="53"/>
                    </a:lnTo>
                    <a:lnTo>
                      <a:pt x="38" y="52"/>
                    </a:lnTo>
                    <a:lnTo>
                      <a:pt x="42" y="52"/>
                    </a:lnTo>
                    <a:lnTo>
                      <a:pt x="42" y="51"/>
                    </a:lnTo>
                    <a:lnTo>
                      <a:pt x="44" y="51"/>
                    </a:lnTo>
                    <a:lnTo>
                      <a:pt x="45" y="50"/>
                    </a:lnTo>
                    <a:lnTo>
                      <a:pt x="47" y="50"/>
                    </a:lnTo>
                    <a:lnTo>
                      <a:pt x="47" y="49"/>
                    </a:lnTo>
                    <a:lnTo>
                      <a:pt x="48" y="49"/>
                    </a:lnTo>
                    <a:lnTo>
                      <a:pt x="49" y="48"/>
                    </a:lnTo>
                    <a:lnTo>
                      <a:pt x="51" y="48"/>
                    </a:lnTo>
                    <a:lnTo>
                      <a:pt x="51" y="47"/>
                    </a:lnTo>
                    <a:lnTo>
                      <a:pt x="52" y="47"/>
                    </a:lnTo>
                    <a:lnTo>
                      <a:pt x="53" y="46"/>
                    </a:lnTo>
                    <a:lnTo>
                      <a:pt x="54" y="46"/>
                    </a:lnTo>
                    <a:lnTo>
                      <a:pt x="54" y="45"/>
                    </a:lnTo>
                    <a:lnTo>
                      <a:pt x="55" y="45"/>
                    </a:lnTo>
                    <a:lnTo>
                      <a:pt x="55" y="44"/>
                    </a:lnTo>
                    <a:lnTo>
                      <a:pt x="56" y="44"/>
                    </a:lnTo>
                    <a:lnTo>
                      <a:pt x="56" y="43"/>
                    </a:lnTo>
                    <a:lnTo>
                      <a:pt x="57" y="41"/>
                    </a:lnTo>
                    <a:lnTo>
                      <a:pt x="57" y="40"/>
                    </a:lnTo>
                    <a:lnTo>
                      <a:pt x="58" y="40"/>
                    </a:lnTo>
                    <a:lnTo>
                      <a:pt x="58" y="39"/>
                    </a:lnTo>
                    <a:lnTo>
                      <a:pt x="59" y="39"/>
                    </a:lnTo>
                    <a:lnTo>
                      <a:pt x="59" y="37"/>
                    </a:lnTo>
                    <a:lnTo>
                      <a:pt x="60" y="37"/>
                    </a:lnTo>
                    <a:lnTo>
                      <a:pt x="60" y="35"/>
                    </a:lnTo>
                    <a:lnTo>
                      <a:pt x="61" y="35"/>
                    </a:lnTo>
                    <a:lnTo>
                      <a:pt x="61" y="32"/>
                    </a:lnTo>
                    <a:lnTo>
                      <a:pt x="62" y="31"/>
                    </a:lnTo>
                    <a:lnTo>
                      <a:pt x="62" y="27"/>
                    </a:lnTo>
                    <a:lnTo>
                      <a:pt x="62" y="22"/>
                    </a:lnTo>
                    <a:lnTo>
                      <a:pt x="61" y="21"/>
                    </a:lnTo>
                    <a:lnTo>
                      <a:pt x="61" y="18"/>
                    </a:lnTo>
                    <a:lnTo>
                      <a:pt x="60" y="18"/>
                    </a:lnTo>
                    <a:lnTo>
                      <a:pt x="60" y="16"/>
                    </a:lnTo>
                    <a:lnTo>
                      <a:pt x="59" y="16"/>
                    </a:lnTo>
                    <a:lnTo>
                      <a:pt x="59" y="14"/>
                    </a:lnTo>
                    <a:lnTo>
                      <a:pt x="58" y="14"/>
                    </a:lnTo>
                    <a:lnTo>
                      <a:pt x="58" y="13"/>
                    </a:lnTo>
                    <a:lnTo>
                      <a:pt x="57" y="13"/>
                    </a:lnTo>
                    <a:lnTo>
                      <a:pt x="57" y="12"/>
                    </a:lnTo>
                    <a:lnTo>
                      <a:pt x="56" y="11"/>
                    </a:lnTo>
                    <a:lnTo>
                      <a:pt x="56" y="10"/>
                    </a:lnTo>
                    <a:lnTo>
                      <a:pt x="55" y="10"/>
                    </a:lnTo>
                    <a:lnTo>
                      <a:pt x="55" y="9"/>
                    </a:lnTo>
                    <a:lnTo>
                      <a:pt x="54" y="9"/>
                    </a:lnTo>
                    <a:lnTo>
                      <a:pt x="54" y="8"/>
                    </a:lnTo>
                    <a:lnTo>
                      <a:pt x="53" y="8"/>
                    </a:lnTo>
                    <a:lnTo>
                      <a:pt x="52" y="7"/>
                    </a:lnTo>
                    <a:lnTo>
                      <a:pt x="51" y="7"/>
                    </a:lnTo>
                    <a:lnTo>
                      <a:pt x="51" y="6"/>
                    </a:lnTo>
                    <a:lnTo>
                      <a:pt x="49" y="6"/>
                    </a:lnTo>
                    <a:lnTo>
                      <a:pt x="48" y="4"/>
                    </a:lnTo>
                    <a:lnTo>
                      <a:pt x="47" y="4"/>
                    </a:lnTo>
                    <a:lnTo>
                      <a:pt x="47" y="3"/>
                    </a:lnTo>
                    <a:lnTo>
                      <a:pt x="45" y="3"/>
                    </a:lnTo>
                    <a:lnTo>
                      <a:pt x="44" y="2"/>
                    </a:lnTo>
                    <a:lnTo>
                      <a:pt x="42" y="2"/>
                    </a:lnTo>
                    <a:lnTo>
                      <a:pt x="42" y="1"/>
                    </a:lnTo>
                    <a:lnTo>
                      <a:pt x="38" y="1"/>
                    </a:lnTo>
                    <a:lnTo>
                      <a:pt x="37"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49" name="Freeform 48"/>
              <p:cNvSpPr>
                <a:spLocks/>
              </p:cNvSpPr>
              <p:nvPr/>
            </p:nvSpPr>
            <p:spPr bwMode="auto">
              <a:xfrm>
                <a:off x="2522" y="2337"/>
                <a:ext cx="26" cy="21"/>
              </a:xfrm>
              <a:custGeom>
                <a:avLst/>
                <a:gdLst/>
                <a:ahLst/>
                <a:cxnLst>
                  <a:cxn ang="0">
                    <a:pos x="24" y="1"/>
                  </a:cxn>
                  <a:cxn ang="0">
                    <a:pos x="17" y="2"/>
                  </a:cxn>
                  <a:cxn ang="0">
                    <a:pos x="15" y="4"/>
                  </a:cxn>
                  <a:cxn ang="0">
                    <a:pos x="12" y="5"/>
                  </a:cxn>
                  <a:cxn ang="0">
                    <a:pos x="10" y="7"/>
                  </a:cxn>
                  <a:cxn ang="0">
                    <a:pos x="7" y="8"/>
                  </a:cxn>
                  <a:cxn ang="0">
                    <a:pos x="6" y="10"/>
                  </a:cxn>
                  <a:cxn ang="0">
                    <a:pos x="4" y="11"/>
                  </a:cxn>
                  <a:cxn ang="0">
                    <a:pos x="3" y="14"/>
                  </a:cxn>
                  <a:cxn ang="0">
                    <a:pos x="1" y="17"/>
                  </a:cxn>
                  <a:cxn ang="0">
                    <a:pos x="0" y="25"/>
                  </a:cxn>
                  <a:cxn ang="0">
                    <a:pos x="1" y="32"/>
                  </a:cxn>
                  <a:cxn ang="0">
                    <a:pos x="3" y="35"/>
                  </a:cxn>
                  <a:cxn ang="0">
                    <a:pos x="4" y="39"/>
                  </a:cxn>
                  <a:cxn ang="0">
                    <a:pos x="6" y="40"/>
                  </a:cxn>
                  <a:cxn ang="0">
                    <a:pos x="7" y="42"/>
                  </a:cxn>
                  <a:cxn ang="0">
                    <a:pos x="10" y="43"/>
                  </a:cxn>
                  <a:cxn ang="0">
                    <a:pos x="12" y="45"/>
                  </a:cxn>
                  <a:cxn ang="0">
                    <a:pos x="15" y="46"/>
                  </a:cxn>
                  <a:cxn ang="0">
                    <a:pos x="17" y="48"/>
                  </a:cxn>
                  <a:cxn ang="0">
                    <a:pos x="24" y="49"/>
                  </a:cxn>
                  <a:cxn ang="0">
                    <a:pos x="38" y="50"/>
                  </a:cxn>
                  <a:cxn ang="0">
                    <a:pos x="42" y="48"/>
                  </a:cxn>
                  <a:cxn ang="0">
                    <a:pos x="48" y="47"/>
                  </a:cxn>
                  <a:cxn ang="0">
                    <a:pos x="50" y="45"/>
                  </a:cxn>
                  <a:cxn ang="0">
                    <a:pos x="53" y="44"/>
                  </a:cxn>
                  <a:cxn ang="0">
                    <a:pos x="54" y="42"/>
                  </a:cxn>
                  <a:cxn ang="0">
                    <a:pos x="56" y="41"/>
                  </a:cxn>
                  <a:cxn ang="0">
                    <a:pos x="57" y="39"/>
                  </a:cxn>
                  <a:cxn ang="0">
                    <a:pos x="59" y="37"/>
                  </a:cxn>
                  <a:cxn ang="0">
                    <a:pos x="60" y="33"/>
                  </a:cxn>
                  <a:cxn ang="0">
                    <a:pos x="63" y="29"/>
                  </a:cxn>
                  <a:cxn ang="0">
                    <a:pos x="61" y="21"/>
                  </a:cxn>
                  <a:cxn ang="0">
                    <a:pos x="60" y="14"/>
                  </a:cxn>
                  <a:cxn ang="0">
                    <a:pos x="58" y="12"/>
                  </a:cxn>
                  <a:cxn ang="0">
                    <a:pos x="57" y="10"/>
                  </a:cxn>
                  <a:cxn ang="0">
                    <a:pos x="55" y="9"/>
                  </a:cxn>
                  <a:cxn ang="0">
                    <a:pos x="54" y="7"/>
                  </a:cxn>
                  <a:cxn ang="0">
                    <a:pos x="51" y="6"/>
                  </a:cxn>
                  <a:cxn ang="0">
                    <a:pos x="50" y="4"/>
                  </a:cxn>
                  <a:cxn ang="0">
                    <a:pos x="46" y="3"/>
                  </a:cxn>
                  <a:cxn ang="0">
                    <a:pos x="42" y="1"/>
                  </a:cxn>
                  <a:cxn ang="0">
                    <a:pos x="31" y="0"/>
                  </a:cxn>
                </a:cxnLst>
                <a:rect l="0" t="0" r="r" b="b"/>
                <a:pathLst>
                  <a:path w="63" h="50">
                    <a:moveTo>
                      <a:pt x="31" y="0"/>
                    </a:moveTo>
                    <a:lnTo>
                      <a:pt x="24" y="0"/>
                    </a:lnTo>
                    <a:lnTo>
                      <a:pt x="24" y="1"/>
                    </a:lnTo>
                    <a:lnTo>
                      <a:pt x="20" y="1"/>
                    </a:lnTo>
                    <a:lnTo>
                      <a:pt x="20" y="2"/>
                    </a:lnTo>
                    <a:lnTo>
                      <a:pt x="17" y="2"/>
                    </a:lnTo>
                    <a:lnTo>
                      <a:pt x="17" y="3"/>
                    </a:lnTo>
                    <a:lnTo>
                      <a:pt x="15" y="3"/>
                    </a:lnTo>
                    <a:lnTo>
                      <a:pt x="15" y="4"/>
                    </a:lnTo>
                    <a:lnTo>
                      <a:pt x="13" y="4"/>
                    </a:lnTo>
                    <a:lnTo>
                      <a:pt x="13" y="5"/>
                    </a:lnTo>
                    <a:lnTo>
                      <a:pt x="12" y="5"/>
                    </a:lnTo>
                    <a:lnTo>
                      <a:pt x="12" y="6"/>
                    </a:lnTo>
                    <a:lnTo>
                      <a:pt x="10" y="6"/>
                    </a:lnTo>
                    <a:lnTo>
                      <a:pt x="10" y="7"/>
                    </a:lnTo>
                    <a:lnTo>
                      <a:pt x="9" y="7"/>
                    </a:lnTo>
                    <a:lnTo>
                      <a:pt x="9" y="8"/>
                    </a:lnTo>
                    <a:lnTo>
                      <a:pt x="7" y="8"/>
                    </a:lnTo>
                    <a:lnTo>
                      <a:pt x="7" y="9"/>
                    </a:lnTo>
                    <a:lnTo>
                      <a:pt x="6" y="9"/>
                    </a:lnTo>
                    <a:lnTo>
                      <a:pt x="6" y="10"/>
                    </a:lnTo>
                    <a:lnTo>
                      <a:pt x="5" y="10"/>
                    </a:lnTo>
                    <a:lnTo>
                      <a:pt x="5" y="11"/>
                    </a:lnTo>
                    <a:lnTo>
                      <a:pt x="4" y="11"/>
                    </a:lnTo>
                    <a:lnTo>
                      <a:pt x="4" y="12"/>
                    </a:lnTo>
                    <a:lnTo>
                      <a:pt x="3" y="13"/>
                    </a:lnTo>
                    <a:lnTo>
                      <a:pt x="3" y="14"/>
                    </a:lnTo>
                    <a:lnTo>
                      <a:pt x="2" y="14"/>
                    </a:lnTo>
                    <a:lnTo>
                      <a:pt x="2" y="16"/>
                    </a:lnTo>
                    <a:lnTo>
                      <a:pt x="1" y="17"/>
                    </a:lnTo>
                    <a:lnTo>
                      <a:pt x="1" y="21"/>
                    </a:lnTo>
                    <a:lnTo>
                      <a:pt x="0" y="21"/>
                    </a:lnTo>
                    <a:lnTo>
                      <a:pt x="0" y="25"/>
                    </a:lnTo>
                    <a:lnTo>
                      <a:pt x="0" y="29"/>
                    </a:lnTo>
                    <a:lnTo>
                      <a:pt x="1" y="29"/>
                    </a:lnTo>
                    <a:lnTo>
                      <a:pt x="1" y="32"/>
                    </a:lnTo>
                    <a:lnTo>
                      <a:pt x="2" y="33"/>
                    </a:lnTo>
                    <a:lnTo>
                      <a:pt x="2" y="35"/>
                    </a:lnTo>
                    <a:lnTo>
                      <a:pt x="3" y="35"/>
                    </a:lnTo>
                    <a:lnTo>
                      <a:pt x="3" y="37"/>
                    </a:lnTo>
                    <a:lnTo>
                      <a:pt x="4" y="38"/>
                    </a:lnTo>
                    <a:lnTo>
                      <a:pt x="4" y="39"/>
                    </a:lnTo>
                    <a:lnTo>
                      <a:pt x="5" y="39"/>
                    </a:lnTo>
                    <a:lnTo>
                      <a:pt x="5" y="40"/>
                    </a:lnTo>
                    <a:lnTo>
                      <a:pt x="6" y="40"/>
                    </a:lnTo>
                    <a:lnTo>
                      <a:pt x="6" y="41"/>
                    </a:lnTo>
                    <a:lnTo>
                      <a:pt x="7" y="41"/>
                    </a:lnTo>
                    <a:lnTo>
                      <a:pt x="7" y="42"/>
                    </a:lnTo>
                    <a:lnTo>
                      <a:pt x="9" y="42"/>
                    </a:lnTo>
                    <a:lnTo>
                      <a:pt x="9" y="43"/>
                    </a:lnTo>
                    <a:lnTo>
                      <a:pt x="10" y="43"/>
                    </a:lnTo>
                    <a:lnTo>
                      <a:pt x="10" y="44"/>
                    </a:lnTo>
                    <a:lnTo>
                      <a:pt x="12" y="44"/>
                    </a:lnTo>
                    <a:lnTo>
                      <a:pt x="12" y="45"/>
                    </a:lnTo>
                    <a:lnTo>
                      <a:pt x="13" y="45"/>
                    </a:lnTo>
                    <a:lnTo>
                      <a:pt x="13" y="46"/>
                    </a:lnTo>
                    <a:lnTo>
                      <a:pt x="15" y="46"/>
                    </a:lnTo>
                    <a:lnTo>
                      <a:pt x="15" y="47"/>
                    </a:lnTo>
                    <a:lnTo>
                      <a:pt x="17" y="47"/>
                    </a:lnTo>
                    <a:lnTo>
                      <a:pt x="17" y="48"/>
                    </a:lnTo>
                    <a:lnTo>
                      <a:pt x="20" y="48"/>
                    </a:lnTo>
                    <a:lnTo>
                      <a:pt x="20" y="49"/>
                    </a:lnTo>
                    <a:lnTo>
                      <a:pt x="24" y="49"/>
                    </a:lnTo>
                    <a:lnTo>
                      <a:pt x="24" y="50"/>
                    </a:lnTo>
                    <a:lnTo>
                      <a:pt x="31" y="50"/>
                    </a:lnTo>
                    <a:lnTo>
                      <a:pt x="38" y="50"/>
                    </a:lnTo>
                    <a:lnTo>
                      <a:pt x="38" y="49"/>
                    </a:lnTo>
                    <a:lnTo>
                      <a:pt x="42" y="49"/>
                    </a:lnTo>
                    <a:lnTo>
                      <a:pt x="42" y="48"/>
                    </a:lnTo>
                    <a:lnTo>
                      <a:pt x="46" y="48"/>
                    </a:lnTo>
                    <a:lnTo>
                      <a:pt x="46" y="47"/>
                    </a:lnTo>
                    <a:lnTo>
                      <a:pt x="48" y="47"/>
                    </a:lnTo>
                    <a:lnTo>
                      <a:pt x="48" y="46"/>
                    </a:lnTo>
                    <a:lnTo>
                      <a:pt x="50" y="46"/>
                    </a:lnTo>
                    <a:lnTo>
                      <a:pt x="50" y="45"/>
                    </a:lnTo>
                    <a:lnTo>
                      <a:pt x="51" y="45"/>
                    </a:lnTo>
                    <a:lnTo>
                      <a:pt x="51" y="44"/>
                    </a:lnTo>
                    <a:lnTo>
                      <a:pt x="53" y="44"/>
                    </a:lnTo>
                    <a:lnTo>
                      <a:pt x="53" y="43"/>
                    </a:lnTo>
                    <a:lnTo>
                      <a:pt x="54" y="43"/>
                    </a:lnTo>
                    <a:lnTo>
                      <a:pt x="54" y="42"/>
                    </a:lnTo>
                    <a:lnTo>
                      <a:pt x="55" y="42"/>
                    </a:lnTo>
                    <a:lnTo>
                      <a:pt x="55" y="41"/>
                    </a:lnTo>
                    <a:lnTo>
                      <a:pt x="56" y="41"/>
                    </a:lnTo>
                    <a:lnTo>
                      <a:pt x="56" y="40"/>
                    </a:lnTo>
                    <a:lnTo>
                      <a:pt x="57" y="40"/>
                    </a:lnTo>
                    <a:lnTo>
                      <a:pt x="57" y="39"/>
                    </a:lnTo>
                    <a:lnTo>
                      <a:pt x="58" y="39"/>
                    </a:lnTo>
                    <a:lnTo>
                      <a:pt x="58" y="38"/>
                    </a:lnTo>
                    <a:lnTo>
                      <a:pt x="59" y="37"/>
                    </a:lnTo>
                    <a:lnTo>
                      <a:pt x="59" y="35"/>
                    </a:lnTo>
                    <a:lnTo>
                      <a:pt x="60" y="35"/>
                    </a:lnTo>
                    <a:lnTo>
                      <a:pt x="60" y="33"/>
                    </a:lnTo>
                    <a:lnTo>
                      <a:pt x="61" y="32"/>
                    </a:lnTo>
                    <a:lnTo>
                      <a:pt x="61" y="29"/>
                    </a:lnTo>
                    <a:lnTo>
                      <a:pt x="63" y="29"/>
                    </a:lnTo>
                    <a:lnTo>
                      <a:pt x="63" y="25"/>
                    </a:lnTo>
                    <a:lnTo>
                      <a:pt x="63" y="21"/>
                    </a:lnTo>
                    <a:lnTo>
                      <a:pt x="61" y="21"/>
                    </a:lnTo>
                    <a:lnTo>
                      <a:pt x="61" y="17"/>
                    </a:lnTo>
                    <a:lnTo>
                      <a:pt x="60" y="16"/>
                    </a:lnTo>
                    <a:lnTo>
                      <a:pt x="60" y="14"/>
                    </a:lnTo>
                    <a:lnTo>
                      <a:pt x="59" y="14"/>
                    </a:lnTo>
                    <a:lnTo>
                      <a:pt x="59" y="13"/>
                    </a:lnTo>
                    <a:lnTo>
                      <a:pt x="58" y="12"/>
                    </a:lnTo>
                    <a:lnTo>
                      <a:pt x="58" y="11"/>
                    </a:lnTo>
                    <a:lnTo>
                      <a:pt x="57" y="11"/>
                    </a:lnTo>
                    <a:lnTo>
                      <a:pt x="57" y="10"/>
                    </a:lnTo>
                    <a:lnTo>
                      <a:pt x="56" y="10"/>
                    </a:lnTo>
                    <a:lnTo>
                      <a:pt x="56" y="9"/>
                    </a:lnTo>
                    <a:lnTo>
                      <a:pt x="55" y="9"/>
                    </a:lnTo>
                    <a:lnTo>
                      <a:pt x="55" y="8"/>
                    </a:lnTo>
                    <a:lnTo>
                      <a:pt x="54" y="8"/>
                    </a:lnTo>
                    <a:lnTo>
                      <a:pt x="54" y="7"/>
                    </a:lnTo>
                    <a:lnTo>
                      <a:pt x="53" y="7"/>
                    </a:lnTo>
                    <a:lnTo>
                      <a:pt x="53" y="6"/>
                    </a:lnTo>
                    <a:lnTo>
                      <a:pt x="51" y="6"/>
                    </a:lnTo>
                    <a:lnTo>
                      <a:pt x="51" y="5"/>
                    </a:lnTo>
                    <a:lnTo>
                      <a:pt x="50" y="5"/>
                    </a:lnTo>
                    <a:lnTo>
                      <a:pt x="50" y="4"/>
                    </a:lnTo>
                    <a:lnTo>
                      <a:pt x="48" y="4"/>
                    </a:lnTo>
                    <a:lnTo>
                      <a:pt x="48" y="3"/>
                    </a:lnTo>
                    <a:lnTo>
                      <a:pt x="46" y="3"/>
                    </a:lnTo>
                    <a:lnTo>
                      <a:pt x="46" y="2"/>
                    </a:lnTo>
                    <a:lnTo>
                      <a:pt x="42" y="2"/>
                    </a:lnTo>
                    <a:lnTo>
                      <a:pt x="42" y="1"/>
                    </a:lnTo>
                    <a:lnTo>
                      <a:pt x="38" y="1"/>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50" name="Freeform 49"/>
              <p:cNvSpPr>
                <a:spLocks/>
              </p:cNvSpPr>
              <p:nvPr/>
            </p:nvSpPr>
            <p:spPr bwMode="auto">
              <a:xfrm>
                <a:off x="2542" y="2372"/>
                <a:ext cx="26" cy="22"/>
              </a:xfrm>
              <a:custGeom>
                <a:avLst/>
                <a:gdLst/>
                <a:ahLst/>
                <a:cxnLst>
                  <a:cxn ang="0">
                    <a:pos x="24" y="1"/>
                  </a:cxn>
                  <a:cxn ang="0">
                    <a:pos x="17" y="2"/>
                  </a:cxn>
                  <a:cxn ang="0">
                    <a:pos x="15" y="4"/>
                  </a:cxn>
                  <a:cxn ang="0">
                    <a:pos x="12" y="5"/>
                  </a:cxn>
                  <a:cxn ang="0">
                    <a:pos x="9" y="7"/>
                  </a:cxn>
                  <a:cxn ang="0">
                    <a:pos x="7" y="8"/>
                  </a:cxn>
                  <a:cxn ang="0">
                    <a:pos x="6" y="10"/>
                  </a:cxn>
                  <a:cxn ang="0">
                    <a:pos x="4" y="11"/>
                  </a:cxn>
                  <a:cxn ang="0">
                    <a:pos x="3" y="15"/>
                  </a:cxn>
                  <a:cxn ang="0">
                    <a:pos x="1" y="18"/>
                  </a:cxn>
                  <a:cxn ang="0">
                    <a:pos x="0" y="25"/>
                  </a:cxn>
                  <a:cxn ang="0">
                    <a:pos x="1" y="33"/>
                  </a:cxn>
                  <a:cxn ang="0">
                    <a:pos x="3" y="36"/>
                  </a:cxn>
                  <a:cxn ang="0">
                    <a:pos x="4" y="39"/>
                  </a:cxn>
                  <a:cxn ang="0">
                    <a:pos x="6" y="40"/>
                  </a:cxn>
                  <a:cxn ang="0">
                    <a:pos x="7" y="42"/>
                  </a:cxn>
                  <a:cxn ang="0">
                    <a:pos x="9" y="43"/>
                  </a:cxn>
                  <a:cxn ang="0">
                    <a:pos x="12" y="45"/>
                  </a:cxn>
                  <a:cxn ang="0">
                    <a:pos x="15" y="46"/>
                  </a:cxn>
                  <a:cxn ang="0">
                    <a:pos x="17" y="48"/>
                  </a:cxn>
                  <a:cxn ang="0">
                    <a:pos x="24" y="50"/>
                  </a:cxn>
                  <a:cxn ang="0">
                    <a:pos x="38" y="51"/>
                  </a:cxn>
                  <a:cxn ang="0">
                    <a:pos x="42" y="48"/>
                  </a:cxn>
                  <a:cxn ang="0">
                    <a:pos x="48" y="47"/>
                  </a:cxn>
                  <a:cxn ang="0">
                    <a:pos x="50" y="45"/>
                  </a:cxn>
                  <a:cxn ang="0">
                    <a:pos x="53" y="44"/>
                  </a:cxn>
                  <a:cxn ang="0">
                    <a:pos x="54" y="42"/>
                  </a:cxn>
                  <a:cxn ang="0">
                    <a:pos x="56" y="41"/>
                  </a:cxn>
                  <a:cxn ang="0">
                    <a:pos x="57" y="39"/>
                  </a:cxn>
                  <a:cxn ang="0">
                    <a:pos x="59" y="37"/>
                  </a:cxn>
                  <a:cxn ang="0">
                    <a:pos x="60" y="34"/>
                  </a:cxn>
                  <a:cxn ang="0">
                    <a:pos x="62" y="29"/>
                  </a:cxn>
                  <a:cxn ang="0">
                    <a:pos x="61" y="21"/>
                  </a:cxn>
                  <a:cxn ang="0">
                    <a:pos x="60" y="15"/>
                  </a:cxn>
                  <a:cxn ang="0">
                    <a:pos x="58" y="13"/>
                  </a:cxn>
                  <a:cxn ang="0">
                    <a:pos x="57" y="10"/>
                  </a:cxn>
                  <a:cxn ang="0">
                    <a:pos x="55" y="9"/>
                  </a:cxn>
                  <a:cxn ang="0">
                    <a:pos x="54" y="7"/>
                  </a:cxn>
                  <a:cxn ang="0">
                    <a:pos x="51" y="6"/>
                  </a:cxn>
                  <a:cxn ang="0">
                    <a:pos x="50" y="4"/>
                  </a:cxn>
                  <a:cxn ang="0">
                    <a:pos x="45" y="3"/>
                  </a:cxn>
                  <a:cxn ang="0">
                    <a:pos x="42" y="1"/>
                  </a:cxn>
                  <a:cxn ang="0">
                    <a:pos x="31" y="0"/>
                  </a:cxn>
                </a:cxnLst>
                <a:rect l="0" t="0" r="r" b="b"/>
                <a:pathLst>
                  <a:path w="62" h="51">
                    <a:moveTo>
                      <a:pt x="31" y="0"/>
                    </a:moveTo>
                    <a:lnTo>
                      <a:pt x="24" y="0"/>
                    </a:lnTo>
                    <a:lnTo>
                      <a:pt x="24" y="1"/>
                    </a:lnTo>
                    <a:lnTo>
                      <a:pt x="20" y="1"/>
                    </a:lnTo>
                    <a:lnTo>
                      <a:pt x="20" y="2"/>
                    </a:lnTo>
                    <a:lnTo>
                      <a:pt x="17" y="2"/>
                    </a:lnTo>
                    <a:lnTo>
                      <a:pt x="17" y="3"/>
                    </a:lnTo>
                    <a:lnTo>
                      <a:pt x="15" y="3"/>
                    </a:lnTo>
                    <a:lnTo>
                      <a:pt x="15" y="4"/>
                    </a:lnTo>
                    <a:lnTo>
                      <a:pt x="13" y="4"/>
                    </a:lnTo>
                    <a:lnTo>
                      <a:pt x="13" y="5"/>
                    </a:lnTo>
                    <a:lnTo>
                      <a:pt x="12" y="5"/>
                    </a:lnTo>
                    <a:lnTo>
                      <a:pt x="12" y="6"/>
                    </a:lnTo>
                    <a:lnTo>
                      <a:pt x="9" y="6"/>
                    </a:lnTo>
                    <a:lnTo>
                      <a:pt x="9" y="7"/>
                    </a:lnTo>
                    <a:lnTo>
                      <a:pt x="8" y="7"/>
                    </a:lnTo>
                    <a:lnTo>
                      <a:pt x="8" y="8"/>
                    </a:lnTo>
                    <a:lnTo>
                      <a:pt x="7" y="8"/>
                    </a:lnTo>
                    <a:lnTo>
                      <a:pt x="7" y="9"/>
                    </a:lnTo>
                    <a:lnTo>
                      <a:pt x="6" y="9"/>
                    </a:lnTo>
                    <a:lnTo>
                      <a:pt x="6" y="10"/>
                    </a:lnTo>
                    <a:lnTo>
                      <a:pt x="5" y="10"/>
                    </a:lnTo>
                    <a:lnTo>
                      <a:pt x="5" y="11"/>
                    </a:lnTo>
                    <a:lnTo>
                      <a:pt x="4" y="11"/>
                    </a:lnTo>
                    <a:lnTo>
                      <a:pt x="4" y="13"/>
                    </a:lnTo>
                    <a:lnTo>
                      <a:pt x="3" y="14"/>
                    </a:lnTo>
                    <a:lnTo>
                      <a:pt x="3" y="15"/>
                    </a:lnTo>
                    <a:lnTo>
                      <a:pt x="2" y="15"/>
                    </a:lnTo>
                    <a:lnTo>
                      <a:pt x="2" y="17"/>
                    </a:lnTo>
                    <a:lnTo>
                      <a:pt x="1" y="18"/>
                    </a:lnTo>
                    <a:lnTo>
                      <a:pt x="1" y="21"/>
                    </a:lnTo>
                    <a:lnTo>
                      <a:pt x="0" y="21"/>
                    </a:lnTo>
                    <a:lnTo>
                      <a:pt x="0" y="25"/>
                    </a:lnTo>
                    <a:lnTo>
                      <a:pt x="0" y="29"/>
                    </a:lnTo>
                    <a:lnTo>
                      <a:pt x="1" y="29"/>
                    </a:lnTo>
                    <a:lnTo>
                      <a:pt x="1" y="33"/>
                    </a:lnTo>
                    <a:lnTo>
                      <a:pt x="2" y="34"/>
                    </a:lnTo>
                    <a:lnTo>
                      <a:pt x="2" y="36"/>
                    </a:lnTo>
                    <a:lnTo>
                      <a:pt x="3" y="36"/>
                    </a:lnTo>
                    <a:lnTo>
                      <a:pt x="3" y="37"/>
                    </a:lnTo>
                    <a:lnTo>
                      <a:pt x="4" y="38"/>
                    </a:lnTo>
                    <a:lnTo>
                      <a:pt x="4" y="39"/>
                    </a:lnTo>
                    <a:lnTo>
                      <a:pt x="5" y="39"/>
                    </a:lnTo>
                    <a:lnTo>
                      <a:pt x="5" y="40"/>
                    </a:lnTo>
                    <a:lnTo>
                      <a:pt x="6" y="40"/>
                    </a:lnTo>
                    <a:lnTo>
                      <a:pt x="6" y="41"/>
                    </a:lnTo>
                    <a:lnTo>
                      <a:pt x="7" y="41"/>
                    </a:lnTo>
                    <a:lnTo>
                      <a:pt x="7" y="42"/>
                    </a:lnTo>
                    <a:lnTo>
                      <a:pt x="8" y="42"/>
                    </a:lnTo>
                    <a:lnTo>
                      <a:pt x="8" y="43"/>
                    </a:lnTo>
                    <a:lnTo>
                      <a:pt x="9" y="43"/>
                    </a:lnTo>
                    <a:lnTo>
                      <a:pt x="9" y="44"/>
                    </a:lnTo>
                    <a:lnTo>
                      <a:pt x="12" y="44"/>
                    </a:lnTo>
                    <a:lnTo>
                      <a:pt x="12" y="45"/>
                    </a:lnTo>
                    <a:lnTo>
                      <a:pt x="13" y="45"/>
                    </a:lnTo>
                    <a:lnTo>
                      <a:pt x="13" y="46"/>
                    </a:lnTo>
                    <a:lnTo>
                      <a:pt x="15" y="46"/>
                    </a:lnTo>
                    <a:lnTo>
                      <a:pt x="15" y="47"/>
                    </a:lnTo>
                    <a:lnTo>
                      <a:pt x="17" y="47"/>
                    </a:lnTo>
                    <a:lnTo>
                      <a:pt x="17" y="48"/>
                    </a:lnTo>
                    <a:lnTo>
                      <a:pt x="20" y="48"/>
                    </a:lnTo>
                    <a:lnTo>
                      <a:pt x="20" y="50"/>
                    </a:lnTo>
                    <a:lnTo>
                      <a:pt x="24" y="50"/>
                    </a:lnTo>
                    <a:lnTo>
                      <a:pt x="24" y="51"/>
                    </a:lnTo>
                    <a:lnTo>
                      <a:pt x="31" y="51"/>
                    </a:lnTo>
                    <a:lnTo>
                      <a:pt x="38" y="51"/>
                    </a:lnTo>
                    <a:lnTo>
                      <a:pt x="38" y="50"/>
                    </a:lnTo>
                    <a:lnTo>
                      <a:pt x="42" y="50"/>
                    </a:lnTo>
                    <a:lnTo>
                      <a:pt x="42" y="48"/>
                    </a:lnTo>
                    <a:lnTo>
                      <a:pt x="45" y="48"/>
                    </a:lnTo>
                    <a:lnTo>
                      <a:pt x="45" y="47"/>
                    </a:lnTo>
                    <a:lnTo>
                      <a:pt x="48" y="47"/>
                    </a:lnTo>
                    <a:lnTo>
                      <a:pt x="48" y="46"/>
                    </a:lnTo>
                    <a:lnTo>
                      <a:pt x="50" y="46"/>
                    </a:lnTo>
                    <a:lnTo>
                      <a:pt x="50" y="45"/>
                    </a:lnTo>
                    <a:lnTo>
                      <a:pt x="51" y="45"/>
                    </a:lnTo>
                    <a:lnTo>
                      <a:pt x="51" y="44"/>
                    </a:lnTo>
                    <a:lnTo>
                      <a:pt x="53" y="44"/>
                    </a:lnTo>
                    <a:lnTo>
                      <a:pt x="53" y="43"/>
                    </a:lnTo>
                    <a:lnTo>
                      <a:pt x="54" y="43"/>
                    </a:lnTo>
                    <a:lnTo>
                      <a:pt x="54" y="42"/>
                    </a:lnTo>
                    <a:lnTo>
                      <a:pt x="55" y="42"/>
                    </a:lnTo>
                    <a:lnTo>
                      <a:pt x="55" y="41"/>
                    </a:lnTo>
                    <a:lnTo>
                      <a:pt x="56" y="41"/>
                    </a:lnTo>
                    <a:lnTo>
                      <a:pt x="56" y="40"/>
                    </a:lnTo>
                    <a:lnTo>
                      <a:pt x="57" y="40"/>
                    </a:lnTo>
                    <a:lnTo>
                      <a:pt x="57" y="39"/>
                    </a:lnTo>
                    <a:lnTo>
                      <a:pt x="58" y="39"/>
                    </a:lnTo>
                    <a:lnTo>
                      <a:pt x="58" y="38"/>
                    </a:lnTo>
                    <a:lnTo>
                      <a:pt x="59" y="37"/>
                    </a:lnTo>
                    <a:lnTo>
                      <a:pt x="59" y="36"/>
                    </a:lnTo>
                    <a:lnTo>
                      <a:pt x="60" y="36"/>
                    </a:lnTo>
                    <a:lnTo>
                      <a:pt x="60" y="34"/>
                    </a:lnTo>
                    <a:lnTo>
                      <a:pt x="61" y="33"/>
                    </a:lnTo>
                    <a:lnTo>
                      <a:pt x="61" y="29"/>
                    </a:lnTo>
                    <a:lnTo>
                      <a:pt x="62" y="29"/>
                    </a:lnTo>
                    <a:lnTo>
                      <a:pt x="62" y="25"/>
                    </a:lnTo>
                    <a:lnTo>
                      <a:pt x="62" y="21"/>
                    </a:lnTo>
                    <a:lnTo>
                      <a:pt x="61" y="21"/>
                    </a:lnTo>
                    <a:lnTo>
                      <a:pt x="61" y="18"/>
                    </a:lnTo>
                    <a:lnTo>
                      <a:pt x="60" y="17"/>
                    </a:lnTo>
                    <a:lnTo>
                      <a:pt x="60" y="15"/>
                    </a:lnTo>
                    <a:lnTo>
                      <a:pt x="59" y="15"/>
                    </a:lnTo>
                    <a:lnTo>
                      <a:pt x="59" y="14"/>
                    </a:lnTo>
                    <a:lnTo>
                      <a:pt x="58" y="13"/>
                    </a:lnTo>
                    <a:lnTo>
                      <a:pt x="58" y="11"/>
                    </a:lnTo>
                    <a:lnTo>
                      <a:pt x="57" y="11"/>
                    </a:lnTo>
                    <a:lnTo>
                      <a:pt x="57" y="10"/>
                    </a:lnTo>
                    <a:lnTo>
                      <a:pt x="56" y="10"/>
                    </a:lnTo>
                    <a:lnTo>
                      <a:pt x="56" y="9"/>
                    </a:lnTo>
                    <a:lnTo>
                      <a:pt x="55" y="9"/>
                    </a:lnTo>
                    <a:lnTo>
                      <a:pt x="55" y="8"/>
                    </a:lnTo>
                    <a:lnTo>
                      <a:pt x="54" y="8"/>
                    </a:lnTo>
                    <a:lnTo>
                      <a:pt x="54" y="7"/>
                    </a:lnTo>
                    <a:lnTo>
                      <a:pt x="53" y="7"/>
                    </a:lnTo>
                    <a:lnTo>
                      <a:pt x="53" y="6"/>
                    </a:lnTo>
                    <a:lnTo>
                      <a:pt x="51" y="6"/>
                    </a:lnTo>
                    <a:lnTo>
                      <a:pt x="51" y="5"/>
                    </a:lnTo>
                    <a:lnTo>
                      <a:pt x="50" y="5"/>
                    </a:lnTo>
                    <a:lnTo>
                      <a:pt x="50" y="4"/>
                    </a:lnTo>
                    <a:lnTo>
                      <a:pt x="48" y="4"/>
                    </a:lnTo>
                    <a:lnTo>
                      <a:pt x="48" y="3"/>
                    </a:lnTo>
                    <a:lnTo>
                      <a:pt x="45" y="3"/>
                    </a:lnTo>
                    <a:lnTo>
                      <a:pt x="45" y="2"/>
                    </a:lnTo>
                    <a:lnTo>
                      <a:pt x="42" y="2"/>
                    </a:lnTo>
                    <a:lnTo>
                      <a:pt x="42" y="1"/>
                    </a:lnTo>
                    <a:lnTo>
                      <a:pt x="38" y="1"/>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51" name="Freeform 50"/>
              <p:cNvSpPr>
                <a:spLocks/>
              </p:cNvSpPr>
              <p:nvPr/>
            </p:nvSpPr>
            <p:spPr bwMode="auto">
              <a:xfrm>
                <a:off x="2578" y="2387"/>
                <a:ext cx="27" cy="20"/>
              </a:xfrm>
              <a:custGeom>
                <a:avLst/>
                <a:gdLst/>
                <a:ahLst/>
                <a:cxnLst>
                  <a:cxn ang="0">
                    <a:pos x="24" y="1"/>
                  </a:cxn>
                  <a:cxn ang="0">
                    <a:pos x="17" y="2"/>
                  </a:cxn>
                  <a:cxn ang="0">
                    <a:pos x="15" y="4"/>
                  </a:cxn>
                  <a:cxn ang="0">
                    <a:pos x="11" y="5"/>
                  </a:cxn>
                  <a:cxn ang="0">
                    <a:pos x="9" y="7"/>
                  </a:cxn>
                  <a:cxn ang="0">
                    <a:pos x="7" y="8"/>
                  </a:cxn>
                  <a:cxn ang="0">
                    <a:pos x="6" y="10"/>
                  </a:cxn>
                  <a:cxn ang="0">
                    <a:pos x="4" y="11"/>
                  </a:cxn>
                  <a:cxn ang="0">
                    <a:pos x="3" y="14"/>
                  </a:cxn>
                  <a:cxn ang="0">
                    <a:pos x="1" y="18"/>
                  </a:cxn>
                  <a:cxn ang="0">
                    <a:pos x="0" y="25"/>
                  </a:cxn>
                  <a:cxn ang="0">
                    <a:pos x="1" y="32"/>
                  </a:cxn>
                  <a:cxn ang="0">
                    <a:pos x="3" y="36"/>
                  </a:cxn>
                  <a:cxn ang="0">
                    <a:pos x="4" y="39"/>
                  </a:cxn>
                  <a:cxn ang="0">
                    <a:pos x="6" y="40"/>
                  </a:cxn>
                  <a:cxn ang="0">
                    <a:pos x="7" y="42"/>
                  </a:cxn>
                  <a:cxn ang="0">
                    <a:pos x="9" y="43"/>
                  </a:cxn>
                  <a:cxn ang="0">
                    <a:pos x="11" y="45"/>
                  </a:cxn>
                  <a:cxn ang="0">
                    <a:pos x="15" y="46"/>
                  </a:cxn>
                  <a:cxn ang="0">
                    <a:pos x="17" y="48"/>
                  </a:cxn>
                  <a:cxn ang="0">
                    <a:pos x="24" y="49"/>
                  </a:cxn>
                  <a:cxn ang="0">
                    <a:pos x="38" y="50"/>
                  </a:cxn>
                  <a:cxn ang="0">
                    <a:pos x="42" y="48"/>
                  </a:cxn>
                  <a:cxn ang="0">
                    <a:pos x="47" y="47"/>
                  </a:cxn>
                  <a:cxn ang="0">
                    <a:pos x="50" y="45"/>
                  </a:cxn>
                  <a:cxn ang="0">
                    <a:pos x="53" y="44"/>
                  </a:cxn>
                  <a:cxn ang="0">
                    <a:pos x="54" y="42"/>
                  </a:cxn>
                  <a:cxn ang="0">
                    <a:pos x="56" y="41"/>
                  </a:cxn>
                  <a:cxn ang="0">
                    <a:pos x="57" y="39"/>
                  </a:cxn>
                  <a:cxn ang="0">
                    <a:pos x="59" y="37"/>
                  </a:cxn>
                  <a:cxn ang="0">
                    <a:pos x="60" y="33"/>
                  </a:cxn>
                  <a:cxn ang="0">
                    <a:pos x="62" y="29"/>
                  </a:cxn>
                  <a:cxn ang="0">
                    <a:pos x="61" y="21"/>
                  </a:cxn>
                  <a:cxn ang="0">
                    <a:pos x="60" y="14"/>
                  </a:cxn>
                  <a:cxn ang="0">
                    <a:pos x="58" y="12"/>
                  </a:cxn>
                  <a:cxn ang="0">
                    <a:pos x="57" y="10"/>
                  </a:cxn>
                  <a:cxn ang="0">
                    <a:pos x="55" y="9"/>
                  </a:cxn>
                  <a:cxn ang="0">
                    <a:pos x="54" y="7"/>
                  </a:cxn>
                  <a:cxn ang="0">
                    <a:pos x="51" y="6"/>
                  </a:cxn>
                  <a:cxn ang="0">
                    <a:pos x="50" y="4"/>
                  </a:cxn>
                  <a:cxn ang="0">
                    <a:pos x="45" y="3"/>
                  </a:cxn>
                  <a:cxn ang="0">
                    <a:pos x="42" y="1"/>
                  </a:cxn>
                  <a:cxn ang="0">
                    <a:pos x="30" y="0"/>
                  </a:cxn>
                </a:cxnLst>
                <a:rect l="0" t="0" r="r" b="b"/>
                <a:pathLst>
                  <a:path w="62" h="50">
                    <a:moveTo>
                      <a:pt x="30" y="0"/>
                    </a:moveTo>
                    <a:lnTo>
                      <a:pt x="24" y="0"/>
                    </a:lnTo>
                    <a:lnTo>
                      <a:pt x="24" y="1"/>
                    </a:lnTo>
                    <a:lnTo>
                      <a:pt x="20" y="1"/>
                    </a:lnTo>
                    <a:lnTo>
                      <a:pt x="20" y="2"/>
                    </a:lnTo>
                    <a:lnTo>
                      <a:pt x="17" y="2"/>
                    </a:lnTo>
                    <a:lnTo>
                      <a:pt x="17" y="3"/>
                    </a:lnTo>
                    <a:lnTo>
                      <a:pt x="15" y="3"/>
                    </a:lnTo>
                    <a:lnTo>
                      <a:pt x="15" y="4"/>
                    </a:lnTo>
                    <a:lnTo>
                      <a:pt x="12" y="4"/>
                    </a:lnTo>
                    <a:lnTo>
                      <a:pt x="12" y="5"/>
                    </a:lnTo>
                    <a:lnTo>
                      <a:pt x="11" y="5"/>
                    </a:lnTo>
                    <a:lnTo>
                      <a:pt x="11" y="6"/>
                    </a:lnTo>
                    <a:lnTo>
                      <a:pt x="9" y="6"/>
                    </a:lnTo>
                    <a:lnTo>
                      <a:pt x="9" y="7"/>
                    </a:lnTo>
                    <a:lnTo>
                      <a:pt x="8" y="7"/>
                    </a:lnTo>
                    <a:lnTo>
                      <a:pt x="8" y="8"/>
                    </a:lnTo>
                    <a:lnTo>
                      <a:pt x="7" y="8"/>
                    </a:lnTo>
                    <a:lnTo>
                      <a:pt x="7" y="9"/>
                    </a:lnTo>
                    <a:lnTo>
                      <a:pt x="6" y="9"/>
                    </a:lnTo>
                    <a:lnTo>
                      <a:pt x="6" y="10"/>
                    </a:lnTo>
                    <a:lnTo>
                      <a:pt x="5" y="10"/>
                    </a:lnTo>
                    <a:lnTo>
                      <a:pt x="5" y="11"/>
                    </a:lnTo>
                    <a:lnTo>
                      <a:pt x="4" y="11"/>
                    </a:lnTo>
                    <a:lnTo>
                      <a:pt x="4" y="12"/>
                    </a:lnTo>
                    <a:lnTo>
                      <a:pt x="3" y="13"/>
                    </a:lnTo>
                    <a:lnTo>
                      <a:pt x="3" y="14"/>
                    </a:lnTo>
                    <a:lnTo>
                      <a:pt x="2" y="14"/>
                    </a:lnTo>
                    <a:lnTo>
                      <a:pt x="2" y="17"/>
                    </a:lnTo>
                    <a:lnTo>
                      <a:pt x="1" y="18"/>
                    </a:lnTo>
                    <a:lnTo>
                      <a:pt x="1" y="21"/>
                    </a:lnTo>
                    <a:lnTo>
                      <a:pt x="0" y="21"/>
                    </a:lnTo>
                    <a:lnTo>
                      <a:pt x="0" y="25"/>
                    </a:lnTo>
                    <a:lnTo>
                      <a:pt x="0" y="29"/>
                    </a:lnTo>
                    <a:lnTo>
                      <a:pt x="1" y="29"/>
                    </a:lnTo>
                    <a:lnTo>
                      <a:pt x="1" y="32"/>
                    </a:lnTo>
                    <a:lnTo>
                      <a:pt x="2" y="33"/>
                    </a:lnTo>
                    <a:lnTo>
                      <a:pt x="2" y="36"/>
                    </a:lnTo>
                    <a:lnTo>
                      <a:pt x="3" y="36"/>
                    </a:lnTo>
                    <a:lnTo>
                      <a:pt x="3" y="37"/>
                    </a:lnTo>
                    <a:lnTo>
                      <a:pt x="4" y="38"/>
                    </a:lnTo>
                    <a:lnTo>
                      <a:pt x="4" y="39"/>
                    </a:lnTo>
                    <a:lnTo>
                      <a:pt x="5" y="39"/>
                    </a:lnTo>
                    <a:lnTo>
                      <a:pt x="5" y="40"/>
                    </a:lnTo>
                    <a:lnTo>
                      <a:pt x="6" y="40"/>
                    </a:lnTo>
                    <a:lnTo>
                      <a:pt x="6" y="41"/>
                    </a:lnTo>
                    <a:lnTo>
                      <a:pt x="7" y="41"/>
                    </a:lnTo>
                    <a:lnTo>
                      <a:pt x="7" y="42"/>
                    </a:lnTo>
                    <a:lnTo>
                      <a:pt x="8" y="42"/>
                    </a:lnTo>
                    <a:lnTo>
                      <a:pt x="8" y="43"/>
                    </a:lnTo>
                    <a:lnTo>
                      <a:pt x="9" y="43"/>
                    </a:lnTo>
                    <a:lnTo>
                      <a:pt x="9" y="44"/>
                    </a:lnTo>
                    <a:lnTo>
                      <a:pt x="11" y="44"/>
                    </a:lnTo>
                    <a:lnTo>
                      <a:pt x="11" y="45"/>
                    </a:lnTo>
                    <a:lnTo>
                      <a:pt x="12" y="45"/>
                    </a:lnTo>
                    <a:lnTo>
                      <a:pt x="12" y="46"/>
                    </a:lnTo>
                    <a:lnTo>
                      <a:pt x="15" y="46"/>
                    </a:lnTo>
                    <a:lnTo>
                      <a:pt x="15" y="47"/>
                    </a:lnTo>
                    <a:lnTo>
                      <a:pt x="17" y="47"/>
                    </a:lnTo>
                    <a:lnTo>
                      <a:pt x="17" y="48"/>
                    </a:lnTo>
                    <a:lnTo>
                      <a:pt x="20" y="48"/>
                    </a:lnTo>
                    <a:lnTo>
                      <a:pt x="20" y="49"/>
                    </a:lnTo>
                    <a:lnTo>
                      <a:pt x="24" y="49"/>
                    </a:lnTo>
                    <a:lnTo>
                      <a:pt x="24" y="50"/>
                    </a:lnTo>
                    <a:lnTo>
                      <a:pt x="30" y="50"/>
                    </a:lnTo>
                    <a:lnTo>
                      <a:pt x="38" y="50"/>
                    </a:lnTo>
                    <a:lnTo>
                      <a:pt x="38" y="49"/>
                    </a:lnTo>
                    <a:lnTo>
                      <a:pt x="42" y="49"/>
                    </a:lnTo>
                    <a:lnTo>
                      <a:pt x="42" y="48"/>
                    </a:lnTo>
                    <a:lnTo>
                      <a:pt x="45" y="48"/>
                    </a:lnTo>
                    <a:lnTo>
                      <a:pt x="45" y="47"/>
                    </a:lnTo>
                    <a:lnTo>
                      <a:pt x="47" y="47"/>
                    </a:lnTo>
                    <a:lnTo>
                      <a:pt x="47" y="46"/>
                    </a:lnTo>
                    <a:lnTo>
                      <a:pt x="50" y="46"/>
                    </a:lnTo>
                    <a:lnTo>
                      <a:pt x="50" y="45"/>
                    </a:lnTo>
                    <a:lnTo>
                      <a:pt x="51" y="45"/>
                    </a:lnTo>
                    <a:lnTo>
                      <a:pt x="51" y="44"/>
                    </a:lnTo>
                    <a:lnTo>
                      <a:pt x="53" y="44"/>
                    </a:lnTo>
                    <a:lnTo>
                      <a:pt x="53" y="43"/>
                    </a:lnTo>
                    <a:lnTo>
                      <a:pt x="54" y="43"/>
                    </a:lnTo>
                    <a:lnTo>
                      <a:pt x="54" y="42"/>
                    </a:lnTo>
                    <a:lnTo>
                      <a:pt x="55" y="42"/>
                    </a:lnTo>
                    <a:lnTo>
                      <a:pt x="55" y="41"/>
                    </a:lnTo>
                    <a:lnTo>
                      <a:pt x="56" y="41"/>
                    </a:lnTo>
                    <a:lnTo>
                      <a:pt x="56" y="40"/>
                    </a:lnTo>
                    <a:lnTo>
                      <a:pt x="57" y="40"/>
                    </a:lnTo>
                    <a:lnTo>
                      <a:pt x="57" y="39"/>
                    </a:lnTo>
                    <a:lnTo>
                      <a:pt x="58" y="39"/>
                    </a:lnTo>
                    <a:lnTo>
                      <a:pt x="58" y="38"/>
                    </a:lnTo>
                    <a:lnTo>
                      <a:pt x="59" y="37"/>
                    </a:lnTo>
                    <a:lnTo>
                      <a:pt x="59" y="36"/>
                    </a:lnTo>
                    <a:lnTo>
                      <a:pt x="60" y="36"/>
                    </a:lnTo>
                    <a:lnTo>
                      <a:pt x="60" y="33"/>
                    </a:lnTo>
                    <a:lnTo>
                      <a:pt x="61" y="32"/>
                    </a:lnTo>
                    <a:lnTo>
                      <a:pt x="61" y="29"/>
                    </a:lnTo>
                    <a:lnTo>
                      <a:pt x="62" y="29"/>
                    </a:lnTo>
                    <a:lnTo>
                      <a:pt x="62" y="25"/>
                    </a:lnTo>
                    <a:lnTo>
                      <a:pt x="62" y="21"/>
                    </a:lnTo>
                    <a:lnTo>
                      <a:pt x="61" y="21"/>
                    </a:lnTo>
                    <a:lnTo>
                      <a:pt x="61" y="18"/>
                    </a:lnTo>
                    <a:lnTo>
                      <a:pt x="60" y="17"/>
                    </a:lnTo>
                    <a:lnTo>
                      <a:pt x="60" y="14"/>
                    </a:lnTo>
                    <a:lnTo>
                      <a:pt x="59" y="14"/>
                    </a:lnTo>
                    <a:lnTo>
                      <a:pt x="59" y="13"/>
                    </a:lnTo>
                    <a:lnTo>
                      <a:pt x="58" y="12"/>
                    </a:lnTo>
                    <a:lnTo>
                      <a:pt x="58" y="11"/>
                    </a:lnTo>
                    <a:lnTo>
                      <a:pt x="57" y="11"/>
                    </a:lnTo>
                    <a:lnTo>
                      <a:pt x="57" y="10"/>
                    </a:lnTo>
                    <a:lnTo>
                      <a:pt x="56" y="10"/>
                    </a:lnTo>
                    <a:lnTo>
                      <a:pt x="56" y="9"/>
                    </a:lnTo>
                    <a:lnTo>
                      <a:pt x="55" y="9"/>
                    </a:lnTo>
                    <a:lnTo>
                      <a:pt x="55" y="8"/>
                    </a:lnTo>
                    <a:lnTo>
                      <a:pt x="54" y="8"/>
                    </a:lnTo>
                    <a:lnTo>
                      <a:pt x="54" y="7"/>
                    </a:lnTo>
                    <a:lnTo>
                      <a:pt x="53" y="7"/>
                    </a:lnTo>
                    <a:lnTo>
                      <a:pt x="53" y="6"/>
                    </a:lnTo>
                    <a:lnTo>
                      <a:pt x="51" y="6"/>
                    </a:lnTo>
                    <a:lnTo>
                      <a:pt x="51" y="5"/>
                    </a:lnTo>
                    <a:lnTo>
                      <a:pt x="50" y="5"/>
                    </a:lnTo>
                    <a:lnTo>
                      <a:pt x="50" y="4"/>
                    </a:lnTo>
                    <a:lnTo>
                      <a:pt x="47" y="4"/>
                    </a:lnTo>
                    <a:lnTo>
                      <a:pt x="47" y="3"/>
                    </a:lnTo>
                    <a:lnTo>
                      <a:pt x="45" y="3"/>
                    </a:lnTo>
                    <a:lnTo>
                      <a:pt x="45" y="2"/>
                    </a:lnTo>
                    <a:lnTo>
                      <a:pt x="42" y="2"/>
                    </a:lnTo>
                    <a:lnTo>
                      <a:pt x="42" y="1"/>
                    </a:lnTo>
                    <a:lnTo>
                      <a:pt x="38" y="1"/>
                    </a:lnTo>
                    <a:lnTo>
                      <a:pt x="38"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52" name="Freeform 51"/>
              <p:cNvSpPr>
                <a:spLocks/>
              </p:cNvSpPr>
              <p:nvPr/>
            </p:nvSpPr>
            <p:spPr bwMode="auto">
              <a:xfrm>
                <a:off x="2496" y="2383"/>
                <a:ext cx="23" cy="21"/>
              </a:xfrm>
              <a:custGeom>
                <a:avLst/>
                <a:gdLst/>
                <a:ahLst/>
                <a:cxnLst>
                  <a:cxn ang="0">
                    <a:pos x="25" y="1"/>
                  </a:cxn>
                  <a:cxn ang="0">
                    <a:pos x="17" y="3"/>
                  </a:cxn>
                  <a:cxn ang="0">
                    <a:pos x="15" y="5"/>
                  </a:cxn>
                  <a:cxn ang="0">
                    <a:pos x="12" y="6"/>
                  </a:cxn>
                  <a:cxn ang="0">
                    <a:pos x="10" y="8"/>
                  </a:cxn>
                  <a:cxn ang="0">
                    <a:pos x="8" y="9"/>
                  </a:cxn>
                  <a:cxn ang="0">
                    <a:pos x="7" y="11"/>
                  </a:cxn>
                  <a:cxn ang="0">
                    <a:pos x="5" y="12"/>
                  </a:cxn>
                  <a:cxn ang="0">
                    <a:pos x="4" y="15"/>
                  </a:cxn>
                  <a:cxn ang="0">
                    <a:pos x="2" y="18"/>
                  </a:cxn>
                  <a:cxn ang="0">
                    <a:pos x="0" y="26"/>
                  </a:cxn>
                  <a:cxn ang="0">
                    <a:pos x="2" y="33"/>
                  </a:cxn>
                  <a:cxn ang="0">
                    <a:pos x="4" y="36"/>
                  </a:cxn>
                  <a:cxn ang="0">
                    <a:pos x="5" y="40"/>
                  </a:cxn>
                  <a:cxn ang="0">
                    <a:pos x="7" y="41"/>
                  </a:cxn>
                  <a:cxn ang="0">
                    <a:pos x="8" y="43"/>
                  </a:cxn>
                  <a:cxn ang="0">
                    <a:pos x="10" y="44"/>
                  </a:cxn>
                  <a:cxn ang="0">
                    <a:pos x="12" y="46"/>
                  </a:cxn>
                  <a:cxn ang="0">
                    <a:pos x="15" y="47"/>
                  </a:cxn>
                  <a:cxn ang="0">
                    <a:pos x="17" y="49"/>
                  </a:cxn>
                  <a:cxn ang="0">
                    <a:pos x="25" y="50"/>
                  </a:cxn>
                  <a:cxn ang="0">
                    <a:pos x="38" y="51"/>
                  </a:cxn>
                  <a:cxn ang="0">
                    <a:pos x="42" y="49"/>
                  </a:cxn>
                  <a:cxn ang="0">
                    <a:pos x="47" y="48"/>
                  </a:cxn>
                  <a:cxn ang="0">
                    <a:pos x="49" y="46"/>
                  </a:cxn>
                  <a:cxn ang="0">
                    <a:pos x="52" y="45"/>
                  </a:cxn>
                  <a:cxn ang="0">
                    <a:pos x="53" y="43"/>
                  </a:cxn>
                  <a:cxn ang="0">
                    <a:pos x="56" y="42"/>
                  </a:cxn>
                  <a:cxn ang="0">
                    <a:pos x="57" y="40"/>
                  </a:cxn>
                  <a:cxn ang="0">
                    <a:pos x="59" y="37"/>
                  </a:cxn>
                  <a:cxn ang="0">
                    <a:pos x="60" y="34"/>
                  </a:cxn>
                  <a:cxn ang="0">
                    <a:pos x="62" y="30"/>
                  </a:cxn>
                  <a:cxn ang="0">
                    <a:pos x="61" y="22"/>
                  </a:cxn>
                  <a:cxn ang="0">
                    <a:pos x="60" y="15"/>
                  </a:cxn>
                  <a:cxn ang="0">
                    <a:pos x="58" y="13"/>
                  </a:cxn>
                  <a:cxn ang="0">
                    <a:pos x="57" y="11"/>
                  </a:cxn>
                  <a:cxn ang="0">
                    <a:pos x="54" y="10"/>
                  </a:cxn>
                  <a:cxn ang="0">
                    <a:pos x="53" y="8"/>
                  </a:cxn>
                  <a:cxn ang="0">
                    <a:pos x="50" y="7"/>
                  </a:cxn>
                  <a:cxn ang="0">
                    <a:pos x="49" y="5"/>
                  </a:cxn>
                  <a:cxn ang="0">
                    <a:pos x="45" y="4"/>
                  </a:cxn>
                  <a:cxn ang="0">
                    <a:pos x="42" y="1"/>
                  </a:cxn>
                  <a:cxn ang="0">
                    <a:pos x="31" y="0"/>
                  </a:cxn>
                </a:cxnLst>
                <a:rect l="0" t="0" r="r" b="b"/>
                <a:pathLst>
                  <a:path w="62" h="51">
                    <a:moveTo>
                      <a:pt x="31" y="0"/>
                    </a:moveTo>
                    <a:lnTo>
                      <a:pt x="25" y="0"/>
                    </a:lnTo>
                    <a:lnTo>
                      <a:pt x="25" y="1"/>
                    </a:lnTo>
                    <a:lnTo>
                      <a:pt x="21" y="1"/>
                    </a:lnTo>
                    <a:lnTo>
                      <a:pt x="21" y="3"/>
                    </a:lnTo>
                    <a:lnTo>
                      <a:pt x="17" y="3"/>
                    </a:lnTo>
                    <a:lnTo>
                      <a:pt x="17" y="4"/>
                    </a:lnTo>
                    <a:lnTo>
                      <a:pt x="15" y="4"/>
                    </a:lnTo>
                    <a:lnTo>
                      <a:pt x="15" y="5"/>
                    </a:lnTo>
                    <a:lnTo>
                      <a:pt x="13" y="5"/>
                    </a:lnTo>
                    <a:lnTo>
                      <a:pt x="13" y="6"/>
                    </a:lnTo>
                    <a:lnTo>
                      <a:pt x="12" y="6"/>
                    </a:lnTo>
                    <a:lnTo>
                      <a:pt x="12" y="7"/>
                    </a:lnTo>
                    <a:lnTo>
                      <a:pt x="10" y="7"/>
                    </a:lnTo>
                    <a:lnTo>
                      <a:pt x="10" y="8"/>
                    </a:lnTo>
                    <a:lnTo>
                      <a:pt x="9" y="8"/>
                    </a:lnTo>
                    <a:lnTo>
                      <a:pt x="9" y="9"/>
                    </a:lnTo>
                    <a:lnTo>
                      <a:pt x="8" y="9"/>
                    </a:lnTo>
                    <a:lnTo>
                      <a:pt x="8" y="10"/>
                    </a:lnTo>
                    <a:lnTo>
                      <a:pt x="7" y="10"/>
                    </a:lnTo>
                    <a:lnTo>
                      <a:pt x="7" y="11"/>
                    </a:lnTo>
                    <a:lnTo>
                      <a:pt x="6" y="11"/>
                    </a:lnTo>
                    <a:lnTo>
                      <a:pt x="6" y="12"/>
                    </a:lnTo>
                    <a:lnTo>
                      <a:pt x="5" y="12"/>
                    </a:lnTo>
                    <a:lnTo>
                      <a:pt x="5" y="13"/>
                    </a:lnTo>
                    <a:lnTo>
                      <a:pt x="4" y="14"/>
                    </a:lnTo>
                    <a:lnTo>
                      <a:pt x="4" y="15"/>
                    </a:lnTo>
                    <a:lnTo>
                      <a:pt x="3" y="15"/>
                    </a:lnTo>
                    <a:lnTo>
                      <a:pt x="3" y="17"/>
                    </a:lnTo>
                    <a:lnTo>
                      <a:pt x="2" y="18"/>
                    </a:lnTo>
                    <a:lnTo>
                      <a:pt x="2" y="22"/>
                    </a:lnTo>
                    <a:lnTo>
                      <a:pt x="0" y="22"/>
                    </a:lnTo>
                    <a:lnTo>
                      <a:pt x="0" y="26"/>
                    </a:lnTo>
                    <a:lnTo>
                      <a:pt x="0" y="30"/>
                    </a:lnTo>
                    <a:lnTo>
                      <a:pt x="2" y="30"/>
                    </a:lnTo>
                    <a:lnTo>
                      <a:pt x="2" y="33"/>
                    </a:lnTo>
                    <a:lnTo>
                      <a:pt x="3" y="34"/>
                    </a:lnTo>
                    <a:lnTo>
                      <a:pt x="3" y="36"/>
                    </a:lnTo>
                    <a:lnTo>
                      <a:pt x="4" y="36"/>
                    </a:lnTo>
                    <a:lnTo>
                      <a:pt x="4" y="37"/>
                    </a:lnTo>
                    <a:lnTo>
                      <a:pt x="5" y="39"/>
                    </a:lnTo>
                    <a:lnTo>
                      <a:pt x="5" y="40"/>
                    </a:lnTo>
                    <a:lnTo>
                      <a:pt x="6" y="40"/>
                    </a:lnTo>
                    <a:lnTo>
                      <a:pt x="6" y="41"/>
                    </a:lnTo>
                    <a:lnTo>
                      <a:pt x="7" y="41"/>
                    </a:lnTo>
                    <a:lnTo>
                      <a:pt x="7" y="42"/>
                    </a:lnTo>
                    <a:lnTo>
                      <a:pt x="8" y="42"/>
                    </a:lnTo>
                    <a:lnTo>
                      <a:pt x="8" y="43"/>
                    </a:lnTo>
                    <a:lnTo>
                      <a:pt x="9" y="43"/>
                    </a:lnTo>
                    <a:lnTo>
                      <a:pt x="9" y="44"/>
                    </a:lnTo>
                    <a:lnTo>
                      <a:pt x="10" y="44"/>
                    </a:lnTo>
                    <a:lnTo>
                      <a:pt x="10" y="45"/>
                    </a:lnTo>
                    <a:lnTo>
                      <a:pt x="12" y="45"/>
                    </a:lnTo>
                    <a:lnTo>
                      <a:pt x="12" y="46"/>
                    </a:lnTo>
                    <a:lnTo>
                      <a:pt x="13" y="46"/>
                    </a:lnTo>
                    <a:lnTo>
                      <a:pt x="13" y="47"/>
                    </a:lnTo>
                    <a:lnTo>
                      <a:pt x="15" y="47"/>
                    </a:lnTo>
                    <a:lnTo>
                      <a:pt x="15" y="48"/>
                    </a:lnTo>
                    <a:lnTo>
                      <a:pt x="17" y="48"/>
                    </a:lnTo>
                    <a:lnTo>
                      <a:pt x="17" y="49"/>
                    </a:lnTo>
                    <a:lnTo>
                      <a:pt x="21" y="49"/>
                    </a:lnTo>
                    <a:lnTo>
                      <a:pt x="21" y="50"/>
                    </a:lnTo>
                    <a:lnTo>
                      <a:pt x="25" y="50"/>
                    </a:lnTo>
                    <a:lnTo>
                      <a:pt x="25" y="51"/>
                    </a:lnTo>
                    <a:lnTo>
                      <a:pt x="31" y="51"/>
                    </a:lnTo>
                    <a:lnTo>
                      <a:pt x="38" y="51"/>
                    </a:lnTo>
                    <a:lnTo>
                      <a:pt x="38" y="50"/>
                    </a:lnTo>
                    <a:lnTo>
                      <a:pt x="42" y="50"/>
                    </a:lnTo>
                    <a:lnTo>
                      <a:pt x="42" y="49"/>
                    </a:lnTo>
                    <a:lnTo>
                      <a:pt x="45" y="49"/>
                    </a:lnTo>
                    <a:lnTo>
                      <a:pt x="45" y="48"/>
                    </a:lnTo>
                    <a:lnTo>
                      <a:pt x="47" y="48"/>
                    </a:lnTo>
                    <a:lnTo>
                      <a:pt x="47" y="47"/>
                    </a:lnTo>
                    <a:lnTo>
                      <a:pt x="49" y="47"/>
                    </a:lnTo>
                    <a:lnTo>
                      <a:pt x="49" y="46"/>
                    </a:lnTo>
                    <a:lnTo>
                      <a:pt x="50" y="46"/>
                    </a:lnTo>
                    <a:lnTo>
                      <a:pt x="50" y="45"/>
                    </a:lnTo>
                    <a:lnTo>
                      <a:pt x="52" y="45"/>
                    </a:lnTo>
                    <a:lnTo>
                      <a:pt x="52" y="44"/>
                    </a:lnTo>
                    <a:lnTo>
                      <a:pt x="53" y="44"/>
                    </a:lnTo>
                    <a:lnTo>
                      <a:pt x="53" y="43"/>
                    </a:lnTo>
                    <a:lnTo>
                      <a:pt x="54" y="43"/>
                    </a:lnTo>
                    <a:lnTo>
                      <a:pt x="54" y="42"/>
                    </a:lnTo>
                    <a:lnTo>
                      <a:pt x="56" y="42"/>
                    </a:lnTo>
                    <a:lnTo>
                      <a:pt x="56" y="41"/>
                    </a:lnTo>
                    <a:lnTo>
                      <a:pt x="57" y="41"/>
                    </a:lnTo>
                    <a:lnTo>
                      <a:pt x="57" y="40"/>
                    </a:lnTo>
                    <a:lnTo>
                      <a:pt x="58" y="40"/>
                    </a:lnTo>
                    <a:lnTo>
                      <a:pt x="58" y="39"/>
                    </a:lnTo>
                    <a:lnTo>
                      <a:pt x="59" y="37"/>
                    </a:lnTo>
                    <a:lnTo>
                      <a:pt x="59" y="36"/>
                    </a:lnTo>
                    <a:lnTo>
                      <a:pt x="60" y="36"/>
                    </a:lnTo>
                    <a:lnTo>
                      <a:pt x="60" y="34"/>
                    </a:lnTo>
                    <a:lnTo>
                      <a:pt x="61" y="33"/>
                    </a:lnTo>
                    <a:lnTo>
                      <a:pt x="61" y="30"/>
                    </a:lnTo>
                    <a:lnTo>
                      <a:pt x="62" y="30"/>
                    </a:lnTo>
                    <a:lnTo>
                      <a:pt x="62" y="26"/>
                    </a:lnTo>
                    <a:lnTo>
                      <a:pt x="62" y="22"/>
                    </a:lnTo>
                    <a:lnTo>
                      <a:pt x="61" y="22"/>
                    </a:lnTo>
                    <a:lnTo>
                      <a:pt x="61" y="18"/>
                    </a:lnTo>
                    <a:lnTo>
                      <a:pt x="60" y="17"/>
                    </a:lnTo>
                    <a:lnTo>
                      <a:pt x="60" y="15"/>
                    </a:lnTo>
                    <a:lnTo>
                      <a:pt x="59" y="15"/>
                    </a:lnTo>
                    <a:lnTo>
                      <a:pt x="59" y="14"/>
                    </a:lnTo>
                    <a:lnTo>
                      <a:pt x="58" y="13"/>
                    </a:lnTo>
                    <a:lnTo>
                      <a:pt x="58" y="12"/>
                    </a:lnTo>
                    <a:lnTo>
                      <a:pt x="57" y="12"/>
                    </a:lnTo>
                    <a:lnTo>
                      <a:pt x="57" y="11"/>
                    </a:lnTo>
                    <a:lnTo>
                      <a:pt x="56" y="11"/>
                    </a:lnTo>
                    <a:lnTo>
                      <a:pt x="56" y="10"/>
                    </a:lnTo>
                    <a:lnTo>
                      <a:pt x="54" y="10"/>
                    </a:lnTo>
                    <a:lnTo>
                      <a:pt x="54" y="9"/>
                    </a:lnTo>
                    <a:lnTo>
                      <a:pt x="53" y="9"/>
                    </a:lnTo>
                    <a:lnTo>
                      <a:pt x="53" y="8"/>
                    </a:lnTo>
                    <a:lnTo>
                      <a:pt x="52" y="8"/>
                    </a:lnTo>
                    <a:lnTo>
                      <a:pt x="52" y="7"/>
                    </a:lnTo>
                    <a:lnTo>
                      <a:pt x="50" y="7"/>
                    </a:lnTo>
                    <a:lnTo>
                      <a:pt x="50" y="6"/>
                    </a:lnTo>
                    <a:lnTo>
                      <a:pt x="49" y="6"/>
                    </a:lnTo>
                    <a:lnTo>
                      <a:pt x="49" y="5"/>
                    </a:lnTo>
                    <a:lnTo>
                      <a:pt x="47" y="5"/>
                    </a:lnTo>
                    <a:lnTo>
                      <a:pt x="47" y="4"/>
                    </a:lnTo>
                    <a:lnTo>
                      <a:pt x="45" y="4"/>
                    </a:lnTo>
                    <a:lnTo>
                      <a:pt x="45" y="3"/>
                    </a:lnTo>
                    <a:lnTo>
                      <a:pt x="42" y="3"/>
                    </a:lnTo>
                    <a:lnTo>
                      <a:pt x="42" y="1"/>
                    </a:lnTo>
                    <a:lnTo>
                      <a:pt x="38" y="1"/>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53" name="Freeform 52"/>
              <p:cNvSpPr>
                <a:spLocks/>
              </p:cNvSpPr>
              <p:nvPr/>
            </p:nvSpPr>
            <p:spPr bwMode="auto">
              <a:xfrm>
                <a:off x="2406" y="2453"/>
                <a:ext cx="27" cy="25"/>
              </a:xfrm>
              <a:custGeom>
                <a:avLst/>
                <a:gdLst/>
                <a:ahLst/>
                <a:cxnLst>
                  <a:cxn ang="0">
                    <a:pos x="24" y="1"/>
                  </a:cxn>
                  <a:cxn ang="0">
                    <a:pos x="16" y="2"/>
                  </a:cxn>
                  <a:cxn ang="0">
                    <a:pos x="14" y="4"/>
                  </a:cxn>
                  <a:cxn ang="0">
                    <a:pos x="11" y="5"/>
                  </a:cxn>
                  <a:cxn ang="0">
                    <a:pos x="9" y="8"/>
                  </a:cxn>
                  <a:cxn ang="0">
                    <a:pos x="7" y="9"/>
                  </a:cxn>
                  <a:cxn ang="0">
                    <a:pos x="6" y="11"/>
                  </a:cxn>
                  <a:cxn ang="0">
                    <a:pos x="4" y="12"/>
                  </a:cxn>
                  <a:cxn ang="0">
                    <a:pos x="3" y="15"/>
                  </a:cxn>
                  <a:cxn ang="0">
                    <a:pos x="1" y="18"/>
                  </a:cxn>
                  <a:cxn ang="0">
                    <a:pos x="0" y="25"/>
                  </a:cxn>
                  <a:cxn ang="0">
                    <a:pos x="1" y="33"/>
                  </a:cxn>
                  <a:cxn ang="0">
                    <a:pos x="3" y="36"/>
                  </a:cxn>
                  <a:cxn ang="0">
                    <a:pos x="4" y="39"/>
                  </a:cxn>
                  <a:cxn ang="0">
                    <a:pos x="6" y="40"/>
                  </a:cxn>
                  <a:cxn ang="0">
                    <a:pos x="7" y="42"/>
                  </a:cxn>
                  <a:cxn ang="0">
                    <a:pos x="9" y="43"/>
                  </a:cxn>
                  <a:cxn ang="0">
                    <a:pos x="11" y="46"/>
                  </a:cxn>
                  <a:cxn ang="0">
                    <a:pos x="14" y="47"/>
                  </a:cxn>
                  <a:cxn ang="0">
                    <a:pos x="16" y="49"/>
                  </a:cxn>
                  <a:cxn ang="0">
                    <a:pos x="24" y="50"/>
                  </a:cxn>
                  <a:cxn ang="0">
                    <a:pos x="38" y="51"/>
                  </a:cxn>
                  <a:cxn ang="0">
                    <a:pos x="42" y="49"/>
                  </a:cxn>
                  <a:cxn ang="0">
                    <a:pos x="47" y="48"/>
                  </a:cxn>
                  <a:cxn ang="0">
                    <a:pos x="49" y="46"/>
                  </a:cxn>
                  <a:cxn ang="0">
                    <a:pos x="52" y="45"/>
                  </a:cxn>
                  <a:cxn ang="0">
                    <a:pos x="53" y="42"/>
                  </a:cxn>
                  <a:cxn ang="0">
                    <a:pos x="56" y="41"/>
                  </a:cxn>
                  <a:cxn ang="0">
                    <a:pos x="57" y="39"/>
                  </a:cxn>
                  <a:cxn ang="0">
                    <a:pos x="59" y="37"/>
                  </a:cxn>
                  <a:cxn ang="0">
                    <a:pos x="60" y="34"/>
                  </a:cxn>
                  <a:cxn ang="0">
                    <a:pos x="62" y="30"/>
                  </a:cxn>
                  <a:cxn ang="0">
                    <a:pos x="61" y="21"/>
                  </a:cxn>
                  <a:cxn ang="0">
                    <a:pos x="60" y="15"/>
                  </a:cxn>
                  <a:cxn ang="0">
                    <a:pos x="58" y="13"/>
                  </a:cxn>
                  <a:cxn ang="0">
                    <a:pos x="57" y="11"/>
                  </a:cxn>
                  <a:cxn ang="0">
                    <a:pos x="55" y="10"/>
                  </a:cxn>
                  <a:cxn ang="0">
                    <a:pos x="53" y="8"/>
                  </a:cxn>
                  <a:cxn ang="0">
                    <a:pos x="50" y="6"/>
                  </a:cxn>
                  <a:cxn ang="0">
                    <a:pos x="49" y="4"/>
                  </a:cxn>
                  <a:cxn ang="0">
                    <a:pos x="45" y="3"/>
                  </a:cxn>
                  <a:cxn ang="0">
                    <a:pos x="42" y="1"/>
                  </a:cxn>
                  <a:cxn ang="0">
                    <a:pos x="30" y="0"/>
                  </a:cxn>
                </a:cxnLst>
                <a:rect l="0" t="0" r="r" b="b"/>
                <a:pathLst>
                  <a:path w="62" h="51">
                    <a:moveTo>
                      <a:pt x="30" y="0"/>
                    </a:moveTo>
                    <a:lnTo>
                      <a:pt x="24" y="0"/>
                    </a:lnTo>
                    <a:lnTo>
                      <a:pt x="24" y="1"/>
                    </a:lnTo>
                    <a:lnTo>
                      <a:pt x="20" y="1"/>
                    </a:lnTo>
                    <a:lnTo>
                      <a:pt x="20" y="2"/>
                    </a:lnTo>
                    <a:lnTo>
                      <a:pt x="16" y="2"/>
                    </a:lnTo>
                    <a:lnTo>
                      <a:pt x="16" y="3"/>
                    </a:lnTo>
                    <a:lnTo>
                      <a:pt x="14" y="3"/>
                    </a:lnTo>
                    <a:lnTo>
                      <a:pt x="14" y="4"/>
                    </a:lnTo>
                    <a:lnTo>
                      <a:pt x="12" y="4"/>
                    </a:lnTo>
                    <a:lnTo>
                      <a:pt x="12" y="5"/>
                    </a:lnTo>
                    <a:lnTo>
                      <a:pt x="11" y="5"/>
                    </a:lnTo>
                    <a:lnTo>
                      <a:pt x="11" y="6"/>
                    </a:lnTo>
                    <a:lnTo>
                      <a:pt x="9" y="6"/>
                    </a:lnTo>
                    <a:lnTo>
                      <a:pt x="9" y="8"/>
                    </a:lnTo>
                    <a:lnTo>
                      <a:pt x="8" y="8"/>
                    </a:lnTo>
                    <a:lnTo>
                      <a:pt x="8" y="9"/>
                    </a:lnTo>
                    <a:lnTo>
                      <a:pt x="7" y="9"/>
                    </a:lnTo>
                    <a:lnTo>
                      <a:pt x="7" y="10"/>
                    </a:lnTo>
                    <a:lnTo>
                      <a:pt x="6" y="10"/>
                    </a:lnTo>
                    <a:lnTo>
                      <a:pt x="6" y="11"/>
                    </a:lnTo>
                    <a:lnTo>
                      <a:pt x="5" y="11"/>
                    </a:lnTo>
                    <a:lnTo>
                      <a:pt x="5" y="12"/>
                    </a:lnTo>
                    <a:lnTo>
                      <a:pt x="4" y="12"/>
                    </a:lnTo>
                    <a:lnTo>
                      <a:pt x="4" y="13"/>
                    </a:lnTo>
                    <a:lnTo>
                      <a:pt x="3" y="14"/>
                    </a:lnTo>
                    <a:lnTo>
                      <a:pt x="3" y="15"/>
                    </a:lnTo>
                    <a:lnTo>
                      <a:pt x="2" y="15"/>
                    </a:lnTo>
                    <a:lnTo>
                      <a:pt x="2" y="17"/>
                    </a:lnTo>
                    <a:lnTo>
                      <a:pt x="1" y="18"/>
                    </a:lnTo>
                    <a:lnTo>
                      <a:pt x="1" y="21"/>
                    </a:lnTo>
                    <a:lnTo>
                      <a:pt x="0" y="21"/>
                    </a:lnTo>
                    <a:lnTo>
                      <a:pt x="0" y="25"/>
                    </a:lnTo>
                    <a:lnTo>
                      <a:pt x="0" y="30"/>
                    </a:lnTo>
                    <a:lnTo>
                      <a:pt x="1" y="30"/>
                    </a:lnTo>
                    <a:lnTo>
                      <a:pt x="1" y="33"/>
                    </a:lnTo>
                    <a:lnTo>
                      <a:pt x="2" y="34"/>
                    </a:lnTo>
                    <a:lnTo>
                      <a:pt x="2" y="36"/>
                    </a:lnTo>
                    <a:lnTo>
                      <a:pt x="3" y="36"/>
                    </a:lnTo>
                    <a:lnTo>
                      <a:pt x="3" y="37"/>
                    </a:lnTo>
                    <a:lnTo>
                      <a:pt x="4" y="38"/>
                    </a:lnTo>
                    <a:lnTo>
                      <a:pt x="4" y="39"/>
                    </a:lnTo>
                    <a:lnTo>
                      <a:pt x="5" y="39"/>
                    </a:lnTo>
                    <a:lnTo>
                      <a:pt x="5" y="40"/>
                    </a:lnTo>
                    <a:lnTo>
                      <a:pt x="6" y="40"/>
                    </a:lnTo>
                    <a:lnTo>
                      <a:pt x="6" y="41"/>
                    </a:lnTo>
                    <a:lnTo>
                      <a:pt x="7" y="41"/>
                    </a:lnTo>
                    <a:lnTo>
                      <a:pt x="7" y="42"/>
                    </a:lnTo>
                    <a:lnTo>
                      <a:pt x="8" y="42"/>
                    </a:lnTo>
                    <a:lnTo>
                      <a:pt x="8" y="43"/>
                    </a:lnTo>
                    <a:lnTo>
                      <a:pt x="9" y="43"/>
                    </a:lnTo>
                    <a:lnTo>
                      <a:pt x="9" y="45"/>
                    </a:lnTo>
                    <a:lnTo>
                      <a:pt x="11" y="45"/>
                    </a:lnTo>
                    <a:lnTo>
                      <a:pt x="11" y="46"/>
                    </a:lnTo>
                    <a:lnTo>
                      <a:pt x="12" y="46"/>
                    </a:lnTo>
                    <a:lnTo>
                      <a:pt x="12" y="47"/>
                    </a:lnTo>
                    <a:lnTo>
                      <a:pt x="14" y="47"/>
                    </a:lnTo>
                    <a:lnTo>
                      <a:pt x="14" y="48"/>
                    </a:lnTo>
                    <a:lnTo>
                      <a:pt x="16" y="48"/>
                    </a:lnTo>
                    <a:lnTo>
                      <a:pt x="16" y="49"/>
                    </a:lnTo>
                    <a:lnTo>
                      <a:pt x="20" y="49"/>
                    </a:lnTo>
                    <a:lnTo>
                      <a:pt x="20" y="50"/>
                    </a:lnTo>
                    <a:lnTo>
                      <a:pt x="24" y="50"/>
                    </a:lnTo>
                    <a:lnTo>
                      <a:pt x="24" y="51"/>
                    </a:lnTo>
                    <a:lnTo>
                      <a:pt x="30" y="51"/>
                    </a:lnTo>
                    <a:lnTo>
                      <a:pt x="38" y="51"/>
                    </a:lnTo>
                    <a:lnTo>
                      <a:pt x="38" y="50"/>
                    </a:lnTo>
                    <a:lnTo>
                      <a:pt x="42" y="50"/>
                    </a:lnTo>
                    <a:lnTo>
                      <a:pt x="42" y="49"/>
                    </a:lnTo>
                    <a:lnTo>
                      <a:pt x="45" y="49"/>
                    </a:lnTo>
                    <a:lnTo>
                      <a:pt x="45" y="48"/>
                    </a:lnTo>
                    <a:lnTo>
                      <a:pt x="47" y="48"/>
                    </a:lnTo>
                    <a:lnTo>
                      <a:pt x="47" y="47"/>
                    </a:lnTo>
                    <a:lnTo>
                      <a:pt x="49" y="47"/>
                    </a:lnTo>
                    <a:lnTo>
                      <a:pt x="49" y="46"/>
                    </a:lnTo>
                    <a:lnTo>
                      <a:pt x="50" y="46"/>
                    </a:lnTo>
                    <a:lnTo>
                      <a:pt x="50" y="45"/>
                    </a:lnTo>
                    <a:lnTo>
                      <a:pt x="52" y="45"/>
                    </a:lnTo>
                    <a:lnTo>
                      <a:pt x="52" y="43"/>
                    </a:lnTo>
                    <a:lnTo>
                      <a:pt x="53" y="43"/>
                    </a:lnTo>
                    <a:lnTo>
                      <a:pt x="53" y="42"/>
                    </a:lnTo>
                    <a:lnTo>
                      <a:pt x="55" y="42"/>
                    </a:lnTo>
                    <a:lnTo>
                      <a:pt x="55" y="41"/>
                    </a:lnTo>
                    <a:lnTo>
                      <a:pt x="56" y="41"/>
                    </a:lnTo>
                    <a:lnTo>
                      <a:pt x="56" y="40"/>
                    </a:lnTo>
                    <a:lnTo>
                      <a:pt x="57" y="40"/>
                    </a:lnTo>
                    <a:lnTo>
                      <a:pt x="57" y="39"/>
                    </a:lnTo>
                    <a:lnTo>
                      <a:pt x="58" y="39"/>
                    </a:lnTo>
                    <a:lnTo>
                      <a:pt x="58" y="38"/>
                    </a:lnTo>
                    <a:lnTo>
                      <a:pt x="59" y="37"/>
                    </a:lnTo>
                    <a:lnTo>
                      <a:pt x="59" y="36"/>
                    </a:lnTo>
                    <a:lnTo>
                      <a:pt x="60" y="36"/>
                    </a:lnTo>
                    <a:lnTo>
                      <a:pt x="60" y="34"/>
                    </a:lnTo>
                    <a:lnTo>
                      <a:pt x="61" y="33"/>
                    </a:lnTo>
                    <a:lnTo>
                      <a:pt x="61" y="30"/>
                    </a:lnTo>
                    <a:lnTo>
                      <a:pt x="62" y="30"/>
                    </a:lnTo>
                    <a:lnTo>
                      <a:pt x="62" y="25"/>
                    </a:lnTo>
                    <a:lnTo>
                      <a:pt x="62" y="21"/>
                    </a:lnTo>
                    <a:lnTo>
                      <a:pt x="61" y="21"/>
                    </a:lnTo>
                    <a:lnTo>
                      <a:pt x="61" y="18"/>
                    </a:lnTo>
                    <a:lnTo>
                      <a:pt x="60" y="17"/>
                    </a:lnTo>
                    <a:lnTo>
                      <a:pt x="60" y="15"/>
                    </a:lnTo>
                    <a:lnTo>
                      <a:pt x="59" y="15"/>
                    </a:lnTo>
                    <a:lnTo>
                      <a:pt x="59" y="14"/>
                    </a:lnTo>
                    <a:lnTo>
                      <a:pt x="58" y="13"/>
                    </a:lnTo>
                    <a:lnTo>
                      <a:pt x="58" y="12"/>
                    </a:lnTo>
                    <a:lnTo>
                      <a:pt x="57" y="12"/>
                    </a:lnTo>
                    <a:lnTo>
                      <a:pt x="57" y="11"/>
                    </a:lnTo>
                    <a:lnTo>
                      <a:pt x="56" y="11"/>
                    </a:lnTo>
                    <a:lnTo>
                      <a:pt x="56" y="10"/>
                    </a:lnTo>
                    <a:lnTo>
                      <a:pt x="55" y="10"/>
                    </a:lnTo>
                    <a:lnTo>
                      <a:pt x="55" y="9"/>
                    </a:lnTo>
                    <a:lnTo>
                      <a:pt x="53" y="9"/>
                    </a:lnTo>
                    <a:lnTo>
                      <a:pt x="53" y="8"/>
                    </a:lnTo>
                    <a:lnTo>
                      <a:pt x="52" y="8"/>
                    </a:lnTo>
                    <a:lnTo>
                      <a:pt x="52" y="6"/>
                    </a:lnTo>
                    <a:lnTo>
                      <a:pt x="50" y="6"/>
                    </a:lnTo>
                    <a:lnTo>
                      <a:pt x="50" y="5"/>
                    </a:lnTo>
                    <a:lnTo>
                      <a:pt x="49" y="5"/>
                    </a:lnTo>
                    <a:lnTo>
                      <a:pt x="49" y="4"/>
                    </a:lnTo>
                    <a:lnTo>
                      <a:pt x="47" y="4"/>
                    </a:lnTo>
                    <a:lnTo>
                      <a:pt x="47" y="3"/>
                    </a:lnTo>
                    <a:lnTo>
                      <a:pt x="45" y="3"/>
                    </a:lnTo>
                    <a:lnTo>
                      <a:pt x="45" y="2"/>
                    </a:lnTo>
                    <a:lnTo>
                      <a:pt x="42" y="2"/>
                    </a:lnTo>
                    <a:lnTo>
                      <a:pt x="42" y="1"/>
                    </a:lnTo>
                    <a:lnTo>
                      <a:pt x="38" y="1"/>
                    </a:lnTo>
                    <a:lnTo>
                      <a:pt x="38"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54" name="Freeform 53"/>
              <p:cNvSpPr>
                <a:spLocks/>
              </p:cNvSpPr>
              <p:nvPr/>
            </p:nvSpPr>
            <p:spPr bwMode="auto">
              <a:xfrm>
                <a:off x="2430" y="2531"/>
                <a:ext cx="26" cy="22"/>
              </a:xfrm>
              <a:custGeom>
                <a:avLst/>
                <a:gdLst/>
                <a:ahLst/>
                <a:cxnLst>
                  <a:cxn ang="0">
                    <a:pos x="24" y="1"/>
                  </a:cxn>
                  <a:cxn ang="0">
                    <a:pos x="16" y="3"/>
                  </a:cxn>
                  <a:cxn ang="0">
                    <a:pos x="14" y="5"/>
                  </a:cxn>
                  <a:cxn ang="0">
                    <a:pos x="11" y="6"/>
                  </a:cxn>
                  <a:cxn ang="0">
                    <a:pos x="9" y="8"/>
                  </a:cxn>
                  <a:cxn ang="0">
                    <a:pos x="7" y="9"/>
                  </a:cxn>
                  <a:cxn ang="0">
                    <a:pos x="6" y="11"/>
                  </a:cxn>
                  <a:cxn ang="0">
                    <a:pos x="4" y="12"/>
                  </a:cxn>
                  <a:cxn ang="0">
                    <a:pos x="3" y="15"/>
                  </a:cxn>
                  <a:cxn ang="0">
                    <a:pos x="1" y="18"/>
                  </a:cxn>
                  <a:cxn ang="0">
                    <a:pos x="0" y="26"/>
                  </a:cxn>
                  <a:cxn ang="0">
                    <a:pos x="1" y="33"/>
                  </a:cxn>
                  <a:cxn ang="0">
                    <a:pos x="3" y="36"/>
                  </a:cxn>
                  <a:cxn ang="0">
                    <a:pos x="4" y="40"/>
                  </a:cxn>
                  <a:cxn ang="0">
                    <a:pos x="6" y="41"/>
                  </a:cxn>
                  <a:cxn ang="0">
                    <a:pos x="7" y="43"/>
                  </a:cxn>
                  <a:cxn ang="0">
                    <a:pos x="9" y="44"/>
                  </a:cxn>
                  <a:cxn ang="0">
                    <a:pos x="11" y="46"/>
                  </a:cxn>
                  <a:cxn ang="0">
                    <a:pos x="14" y="47"/>
                  </a:cxn>
                  <a:cxn ang="0">
                    <a:pos x="16" y="49"/>
                  </a:cxn>
                  <a:cxn ang="0">
                    <a:pos x="24" y="50"/>
                  </a:cxn>
                  <a:cxn ang="0">
                    <a:pos x="38" y="51"/>
                  </a:cxn>
                  <a:cxn ang="0">
                    <a:pos x="42" y="49"/>
                  </a:cxn>
                  <a:cxn ang="0">
                    <a:pos x="47" y="48"/>
                  </a:cxn>
                  <a:cxn ang="0">
                    <a:pos x="49" y="46"/>
                  </a:cxn>
                  <a:cxn ang="0">
                    <a:pos x="52" y="45"/>
                  </a:cxn>
                  <a:cxn ang="0">
                    <a:pos x="54" y="43"/>
                  </a:cxn>
                  <a:cxn ang="0">
                    <a:pos x="56" y="42"/>
                  </a:cxn>
                  <a:cxn ang="0">
                    <a:pos x="57" y="40"/>
                  </a:cxn>
                  <a:cxn ang="0">
                    <a:pos x="59" y="37"/>
                  </a:cxn>
                  <a:cxn ang="0">
                    <a:pos x="60" y="34"/>
                  </a:cxn>
                  <a:cxn ang="0">
                    <a:pos x="62" y="30"/>
                  </a:cxn>
                  <a:cxn ang="0">
                    <a:pos x="61" y="22"/>
                  </a:cxn>
                  <a:cxn ang="0">
                    <a:pos x="60" y="15"/>
                  </a:cxn>
                  <a:cxn ang="0">
                    <a:pos x="58" y="13"/>
                  </a:cxn>
                  <a:cxn ang="0">
                    <a:pos x="57" y="11"/>
                  </a:cxn>
                  <a:cxn ang="0">
                    <a:pos x="55" y="10"/>
                  </a:cxn>
                  <a:cxn ang="0">
                    <a:pos x="54" y="8"/>
                  </a:cxn>
                  <a:cxn ang="0">
                    <a:pos x="50" y="7"/>
                  </a:cxn>
                  <a:cxn ang="0">
                    <a:pos x="49" y="5"/>
                  </a:cxn>
                  <a:cxn ang="0">
                    <a:pos x="45" y="4"/>
                  </a:cxn>
                  <a:cxn ang="0">
                    <a:pos x="42" y="1"/>
                  </a:cxn>
                  <a:cxn ang="0">
                    <a:pos x="30" y="0"/>
                  </a:cxn>
                </a:cxnLst>
                <a:rect l="0" t="0" r="r" b="b"/>
                <a:pathLst>
                  <a:path w="62" h="51">
                    <a:moveTo>
                      <a:pt x="30" y="0"/>
                    </a:moveTo>
                    <a:lnTo>
                      <a:pt x="24" y="0"/>
                    </a:lnTo>
                    <a:lnTo>
                      <a:pt x="24" y="1"/>
                    </a:lnTo>
                    <a:lnTo>
                      <a:pt x="20" y="1"/>
                    </a:lnTo>
                    <a:lnTo>
                      <a:pt x="20" y="3"/>
                    </a:lnTo>
                    <a:lnTo>
                      <a:pt x="16" y="3"/>
                    </a:lnTo>
                    <a:lnTo>
                      <a:pt x="16" y="4"/>
                    </a:lnTo>
                    <a:lnTo>
                      <a:pt x="14" y="4"/>
                    </a:lnTo>
                    <a:lnTo>
                      <a:pt x="14" y="5"/>
                    </a:lnTo>
                    <a:lnTo>
                      <a:pt x="12" y="5"/>
                    </a:lnTo>
                    <a:lnTo>
                      <a:pt x="12" y="6"/>
                    </a:lnTo>
                    <a:lnTo>
                      <a:pt x="11" y="6"/>
                    </a:lnTo>
                    <a:lnTo>
                      <a:pt x="11" y="7"/>
                    </a:lnTo>
                    <a:lnTo>
                      <a:pt x="9" y="7"/>
                    </a:lnTo>
                    <a:lnTo>
                      <a:pt x="9" y="8"/>
                    </a:lnTo>
                    <a:lnTo>
                      <a:pt x="8" y="8"/>
                    </a:lnTo>
                    <a:lnTo>
                      <a:pt x="8" y="9"/>
                    </a:lnTo>
                    <a:lnTo>
                      <a:pt x="7" y="9"/>
                    </a:lnTo>
                    <a:lnTo>
                      <a:pt x="7" y="10"/>
                    </a:lnTo>
                    <a:lnTo>
                      <a:pt x="6" y="10"/>
                    </a:lnTo>
                    <a:lnTo>
                      <a:pt x="6" y="11"/>
                    </a:lnTo>
                    <a:lnTo>
                      <a:pt x="5" y="11"/>
                    </a:lnTo>
                    <a:lnTo>
                      <a:pt x="5" y="12"/>
                    </a:lnTo>
                    <a:lnTo>
                      <a:pt x="4" y="12"/>
                    </a:lnTo>
                    <a:lnTo>
                      <a:pt x="4" y="13"/>
                    </a:lnTo>
                    <a:lnTo>
                      <a:pt x="3" y="14"/>
                    </a:lnTo>
                    <a:lnTo>
                      <a:pt x="3" y="15"/>
                    </a:lnTo>
                    <a:lnTo>
                      <a:pt x="2" y="15"/>
                    </a:lnTo>
                    <a:lnTo>
                      <a:pt x="2" y="17"/>
                    </a:lnTo>
                    <a:lnTo>
                      <a:pt x="1" y="18"/>
                    </a:lnTo>
                    <a:lnTo>
                      <a:pt x="1" y="22"/>
                    </a:lnTo>
                    <a:lnTo>
                      <a:pt x="0" y="22"/>
                    </a:lnTo>
                    <a:lnTo>
                      <a:pt x="0" y="26"/>
                    </a:lnTo>
                    <a:lnTo>
                      <a:pt x="0" y="30"/>
                    </a:lnTo>
                    <a:lnTo>
                      <a:pt x="1" y="30"/>
                    </a:lnTo>
                    <a:lnTo>
                      <a:pt x="1" y="33"/>
                    </a:lnTo>
                    <a:lnTo>
                      <a:pt x="2" y="34"/>
                    </a:lnTo>
                    <a:lnTo>
                      <a:pt x="2" y="36"/>
                    </a:lnTo>
                    <a:lnTo>
                      <a:pt x="3" y="36"/>
                    </a:lnTo>
                    <a:lnTo>
                      <a:pt x="3" y="37"/>
                    </a:lnTo>
                    <a:lnTo>
                      <a:pt x="4" y="38"/>
                    </a:lnTo>
                    <a:lnTo>
                      <a:pt x="4" y="40"/>
                    </a:lnTo>
                    <a:lnTo>
                      <a:pt x="5" y="40"/>
                    </a:lnTo>
                    <a:lnTo>
                      <a:pt x="5" y="41"/>
                    </a:lnTo>
                    <a:lnTo>
                      <a:pt x="6" y="41"/>
                    </a:lnTo>
                    <a:lnTo>
                      <a:pt x="6" y="42"/>
                    </a:lnTo>
                    <a:lnTo>
                      <a:pt x="7" y="42"/>
                    </a:lnTo>
                    <a:lnTo>
                      <a:pt x="7" y="43"/>
                    </a:lnTo>
                    <a:lnTo>
                      <a:pt x="8" y="43"/>
                    </a:lnTo>
                    <a:lnTo>
                      <a:pt x="8" y="44"/>
                    </a:lnTo>
                    <a:lnTo>
                      <a:pt x="9" y="44"/>
                    </a:lnTo>
                    <a:lnTo>
                      <a:pt x="9" y="45"/>
                    </a:lnTo>
                    <a:lnTo>
                      <a:pt x="11" y="45"/>
                    </a:lnTo>
                    <a:lnTo>
                      <a:pt x="11" y="46"/>
                    </a:lnTo>
                    <a:lnTo>
                      <a:pt x="12" y="46"/>
                    </a:lnTo>
                    <a:lnTo>
                      <a:pt x="12" y="47"/>
                    </a:lnTo>
                    <a:lnTo>
                      <a:pt x="14" y="47"/>
                    </a:lnTo>
                    <a:lnTo>
                      <a:pt x="14" y="48"/>
                    </a:lnTo>
                    <a:lnTo>
                      <a:pt x="16" y="48"/>
                    </a:lnTo>
                    <a:lnTo>
                      <a:pt x="16" y="49"/>
                    </a:lnTo>
                    <a:lnTo>
                      <a:pt x="20" y="49"/>
                    </a:lnTo>
                    <a:lnTo>
                      <a:pt x="20" y="50"/>
                    </a:lnTo>
                    <a:lnTo>
                      <a:pt x="24" y="50"/>
                    </a:lnTo>
                    <a:lnTo>
                      <a:pt x="24" y="51"/>
                    </a:lnTo>
                    <a:lnTo>
                      <a:pt x="30" y="51"/>
                    </a:lnTo>
                    <a:lnTo>
                      <a:pt x="38" y="51"/>
                    </a:lnTo>
                    <a:lnTo>
                      <a:pt x="38" y="50"/>
                    </a:lnTo>
                    <a:lnTo>
                      <a:pt x="42" y="50"/>
                    </a:lnTo>
                    <a:lnTo>
                      <a:pt x="42" y="49"/>
                    </a:lnTo>
                    <a:lnTo>
                      <a:pt x="45" y="49"/>
                    </a:lnTo>
                    <a:lnTo>
                      <a:pt x="45" y="48"/>
                    </a:lnTo>
                    <a:lnTo>
                      <a:pt x="47" y="48"/>
                    </a:lnTo>
                    <a:lnTo>
                      <a:pt x="47" y="47"/>
                    </a:lnTo>
                    <a:lnTo>
                      <a:pt x="49" y="47"/>
                    </a:lnTo>
                    <a:lnTo>
                      <a:pt x="49" y="46"/>
                    </a:lnTo>
                    <a:lnTo>
                      <a:pt x="50" y="46"/>
                    </a:lnTo>
                    <a:lnTo>
                      <a:pt x="50" y="45"/>
                    </a:lnTo>
                    <a:lnTo>
                      <a:pt x="52" y="45"/>
                    </a:lnTo>
                    <a:lnTo>
                      <a:pt x="52" y="44"/>
                    </a:lnTo>
                    <a:lnTo>
                      <a:pt x="54" y="44"/>
                    </a:lnTo>
                    <a:lnTo>
                      <a:pt x="54" y="43"/>
                    </a:lnTo>
                    <a:lnTo>
                      <a:pt x="55" y="43"/>
                    </a:lnTo>
                    <a:lnTo>
                      <a:pt x="55" y="42"/>
                    </a:lnTo>
                    <a:lnTo>
                      <a:pt x="56" y="42"/>
                    </a:lnTo>
                    <a:lnTo>
                      <a:pt x="56" y="41"/>
                    </a:lnTo>
                    <a:lnTo>
                      <a:pt x="57" y="41"/>
                    </a:lnTo>
                    <a:lnTo>
                      <a:pt x="57" y="40"/>
                    </a:lnTo>
                    <a:lnTo>
                      <a:pt x="58" y="40"/>
                    </a:lnTo>
                    <a:lnTo>
                      <a:pt x="58" y="38"/>
                    </a:lnTo>
                    <a:lnTo>
                      <a:pt x="59" y="37"/>
                    </a:lnTo>
                    <a:lnTo>
                      <a:pt x="59" y="36"/>
                    </a:lnTo>
                    <a:lnTo>
                      <a:pt x="60" y="36"/>
                    </a:lnTo>
                    <a:lnTo>
                      <a:pt x="60" y="34"/>
                    </a:lnTo>
                    <a:lnTo>
                      <a:pt x="61" y="33"/>
                    </a:lnTo>
                    <a:lnTo>
                      <a:pt x="61" y="30"/>
                    </a:lnTo>
                    <a:lnTo>
                      <a:pt x="62" y="30"/>
                    </a:lnTo>
                    <a:lnTo>
                      <a:pt x="62" y="26"/>
                    </a:lnTo>
                    <a:lnTo>
                      <a:pt x="62" y="22"/>
                    </a:lnTo>
                    <a:lnTo>
                      <a:pt x="61" y="22"/>
                    </a:lnTo>
                    <a:lnTo>
                      <a:pt x="61" y="18"/>
                    </a:lnTo>
                    <a:lnTo>
                      <a:pt x="60" y="17"/>
                    </a:lnTo>
                    <a:lnTo>
                      <a:pt x="60" y="15"/>
                    </a:lnTo>
                    <a:lnTo>
                      <a:pt x="59" y="15"/>
                    </a:lnTo>
                    <a:lnTo>
                      <a:pt x="59" y="14"/>
                    </a:lnTo>
                    <a:lnTo>
                      <a:pt x="58" y="13"/>
                    </a:lnTo>
                    <a:lnTo>
                      <a:pt x="58" y="12"/>
                    </a:lnTo>
                    <a:lnTo>
                      <a:pt x="57" y="12"/>
                    </a:lnTo>
                    <a:lnTo>
                      <a:pt x="57" y="11"/>
                    </a:lnTo>
                    <a:lnTo>
                      <a:pt x="56" y="11"/>
                    </a:lnTo>
                    <a:lnTo>
                      <a:pt x="56" y="10"/>
                    </a:lnTo>
                    <a:lnTo>
                      <a:pt x="55" y="10"/>
                    </a:lnTo>
                    <a:lnTo>
                      <a:pt x="55" y="9"/>
                    </a:lnTo>
                    <a:lnTo>
                      <a:pt x="54" y="9"/>
                    </a:lnTo>
                    <a:lnTo>
                      <a:pt x="54" y="8"/>
                    </a:lnTo>
                    <a:lnTo>
                      <a:pt x="52" y="8"/>
                    </a:lnTo>
                    <a:lnTo>
                      <a:pt x="52" y="7"/>
                    </a:lnTo>
                    <a:lnTo>
                      <a:pt x="50" y="7"/>
                    </a:lnTo>
                    <a:lnTo>
                      <a:pt x="50" y="6"/>
                    </a:lnTo>
                    <a:lnTo>
                      <a:pt x="49" y="6"/>
                    </a:lnTo>
                    <a:lnTo>
                      <a:pt x="49" y="5"/>
                    </a:lnTo>
                    <a:lnTo>
                      <a:pt x="47" y="5"/>
                    </a:lnTo>
                    <a:lnTo>
                      <a:pt x="47" y="4"/>
                    </a:lnTo>
                    <a:lnTo>
                      <a:pt x="45" y="4"/>
                    </a:lnTo>
                    <a:lnTo>
                      <a:pt x="45" y="3"/>
                    </a:lnTo>
                    <a:lnTo>
                      <a:pt x="42" y="3"/>
                    </a:lnTo>
                    <a:lnTo>
                      <a:pt x="42" y="1"/>
                    </a:lnTo>
                    <a:lnTo>
                      <a:pt x="38" y="1"/>
                    </a:lnTo>
                    <a:lnTo>
                      <a:pt x="38"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55" name="Freeform 54"/>
              <p:cNvSpPr>
                <a:spLocks/>
              </p:cNvSpPr>
              <p:nvPr/>
            </p:nvSpPr>
            <p:spPr bwMode="auto">
              <a:xfrm>
                <a:off x="2387" y="2524"/>
                <a:ext cx="26" cy="25"/>
              </a:xfrm>
              <a:custGeom>
                <a:avLst/>
                <a:gdLst/>
                <a:ahLst/>
                <a:cxnLst>
                  <a:cxn ang="0">
                    <a:pos x="24" y="1"/>
                  </a:cxn>
                  <a:cxn ang="0">
                    <a:pos x="17" y="2"/>
                  </a:cxn>
                  <a:cxn ang="0">
                    <a:pos x="15" y="4"/>
                  </a:cxn>
                  <a:cxn ang="0">
                    <a:pos x="12" y="5"/>
                  </a:cxn>
                  <a:cxn ang="0">
                    <a:pos x="9" y="7"/>
                  </a:cxn>
                  <a:cxn ang="0">
                    <a:pos x="7" y="8"/>
                  </a:cxn>
                  <a:cxn ang="0">
                    <a:pos x="6" y="10"/>
                  </a:cxn>
                  <a:cxn ang="0">
                    <a:pos x="4" y="12"/>
                  </a:cxn>
                  <a:cxn ang="0">
                    <a:pos x="3" y="15"/>
                  </a:cxn>
                  <a:cxn ang="0">
                    <a:pos x="1" y="18"/>
                  </a:cxn>
                  <a:cxn ang="0">
                    <a:pos x="0" y="25"/>
                  </a:cxn>
                  <a:cxn ang="0">
                    <a:pos x="1" y="33"/>
                  </a:cxn>
                  <a:cxn ang="0">
                    <a:pos x="3" y="36"/>
                  </a:cxn>
                  <a:cxn ang="0">
                    <a:pos x="4" y="39"/>
                  </a:cxn>
                  <a:cxn ang="0">
                    <a:pos x="6" y="40"/>
                  </a:cxn>
                  <a:cxn ang="0">
                    <a:pos x="7" y="42"/>
                  </a:cxn>
                  <a:cxn ang="0">
                    <a:pos x="9" y="43"/>
                  </a:cxn>
                  <a:cxn ang="0">
                    <a:pos x="12" y="45"/>
                  </a:cxn>
                  <a:cxn ang="0">
                    <a:pos x="15" y="46"/>
                  </a:cxn>
                  <a:cxn ang="0">
                    <a:pos x="17" y="49"/>
                  </a:cxn>
                  <a:cxn ang="0">
                    <a:pos x="24" y="50"/>
                  </a:cxn>
                  <a:cxn ang="0">
                    <a:pos x="37" y="51"/>
                  </a:cxn>
                  <a:cxn ang="0">
                    <a:pos x="41" y="49"/>
                  </a:cxn>
                  <a:cxn ang="0">
                    <a:pos x="47" y="47"/>
                  </a:cxn>
                  <a:cxn ang="0">
                    <a:pos x="49" y="45"/>
                  </a:cxn>
                  <a:cxn ang="0">
                    <a:pos x="52" y="44"/>
                  </a:cxn>
                  <a:cxn ang="0">
                    <a:pos x="53" y="42"/>
                  </a:cxn>
                  <a:cxn ang="0">
                    <a:pos x="55" y="41"/>
                  </a:cxn>
                  <a:cxn ang="0">
                    <a:pos x="56" y="39"/>
                  </a:cxn>
                  <a:cxn ang="0">
                    <a:pos x="58" y="37"/>
                  </a:cxn>
                  <a:cxn ang="0">
                    <a:pos x="59" y="34"/>
                  </a:cxn>
                  <a:cxn ang="0">
                    <a:pos x="61" y="29"/>
                  </a:cxn>
                  <a:cxn ang="0">
                    <a:pos x="60" y="21"/>
                  </a:cxn>
                  <a:cxn ang="0">
                    <a:pos x="59" y="15"/>
                  </a:cxn>
                  <a:cxn ang="0">
                    <a:pos x="57" y="13"/>
                  </a:cxn>
                  <a:cxn ang="0">
                    <a:pos x="56" y="10"/>
                  </a:cxn>
                  <a:cxn ang="0">
                    <a:pos x="54" y="9"/>
                  </a:cxn>
                  <a:cxn ang="0">
                    <a:pos x="53" y="7"/>
                  </a:cxn>
                  <a:cxn ang="0">
                    <a:pos x="50" y="6"/>
                  </a:cxn>
                  <a:cxn ang="0">
                    <a:pos x="49" y="4"/>
                  </a:cxn>
                  <a:cxn ang="0">
                    <a:pos x="44" y="3"/>
                  </a:cxn>
                  <a:cxn ang="0">
                    <a:pos x="41" y="1"/>
                  </a:cxn>
                  <a:cxn ang="0">
                    <a:pos x="31" y="0"/>
                  </a:cxn>
                </a:cxnLst>
                <a:rect l="0" t="0" r="r" b="b"/>
                <a:pathLst>
                  <a:path w="61" h="51">
                    <a:moveTo>
                      <a:pt x="31" y="0"/>
                    </a:moveTo>
                    <a:lnTo>
                      <a:pt x="24" y="0"/>
                    </a:lnTo>
                    <a:lnTo>
                      <a:pt x="24" y="1"/>
                    </a:lnTo>
                    <a:lnTo>
                      <a:pt x="20" y="1"/>
                    </a:lnTo>
                    <a:lnTo>
                      <a:pt x="20" y="2"/>
                    </a:lnTo>
                    <a:lnTo>
                      <a:pt x="17" y="2"/>
                    </a:lnTo>
                    <a:lnTo>
                      <a:pt x="17" y="3"/>
                    </a:lnTo>
                    <a:lnTo>
                      <a:pt x="15" y="3"/>
                    </a:lnTo>
                    <a:lnTo>
                      <a:pt x="15" y="4"/>
                    </a:lnTo>
                    <a:lnTo>
                      <a:pt x="13" y="4"/>
                    </a:lnTo>
                    <a:lnTo>
                      <a:pt x="13" y="5"/>
                    </a:lnTo>
                    <a:lnTo>
                      <a:pt x="12" y="5"/>
                    </a:lnTo>
                    <a:lnTo>
                      <a:pt x="12" y="6"/>
                    </a:lnTo>
                    <a:lnTo>
                      <a:pt x="9" y="6"/>
                    </a:lnTo>
                    <a:lnTo>
                      <a:pt x="9" y="7"/>
                    </a:lnTo>
                    <a:lnTo>
                      <a:pt x="8" y="7"/>
                    </a:lnTo>
                    <a:lnTo>
                      <a:pt x="8" y="8"/>
                    </a:lnTo>
                    <a:lnTo>
                      <a:pt x="7" y="8"/>
                    </a:lnTo>
                    <a:lnTo>
                      <a:pt x="7" y="9"/>
                    </a:lnTo>
                    <a:lnTo>
                      <a:pt x="6" y="9"/>
                    </a:lnTo>
                    <a:lnTo>
                      <a:pt x="6" y="10"/>
                    </a:lnTo>
                    <a:lnTo>
                      <a:pt x="5" y="10"/>
                    </a:lnTo>
                    <a:lnTo>
                      <a:pt x="5" y="12"/>
                    </a:lnTo>
                    <a:lnTo>
                      <a:pt x="4" y="12"/>
                    </a:lnTo>
                    <a:lnTo>
                      <a:pt x="4" y="13"/>
                    </a:lnTo>
                    <a:lnTo>
                      <a:pt x="3" y="14"/>
                    </a:lnTo>
                    <a:lnTo>
                      <a:pt x="3" y="15"/>
                    </a:lnTo>
                    <a:lnTo>
                      <a:pt x="2" y="15"/>
                    </a:lnTo>
                    <a:lnTo>
                      <a:pt x="2" y="17"/>
                    </a:lnTo>
                    <a:lnTo>
                      <a:pt x="1" y="18"/>
                    </a:lnTo>
                    <a:lnTo>
                      <a:pt x="1" y="21"/>
                    </a:lnTo>
                    <a:lnTo>
                      <a:pt x="0" y="21"/>
                    </a:lnTo>
                    <a:lnTo>
                      <a:pt x="0" y="25"/>
                    </a:lnTo>
                    <a:lnTo>
                      <a:pt x="0" y="29"/>
                    </a:lnTo>
                    <a:lnTo>
                      <a:pt x="1" y="29"/>
                    </a:lnTo>
                    <a:lnTo>
                      <a:pt x="1" y="33"/>
                    </a:lnTo>
                    <a:lnTo>
                      <a:pt x="2" y="34"/>
                    </a:lnTo>
                    <a:lnTo>
                      <a:pt x="2" y="36"/>
                    </a:lnTo>
                    <a:lnTo>
                      <a:pt x="3" y="36"/>
                    </a:lnTo>
                    <a:lnTo>
                      <a:pt x="3" y="37"/>
                    </a:lnTo>
                    <a:lnTo>
                      <a:pt x="4" y="38"/>
                    </a:lnTo>
                    <a:lnTo>
                      <a:pt x="4" y="39"/>
                    </a:lnTo>
                    <a:lnTo>
                      <a:pt x="5" y="39"/>
                    </a:lnTo>
                    <a:lnTo>
                      <a:pt x="5" y="40"/>
                    </a:lnTo>
                    <a:lnTo>
                      <a:pt x="6" y="40"/>
                    </a:lnTo>
                    <a:lnTo>
                      <a:pt x="6" y="41"/>
                    </a:lnTo>
                    <a:lnTo>
                      <a:pt x="7" y="41"/>
                    </a:lnTo>
                    <a:lnTo>
                      <a:pt x="7" y="42"/>
                    </a:lnTo>
                    <a:lnTo>
                      <a:pt x="8" y="42"/>
                    </a:lnTo>
                    <a:lnTo>
                      <a:pt x="8" y="43"/>
                    </a:lnTo>
                    <a:lnTo>
                      <a:pt x="9" y="43"/>
                    </a:lnTo>
                    <a:lnTo>
                      <a:pt x="9" y="44"/>
                    </a:lnTo>
                    <a:lnTo>
                      <a:pt x="12" y="44"/>
                    </a:lnTo>
                    <a:lnTo>
                      <a:pt x="12" y="45"/>
                    </a:lnTo>
                    <a:lnTo>
                      <a:pt x="13" y="45"/>
                    </a:lnTo>
                    <a:lnTo>
                      <a:pt x="13" y="46"/>
                    </a:lnTo>
                    <a:lnTo>
                      <a:pt x="15" y="46"/>
                    </a:lnTo>
                    <a:lnTo>
                      <a:pt x="15" y="47"/>
                    </a:lnTo>
                    <a:lnTo>
                      <a:pt x="17" y="47"/>
                    </a:lnTo>
                    <a:lnTo>
                      <a:pt x="17" y="49"/>
                    </a:lnTo>
                    <a:lnTo>
                      <a:pt x="20" y="49"/>
                    </a:lnTo>
                    <a:lnTo>
                      <a:pt x="20" y="50"/>
                    </a:lnTo>
                    <a:lnTo>
                      <a:pt x="24" y="50"/>
                    </a:lnTo>
                    <a:lnTo>
                      <a:pt x="24" y="51"/>
                    </a:lnTo>
                    <a:lnTo>
                      <a:pt x="31" y="51"/>
                    </a:lnTo>
                    <a:lnTo>
                      <a:pt x="37" y="51"/>
                    </a:lnTo>
                    <a:lnTo>
                      <a:pt x="37" y="50"/>
                    </a:lnTo>
                    <a:lnTo>
                      <a:pt x="41" y="50"/>
                    </a:lnTo>
                    <a:lnTo>
                      <a:pt x="41" y="49"/>
                    </a:lnTo>
                    <a:lnTo>
                      <a:pt x="44" y="49"/>
                    </a:lnTo>
                    <a:lnTo>
                      <a:pt x="44" y="47"/>
                    </a:lnTo>
                    <a:lnTo>
                      <a:pt x="47" y="47"/>
                    </a:lnTo>
                    <a:lnTo>
                      <a:pt x="47" y="46"/>
                    </a:lnTo>
                    <a:lnTo>
                      <a:pt x="49" y="46"/>
                    </a:lnTo>
                    <a:lnTo>
                      <a:pt x="49" y="45"/>
                    </a:lnTo>
                    <a:lnTo>
                      <a:pt x="50" y="45"/>
                    </a:lnTo>
                    <a:lnTo>
                      <a:pt x="50" y="44"/>
                    </a:lnTo>
                    <a:lnTo>
                      <a:pt x="52" y="44"/>
                    </a:lnTo>
                    <a:lnTo>
                      <a:pt x="52" y="43"/>
                    </a:lnTo>
                    <a:lnTo>
                      <a:pt x="53" y="43"/>
                    </a:lnTo>
                    <a:lnTo>
                      <a:pt x="53" y="42"/>
                    </a:lnTo>
                    <a:lnTo>
                      <a:pt x="54" y="42"/>
                    </a:lnTo>
                    <a:lnTo>
                      <a:pt x="54" y="41"/>
                    </a:lnTo>
                    <a:lnTo>
                      <a:pt x="55" y="41"/>
                    </a:lnTo>
                    <a:lnTo>
                      <a:pt x="55" y="40"/>
                    </a:lnTo>
                    <a:lnTo>
                      <a:pt x="56" y="40"/>
                    </a:lnTo>
                    <a:lnTo>
                      <a:pt x="56" y="39"/>
                    </a:lnTo>
                    <a:lnTo>
                      <a:pt x="57" y="39"/>
                    </a:lnTo>
                    <a:lnTo>
                      <a:pt x="57" y="38"/>
                    </a:lnTo>
                    <a:lnTo>
                      <a:pt x="58" y="37"/>
                    </a:lnTo>
                    <a:lnTo>
                      <a:pt x="58" y="36"/>
                    </a:lnTo>
                    <a:lnTo>
                      <a:pt x="59" y="36"/>
                    </a:lnTo>
                    <a:lnTo>
                      <a:pt x="59" y="34"/>
                    </a:lnTo>
                    <a:lnTo>
                      <a:pt x="60" y="33"/>
                    </a:lnTo>
                    <a:lnTo>
                      <a:pt x="60" y="29"/>
                    </a:lnTo>
                    <a:lnTo>
                      <a:pt x="61" y="29"/>
                    </a:lnTo>
                    <a:lnTo>
                      <a:pt x="61" y="25"/>
                    </a:lnTo>
                    <a:lnTo>
                      <a:pt x="61" y="21"/>
                    </a:lnTo>
                    <a:lnTo>
                      <a:pt x="60" y="21"/>
                    </a:lnTo>
                    <a:lnTo>
                      <a:pt x="60" y="18"/>
                    </a:lnTo>
                    <a:lnTo>
                      <a:pt x="59" y="17"/>
                    </a:lnTo>
                    <a:lnTo>
                      <a:pt x="59" y="15"/>
                    </a:lnTo>
                    <a:lnTo>
                      <a:pt x="58" y="15"/>
                    </a:lnTo>
                    <a:lnTo>
                      <a:pt x="58" y="14"/>
                    </a:lnTo>
                    <a:lnTo>
                      <a:pt x="57" y="13"/>
                    </a:lnTo>
                    <a:lnTo>
                      <a:pt x="57" y="12"/>
                    </a:lnTo>
                    <a:lnTo>
                      <a:pt x="56" y="12"/>
                    </a:lnTo>
                    <a:lnTo>
                      <a:pt x="56" y="10"/>
                    </a:lnTo>
                    <a:lnTo>
                      <a:pt x="55" y="10"/>
                    </a:lnTo>
                    <a:lnTo>
                      <a:pt x="55" y="9"/>
                    </a:lnTo>
                    <a:lnTo>
                      <a:pt x="54" y="9"/>
                    </a:lnTo>
                    <a:lnTo>
                      <a:pt x="54" y="8"/>
                    </a:lnTo>
                    <a:lnTo>
                      <a:pt x="53" y="8"/>
                    </a:lnTo>
                    <a:lnTo>
                      <a:pt x="53" y="7"/>
                    </a:lnTo>
                    <a:lnTo>
                      <a:pt x="52" y="7"/>
                    </a:lnTo>
                    <a:lnTo>
                      <a:pt x="52" y="6"/>
                    </a:lnTo>
                    <a:lnTo>
                      <a:pt x="50" y="6"/>
                    </a:lnTo>
                    <a:lnTo>
                      <a:pt x="50" y="5"/>
                    </a:lnTo>
                    <a:lnTo>
                      <a:pt x="49" y="5"/>
                    </a:lnTo>
                    <a:lnTo>
                      <a:pt x="49" y="4"/>
                    </a:lnTo>
                    <a:lnTo>
                      <a:pt x="47" y="4"/>
                    </a:lnTo>
                    <a:lnTo>
                      <a:pt x="47" y="3"/>
                    </a:lnTo>
                    <a:lnTo>
                      <a:pt x="44" y="3"/>
                    </a:lnTo>
                    <a:lnTo>
                      <a:pt x="44" y="2"/>
                    </a:lnTo>
                    <a:lnTo>
                      <a:pt x="41" y="2"/>
                    </a:lnTo>
                    <a:lnTo>
                      <a:pt x="41" y="1"/>
                    </a:lnTo>
                    <a:lnTo>
                      <a:pt x="37" y="1"/>
                    </a:lnTo>
                    <a:lnTo>
                      <a:pt x="37"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56" name="Freeform 55"/>
              <p:cNvSpPr>
                <a:spLocks/>
              </p:cNvSpPr>
              <p:nvPr/>
            </p:nvSpPr>
            <p:spPr bwMode="auto">
              <a:xfrm>
                <a:off x="2324" y="2404"/>
                <a:ext cx="26" cy="22"/>
              </a:xfrm>
              <a:custGeom>
                <a:avLst/>
                <a:gdLst/>
                <a:ahLst/>
                <a:cxnLst>
                  <a:cxn ang="0">
                    <a:pos x="24" y="1"/>
                  </a:cxn>
                  <a:cxn ang="0">
                    <a:pos x="17" y="2"/>
                  </a:cxn>
                  <a:cxn ang="0">
                    <a:pos x="14" y="4"/>
                  </a:cxn>
                  <a:cxn ang="0">
                    <a:pos x="11" y="5"/>
                  </a:cxn>
                  <a:cxn ang="0">
                    <a:pos x="9" y="7"/>
                  </a:cxn>
                  <a:cxn ang="0">
                    <a:pos x="7" y="8"/>
                  </a:cxn>
                  <a:cxn ang="0">
                    <a:pos x="6" y="11"/>
                  </a:cxn>
                  <a:cxn ang="0">
                    <a:pos x="4" y="12"/>
                  </a:cxn>
                  <a:cxn ang="0">
                    <a:pos x="3" y="15"/>
                  </a:cxn>
                  <a:cxn ang="0">
                    <a:pos x="1" y="18"/>
                  </a:cxn>
                  <a:cxn ang="0">
                    <a:pos x="0" y="25"/>
                  </a:cxn>
                  <a:cxn ang="0">
                    <a:pos x="1" y="33"/>
                  </a:cxn>
                  <a:cxn ang="0">
                    <a:pos x="3" y="36"/>
                  </a:cxn>
                  <a:cxn ang="0">
                    <a:pos x="4" y="39"/>
                  </a:cxn>
                  <a:cxn ang="0">
                    <a:pos x="6" y="40"/>
                  </a:cxn>
                  <a:cxn ang="0">
                    <a:pos x="7" y="42"/>
                  </a:cxn>
                  <a:cxn ang="0">
                    <a:pos x="9" y="43"/>
                  </a:cxn>
                  <a:cxn ang="0">
                    <a:pos x="11" y="45"/>
                  </a:cxn>
                  <a:cxn ang="0">
                    <a:pos x="14" y="47"/>
                  </a:cxn>
                  <a:cxn ang="0">
                    <a:pos x="17" y="49"/>
                  </a:cxn>
                  <a:cxn ang="0">
                    <a:pos x="24" y="50"/>
                  </a:cxn>
                  <a:cxn ang="0">
                    <a:pos x="38" y="51"/>
                  </a:cxn>
                  <a:cxn ang="0">
                    <a:pos x="42" y="49"/>
                  </a:cxn>
                  <a:cxn ang="0">
                    <a:pos x="47" y="48"/>
                  </a:cxn>
                  <a:cxn ang="0">
                    <a:pos x="49" y="45"/>
                  </a:cxn>
                  <a:cxn ang="0">
                    <a:pos x="53" y="44"/>
                  </a:cxn>
                  <a:cxn ang="0">
                    <a:pos x="54" y="42"/>
                  </a:cxn>
                  <a:cxn ang="0">
                    <a:pos x="56" y="41"/>
                  </a:cxn>
                  <a:cxn ang="0">
                    <a:pos x="57" y="39"/>
                  </a:cxn>
                  <a:cxn ang="0">
                    <a:pos x="59" y="37"/>
                  </a:cxn>
                  <a:cxn ang="0">
                    <a:pos x="60" y="34"/>
                  </a:cxn>
                  <a:cxn ang="0">
                    <a:pos x="62" y="30"/>
                  </a:cxn>
                  <a:cxn ang="0">
                    <a:pos x="61" y="21"/>
                  </a:cxn>
                  <a:cxn ang="0">
                    <a:pos x="60" y="15"/>
                  </a:cxn>
                  <a:cxn ang="0">
                    <a:pos x="58" y="13"/>
                  </a:cxn>
                  <a:cxn ang="0">
                    <a:pos x="57" y="11"/>
                  </a:cxn>
                  <a:cxn ang="0">
                    <a:pos x="55" y="10"/>
                  </a:cxn>
                  <a:cxn ang="0">
                    <a:pos x="54" y="7"/>
                  </a:cxn>
                  <a:cxn ang="0">
                    <a:pos x="50" y="6"/>
                  </a:cxn>
                  <a:cxn ang="0">
                    <a:pos x="49" y="4"/>
                  </a:cxn>
                  <a:cxn ang="0">
                    <a:pos x="45" y="3"/>
                  </a:cxn>
                  <a:cxn ang="0">
                    <a:pos x="42" y="1"/>
                  </a:cxn>
                  <a:cxn ang="0">
                    <a:pos x="30" y="0"/>
                  </a:cxn>
                </a:cxnLst>
                <a:rect l="0" t="0" r="r" b="b"/>
                <a:pathLst>
                  <a:path w="62" h="51">
                    <a:moveTo>
                      <a:pt x="30" y="0"/>
                    </a:moveTo>
                    <a:lnTo>
                      <a:pt x="24" y="0"/>
                    </a:lnTo>
                    <a:lnTo>
                      <a:pt x="24" y="1"/>
                    </a:lnTo>
                    <a:lnTo>
                      <a:pt x="20" y="1"/>
                    </a:lnTo>
                    <a:lnTo>
                      <a:pt x="20" y="2"/>
                    </a:lnTo>
                    <a:lnTo>
                      <a:pt x="17" y="2"/>
                    </a:lnTo>
                    <a:lnTo>
                      <a:pt x="17" y="3"/>
                    </a:lnTo>
                    <a:lnTo>
                      <a:pt x="14" y="3"/>
                    </a:lnTo>
                    <a:lnTo>
                      <a:pt x="14" y="4"/>
                    </a:lnTo>
                    <a:lnTo>
                      <a:pt x="12" y="4"/>
                    </a:lnTo>
                    <a:lnTo>
                      <a:pt x="12" y="5"/>
                    </a:lnTo>
                    <a:lnTo>
                      <a:pt x="11" y="5"/>
                    </a:lnTo>
                    <a:lnTo>
                      <a:pt x="11" y="6"/>
                    </a:lnTo>
                    <a:lnTo>
                      <a:pt x="9" y="6"/>
                    </a:lnTo>
                    <a:lnTo>
                      <a:pt x="9" y="7"/>
                    </a:lnTo>
                    <a:lnTo>
                      <a:pt x="8" y="7"/>
                    </a:lnTo>
                    <a:lnTo>
                      <a:pt x="8" y="8"/>
                    </a:lnTo>
                    <a:lnTo>
                      <a:pt x="7" y="8"/>
                    </a:lnTo>
                    <a:lnTo>
                      <a:pt x="7" y="10"/>
                    </a:lnTo>
                    <a:lnTo>
                      <a:pt x="6" y="10"/>
                    </a:lnTo>
                    <a:lnTo>
                      <a:pt x="6" y="11"/>
                    </a:lnTo>
                    <a:lnTo>
                      <a:pt x="5" y="11"/>
                    </a:lnTo>
                    <a:lnTo>
                      <a:pt x="5" y="12"/>
                    </a:lnTo>
                    <a:lnTo>
                      <a:pt x="4" y="12"/>
                    </a:lnTo>
                    <a:lnTo>
                      <a:pt x="4" y="13"/>
                    </a:lnTo>
                    <a:lnTo>
                      <a:pt x="3" y="14"/>
                    </a:lnTo>
                    <a:lnTo>
                      <a:pt x="3" y="15"/>
                    </a:lnTo>
                    <a:lnTo>
                      <a:pt x="2" y="15"/>
                    </a:lnTo>
                    <a:lnTo>
                      <a:pt x="2" y="17"/>
                    </a:lnTo>
                    <a:lnTo>
                      <a:pt x="1" y="18"/>
                    </a:lnTo>
                    <a:lnTo>
                      <a:pt x="1" y="21"/>
                    </a:lnTo>
                    <a:lnTo>
                      <a:pt x="0" y="21"/>
                    </a:lnTo>
                    <a:lnTo>
                      <a:pt x="0" y="25"/>
                    </a:lnTo>
                    <a:lnTo>
                      <a:pt x="0" y="30"/>
                    </a:lnTo>
                    <a:lnTo>
                      <a:pt x="1" y="30"/>
                    </a:lnTo>
                    <a:lnTo>
                      <a:pt x="1" y="33"/>
                    </a:lnTo>
                    <a:lnTo>
                      <a:pt x="2" y="34"/>
                    </a:lnTo>
                    <a:lnTo>
                      <a:pt x="2" y="36"/>
                    </a:lnTo>
                    <a:lnTo>
                      <a:pt x="3" y="36"/>
                    </a:lnTo>
                    <a:lnTo>
                      <a:pt x="3" y="37"/>
                    </a:lnTo>
                    <a:lnTo>
                      <a:pt x="4" y="38"/>
                    </a:lnTo>
                    <a:lnTo>
                      <a:pt x="4" y="39"/>
                    </a:lnTo>
                    <a:lnTo>
                      <a:pt x="5" y="39"/>
                    </a:lnTo>
                    <a:lnTo>
                      <a:pt x="5" y="40"/>
                    </a:lnTo>
                    <a:lnTo>
                      <a:pt x="6" y="40"/>
                    </a:lnTo>
                    <a:lnTo>
                      <a:pt x="6" y="41"/>
                    </a:lnTo>
                    <a:lnTo>
                      <a:pt x="7" y="41"/>
                    </a:lnTo>
                    <a:lnTo>
                      <a:pt x="7" y="42"/>
                    </a:lnTo>
                    <a:lnTo>
                      <a:pt x="8" y="42"/>
                    </a:lnTo>
                    <a:lnTo>
                      <a:pt x="8" y="43"/>
                    </a:lnTo>
                    <a:lnTo>
                      <a:pt x="9" y="43"/>
                    </a:lnTo>
                    <a:lnTo>
                      <a:pt x="9" y="44"/>
                    </a:lnTo>
                    <a:lnTo>
                      <a:pt x="11" y="44"/>
                    </a:lnTo>
                    <a:lnTo>
                      <a:pt x="11" y="45"/>
                    </a:lnTo>
                    <a:lnTo>
                      <a:pt x="12" y="45"/>
                    </a:lnTo>
                    <a:lnTo>
                      <a:pt x="12" y="47"/>
                    </a:lnTo>
                    <a:lnTo>
                      <a:pt x="14" y="47"/>
                    </a:lnTo>
                    <a:lnTo>
                      <a:pt x="14" y="48"/>
                    </a:lnTo>
                    <a:lnTo>
                      <a:pt x="17" y="48"/>
                    </a:lnTo>
                    <a:lnTo>
                      <a:pt x="17" y="49"/>
                    </a:lnTo>
                    <a:lnTo>
                      <a:pt x="20" y="49"/>
                    </a:lnTo>
                    <a:lnTo>
                      <a:pt x="20" y="50"/>
                    </a:lnTo>
                    <a:lnTo>
                      <a:pt x="24" y="50"/>
                    </a:lnTo>
                    <a:lnTo>
                      <a:pt x="24" y="51"/>
                    </a:lnTo>
                    <a:lnTo>
                      <a:pt x="30" y="51"/>
                    </a:lnTo>
                    <a:lnTo>
                      <a:pt x="38" y="51"/>
                    </a:lnTo>
                    <a:lnTo>
                      <a:pt x="38" y="50"/>
                    </a:lnTo>
                    <a:lnTo>
                      <a:pt x="42" y="50"/>
                    </a:lnTo>
                    <a:lnTo>
                      <a:pt x="42" y="49"/>
                    </a:lnTo>
                    <a:lnTo>
                      <a:pt x="45" y="49"/>
                    </a:lnTo>
                    <a:lnTo>
                      <a:pt x="45" y="48"/>
                    </a:lnTo>
                    <a:lnTo>
                      <a:pt x="47" y="48"/>
                    </a:lnTo>
                    <a:lnTo>
                      <a:pt x="47" y="47"/>
                    </a:lnTo>
                    <a:lnTo>
                      <a:pt x="49" y="47"/>
                    </a:lnTo>
                    <a:lnTo>
                      <a:pt x="49" y="45"/>
                    </a:lnTo>
                    <a:lnTo>
                      <a:pt x="50" y="45"/>
                    </a:lnTo>
                    <a:lnTo>
                      <a:pt x="50" y="44"/>
                    </a:lnTo>
                    <a:lnTo>
                      <a:pt x="53" y="44"/>
                    </a:lnTo>
                    <a:lnTo>
                      <a:pt x="53" y="43"/>
                    </a:lnTo>
                    <a:lnTo>
                      <a:pt x="54" y="43"/>
                    </a:lnTo>
                    <a:lnTo>
                      <a:pt x="54" y="42"/>
                    </a:lnTo>
                    <a:lnTo>
                      <a:pt x="55" y="42"/>
                    </a:lnTo>
                    <a:lnTo>
                      <a:pt x="55" y="41"/>
                    </a:lnTo>
                    <a:lnTo>
                      <a:pt x="56" y="41"/>
                    </a:lnTo>
                    <a:lnTo>
                      <a:pt x="56" y="40"/>
                    </a:lnTo>
                    <a:lnTo>
                      <a:pt x="57" y="40"/>
                    </a:lnTo>
                    <a:lnTo>
                      <a:pt x="57" y="39"/>
                    </a:lnTo>
                    <a:lnTo>
                      <a:pt x="58" y="39"/>
                    </a:lnTo>
                    <a:lnTo>
                      <a:pt x="58" y="38"/>
                    </a:lnTo>
                    <a:lnTo>
                      <a:pt x="59" y="37"/>
                    </a:lnTo>
                    <a:lnTo>
                      <a:pt x="59" y="36"/>
                    </a:lnTo>
                    <a:lnTo>
                      <a:pt x="60" y="36"/>
                    </a:lnTo>
                    <a:lnTo>
                      <a:pt x="60" y="34"/>
                    </a:lnTo>
                    <a:lnTo>
                      <a:pt x="61" y="33"/>
                    </a:lnTo>
                    <a:lnTo>
                      <a:pt x="61" y="30"/>
                    </a:lnTo>
                    <a:lnTo>
                      <a:pt x="62" y="30"/>
                    </a:lnTo>
                    <a:lnTo>
                      <a:pt x="62" y="25"/>
                    </a:lnTo>
                    <a:lnTo>
                      <a:pt x="62" y="21"/>
                    </a:lnTo>
                    <a:lnTo>
                      <a:pt x="61" y="21"/>
                    </a:lnTo>
                    <a:lnTo>
                      <a:pt x="61" y="18"/>
                    </a:lnTo>
                    <a:lnTo>
                      <a:pt x="60" y="17"/>
                    </a:lnTo>
                    <a:lnTo>
                      <a:pt x="60" y="15"/>
                    </a:lnTo>
                    <a:lnTo>
                      <a:pt x="59" y="15"/>
                    </a:lnTo>
                    <a:lnTo>
                      <a:pt x="59" y="14"/>
                    </a:lnTo>
                    <a:lnTo>
                      <a:pt x="58" y="13"/>
                    </a:lnTo>
                    <a:lnTo>
                      <a:pt x="58" y="12"/>
                    </a:lnTo>
                    <a:lnTo>
                      <a:pt x="57" y="12"/>
                    </a:lnTo>
                    <a:lnTo>
                      <a:pt x="57" y="11"/>
                    </a:lnTo>
                    <a:lnTo>
                      <a:pt x="56" y="11"/>
                    </a:lnTo>
                    <a:lnTo>
                      <a:pt x="56" y="10"/>
                    </a:lnTo>
                    <a:lnTo>
                      <a:pt x="55" y="10"/>
                    </a:lnTo>
                    <a:lnTo>
                      <a:pt x="55" y="8"/>
                    </a:lnTo>
                    <a:lnTo>
                      <a:pt x="54" y="8"/>
                    </a:lnTo>
                    <a:lnTo>
                      <a:pt x="54" y="7"/>
                    </a:lnTo>
                    <a:lnTo>
                      <a:pt x="53" y="7"/>
                    </a:lnTo>
                    <a:lnTo>
                      <a:pt x="53" y="6"/>
                    </a:lnTo>
                    <a:lnTo>
                      <a:pt x="50" y="6"/>
                    </a:lnTo>
                    <a:lnTo>
                      <a:pt x="50" y="5"/>
                    </a:lnTo>
                    <a:lnTo>
                      <a:pt x="49" y="5"/>
                    </a:lnTo>
                    <a:lnTo>
                      <a:pt x="49" y="4"/>
                    </a:lnTo>
                    <a:lnTo>
                      <a:pt x="47" y="4"/>
                    </a:lnTo>
                    <a:lnTo>
                      <a:pt x="47" y="3"/>
                    </a:lnTo>
                    <a:lnTo>
                      <a:pt x="45" y="3"/>
                    </a:lnTo>
                    <a:lnTo>
                      <a:pt x="45" y="2"/>
                    </a:lnTo>
                    <a:lnTo>
                      <a:pt x="42" y="2"/>
                    </a:lnTo>
                    <a:lnTo>
                      <a:pt x="42" y="1"/>
                    </a:lnTo>
                    <a:lnTo>
                      <a:pt x="38" y="1"/>
                    </a:lnTo>
                    <a:lnTo>
                      <a:pt x="38"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57" name="Freeform 56"/>
              <p:cNvSpPr>
                <a:spLocks/>
              </p:cNvSpPr>
              <p:nvPr/>
            </p:nvSpPr>
            <p:spPr bwMode="auto">
              <a:xfrm>
                <a:off x="2222" y="2407"/>
                <a:ext cx="26" cy="22"/>
              </a:xfrm>
              <a:custGeom>
                <a:avLst/>
                <a:gdLst/>
                <a:ahLst/>
                <a:cxnLst>
                  <a:cxn ang="0">
                    <a:pos x="24" y="1"/>
                  </a:cxn>
                  <a:cxn ang="0">
                    <a:pos x="17" y="3"/>
                  </a:cxn>
                  <a:cxn ang="0">
                    <a:pos x="15" y="5"/>
                  </a:cxn>
                  <a:cxn ang="0">
                    <a:pos x="11" y="6"/>
                  </a:cxn>
                  <a:cxn ang="0">
                    <a:pos x="9" y="8"/>
                  </a:cxn>
                  <a:cxn ang="0">
                    <a:pos x="7" y="9"/>
                  </a:cxn>
                  <a:cxn ang="0">
                    <a:pos x="6" y="11"/>
                  </a:cxn>
                  <a:cxn ang="0">
                    <a:pos x="4" y="12"/>
                  </a:cxn>
                  <a:cxn ang="0">
                    <a:pos x="3" y="15"/>
                  </a:cxn>
                  <a:cxn ang="0">
                    <a:pos x="1" y="18"/>
                  </a:cxn>
                  <a:cxn ang="0">
                    <a:pos x="0" y="26"/>
                  </a:cxn>
                  <a:cxn ang="0">
                    <a:pos x="1" y="33"/>
                  </a:cxn>
                  <a:cxn ang="0">
                    <a:pos x="3" y="36"/>
                  </a:cxn>
                  <a:cxn ang="0">
                    <a:pos x="4" y="40"/>
                  </a:cxn>
                  <a:cxn ang="0">
                    <a:pos x="6" y="41"/>
                  </a:cxn>
                  <a:cxn ang="0">
                    <a:pos x="7" y="43"/>
                  </a:cxn>
                  <a:cxn ang="0">
                    <a:pos x="9" y="44"/>
                  </a:cxn>
                  <a:cxn ang="0">
                    <a:pos x="11" y="46"/>
                  </a:cxn>
                  <a:cxn ang="0">
                    <a:pos x="15" y="47"/>
                  </a:cxn>
                  <a:cxn ang="0">
                    <a:pos x="17" y="49"/>
                  </a:cxn>
                  <a:cxn ang="0">
                    <a:pos x="24" y="50"/>
                  </a:cxn>
                  <a:cxn ang="0">
                    <a:pos x="38" y="51"/>
                  </a:cxn>
                  <a:cxn ang="0">
                    <a:pos x="42" y="49"/>
                  </a:cxn>
                  <a:cxn ang="0">
                    <a:pos x="47" y="48"/>
                  </a:cxn>
                  <a:cxn ang="0">
                    <a:pos x="50" y="46"/>
                  </a:cxn>
                  <a:cxn ang="0">
                    <a:pos x="53" y="45"/>
                  </a:cxn>
                  <a:cxn ang="0">
                    <a:pos x="54" y="43"/>
                  </a:cxn>
                  <a:cxn ang="0">
                    <a:pos x="56" y="42"/>
                  </a:cxn>
                  <a:cxn ang="0">
                    <a:pos x="57" y="40"/>
                  </a:cxn>
                  <a:cxn ang="0">
                    <a:pos x="59" y="37"/>
                  </a:cxn>
                  <a:cxn ang="0">
                    <a:pos x="60" y="34"/>
                  </a:cxn>
                  <a:cxn ang="0">
                    <a:pos x="62" y="30"/>
                  </a:cxn>
                  <a:cxn ang="0">
                    <a:pos x="61" y="22"/>
                  </a:cxn>
                  <a:cxn ang="0">
                    <a:pos x="60" y="15"/>
                  </a:cxn>
                  <a:cxn ang="0">
                    <a:pos x="58" y="13"/>
                  </a:cxn>
                  <a:cxn ang="0">
                    <a:pos x="57" y="11"/>
                  </a:cxn>
                  <a:cxn ang="0">
                    <a:pos x="55" y="10"/>
                  </a:cxn>
                  <a:cxn ang="0">
                    <a:pos x="54" y="8"/>
                  </a:cxn>
                  <a:cxn ang="0">
                    <a:pos x="51" y="7"/>
                  </a:cxn>
                  <a:cxn ang="0">
                    <a:pos x="50" y="5"/>
                  </a:cxn>
                  <a:cxn ang="0">
                    <a:pos x="45" y="4"/>
                  </a:cxn>
                  <a:cxn ang="0">
                    <a:pos x="42" y="1"/>
                  </a:cxn>
                  <a:cxn ang="0">
                    <a:pos x="31" y="0"/>
                  </a:cxn>
                </a:cxnLst>
                <a:rect l="0" t="0" r="r" b="b"/>
                <a:pathLst>
                  <a:path w="62" h="51">
                    <a:moveTo>
                      <a:pt x="31" y="0"/>
                    </a:moveTo>
                    <a:lnTo>
                      <a:pt x="24" y="0"/>
                    </a:lnTo>
                    <a:lnTo>
                      <a:pt x="24" y="1"/>
                    </a:lnTo>
                    <a:lnTo>
                      <a:pt x="20" y="1"/>
                    </a:lnTo>
                    <a:lnTo>
                      <a:pt x="20" y="3"/>
                    </a:lnTo>
                    <a:lnTo>
                      <a:pt x="17" y="3"/>
                    </a:lnTo>
                    <a:lnTo>
                      <a:pt x="17" y="4"/>
                    </a:lnTo>
                    <a:lnTo>
                      <a:pt x="15" y="4"/>
                    </a:lnTo>
                    <a:lnTo>
                      <a:pt x="15" y="5"/>
                    </a:lnTo>
                    <a:lnTo>
                      <a:pt x="13" y="5"/>
                    </a:lnTo>
                    <a:lnTo>
                      <a:pt x="13" y="6"/>
                    </a:lnTo>
                    <a:lnTo>
                      <a:pt x="11" y="6"/>
                    </a:lnTo>
                    <a:lnTo>
                      <a:pt x="11" y="7"/>
                    </a:lnTo>
                    <a:lnTo>
                      <a:pt x="9" y="7"/>
                    </a:lnTo>
                    <a:lnTo>
                      <a:pt x="9" y="8"/>
                    </a:lnTo>
                    <a:lnTo>
                      <a:pt x="8" y="8"/>
                    </a:lnTo>
                    <a:lnTo>
                      <a:pt x="8" y="9"/>
                    </a:lnTo>
                    <a:lnTo>
                      <a:pt x="7" y="9"/>
                    </a:lnTo>
                    <a:lnTo>
                      <a:pt x="7" y="10"/>
                    </a:lnTo>
                    <a:lnTo>
                      <a:pt x="6" y="10"/>
                    </a:lnTo>
                    <a:lnTo>
                      <a:pt x="6" y="11"/>
                    </a:lnTo>
                    <a:lnTo>
                      <a:pt x="5" y="11"/>
                    </a:lnTo>
                    <a:lnTo>
                      <a:pt x="5" y="12"/>
                    </a:lnTo>
                    <a:lnTo>
                      <a:pt x="4" y="12"/>
                    </a:lnTo>
                    <a:lnTo>
                      <a:pt x="4" y="13"/>
                    </a:lnTo>
                    <a:lnTo>
                      <a:pt x="3" y="14"/>
                    </a:lnTo>
                    <a:lnTo>
                      <a:pt x="3" y="15"/>
                    </a:lnTo>
                    <a:lnTo>
                      <a:pt x="2" y="15"/>
                    </a:lnTo>
                    <a:lnTo>
                      <a:pt x="2" y="17"/>
                    </a:lnTo>
                    <a:lnTo>
                      <a:pt x="1" y="18"/>
                    </a:lnTo>
                    <a:lnTo>
                      <a:pt x="1" y="22"/>
                    </a:lnTo>
                    <a:lnTo>
                      <a:pt x="0" y="22"/>
                    </a:lnTo>
                    <a:lnTo>
                      <a:pt x="0" y="26"/>
                    </a:lnTo>
                    <a:lnTo>
                      <a:pt x="0" y="30"/>
                    </a:lnTo>
                    <a:lnTo>
                      <a:pt x="1" y="30"/>
                    </a:lnTo>
                    <a:lnTo>
                      <a:pt x="1" y="33"/>
                    </a:lnTo>
                    <a:lnTo>
                      <a:pt x="2" y="34"/>
                    </a:lnTo>
                    <a:lnTo>
                      <a:pt x="2" y="36"/>
                    </a:lnTo>
                    <a:lnTo>
                      <a:pt x="3" y="36"/>
                    </a:lnTo>
                    <a:lnTo>
                      <a:pt x="3" y="37"/>
                    </a:lnTo>
                    <a:lnTo>
                      <a:pt x="4" y="38"/>
                    </a:lnTo>
                    <a:lnTo>
                      <a:pt x="4" y="40"/>
                    </a:lnTo>
                    <a:lnTo>
                      <a:pt x="5" y="40"/>
                    </a:lnTo>
                    <a:lnTo>
                      <a:pt x="5" y="41"/>
                    </a:lnTo>
                    <a:lnTo>
                      <a:pt x="6" y="41"/>
                    </a:lnTo>
                    <a:lnTo>
                      <a:pt x="6" y="42"/>
                    </a:lnTo>
                    <a:lnTo>
                      <a:pt x="7" y="42"/>
                    </a:lnTo>
                    <a:lnTo>
                      <a:pt x="7" y="43"/>
                    </a:lnTo>
                    <a:lnTo>
                      <a:pt x="8" y="43"/>
                    </a:lnTo>
                    <a:lnTo>
                      <a:pt x="8" y="44"/>
                    </a:lnTo>
                    <a:lnTo>
                      <a:pt x="9" y="44"/>
                    </a:lnTo>
                    <a:lnTo>
                      <a:pt x="9" y="45"/>
                    </a:lnTo>
                    <a:lnTo>
                      <a:pt x="11" y="45"/>
                    </a:lnTo>
                    <a:lnTo>
                      <a:pt x="11" y="46"/>
                    </a:lnTo>
                    <a:lnTo>
                      <a:pt x="13" y="46"/>
                    </a:lnTo>
                    <a:lnTo>
                      <a:pt x="13" y="47"/>
                    </a:lnTo>
                    <a:lnTo>
                      <a:pt x="15" y="47"/>
                    </a:lnTo>
                    <a:lnTo>
                      <a:pt x="15" y="48"/>
                    </a:lnTo>
                    <a:lnTo>
                      <a:pt x="17" y="48"/>
                    </a:lnTo>
                    <a:lnTo>
                      <a:pt x="17" y="49"/>
                    </a:lnTo>
                    <a:lnTo>
                      <a:pt x="20" y="49"/>
                    </a:lnTo>
                    <a:lnTo>
                      <a:pt x="20" y="50"/>
                    </a:lnTo>
                    <a:lnTo>
                      <a:pt x="24" y="50"/>
                    </a:lnTo>
                    <a:lnTo>
                      <a:pt x="24" y="51"/>
                    </a:lnTo>
                    <a:lnTo>
                      <a:pt x="31" y="51"/>
                    </a:lnTo>
                    <a:lnTo>
                      <a:pt x="38" y="51"/>
                    </a:lnTo>
                    <a:lnTo>
                      <a:pt x="38" y="50"/>
                    </a:lnTo>
                    <a:lnTo>
                      <a:pt x="42" y="50"/>
                    </a:lnTo>
                    <a:lnTo>
                      <a:pt x="42" y="49"/>
                    </a:lnTo>
                    <a:lnTo>
                      <a:pt x="45" y="49"/>
                    </a:lnTo>
                    <a:lnTo>
                      <a:pt x="45" y="48"/>
                    </a:lnTo>
                    <a:lnTo>
                      <a:pt x="47" y="48"/>
                    </a:lnTo>
                    <a:lnTo>
                      <a:pt x="47" y="47"/>
                    </a:lnTo>
                    <a:lnTo>
                      <a:pt x="50" y="47"/>
                    </a:lnTo>
                    <a:lnTo>
                      <a:pt x="50" y="46"/>
                    </a:lnTo>
                    <a:lnTo>
                      <a:pt x="51" y="46"/>
                    </a:lnTo>
                    <a:lnTo>
                      <a:pt x="51" y="45"/>
                    </a:lnTo>
                    <a:lnTo>
                      <a:pt x="53" y="45"/>
                    </a:lnTo>
                    <a:lnTo>
                      <a:pt x="53" y="44"/>
                    </a:lnTo>
                    <a:lnTo>
                      <a:pt x="54" y="44"/>
                    </a:lnTo>
                    <a:lnTo>
                      <a:pt x="54" y="43"/>
                    </a:lnTo>
                    <a:lnTo>
                      <a:pt x="55" y="43"/>
                    </a:lnTo>
                    <a:lnTo>
                      <a:pt x="55" y="42"/>
                    </a:lnTo>
                    <a:lnTo>
                      <a:pt x="56" y="42"/>
                    </a:lnTo>
                    <a:lnTo>
                      <a:pt x="56" y="41"/>
                    </a:lnTo>
                    <a:lnTo>
                      <a:pt x="57" y="41"/>
                    </a:lnTo>
                    <a:lnTo>
                      <a:pt x="57" y="40"/>
                    </a:lnTo>
                    <a:lnTo>
                      <a:pt x="58" y="40"/>
                    </a:lnTo>
                    <a:lnTo>
                      <a:pt x="58" y="38"/>
                    </a:lnTo>
                    <a:lnTo>
                      <a:pt x="59" y="37"/>
                    </a:lnTo>
                    <a:lnTo>
                      <a:pt x="59" y="36"/>
                    </a:lnTo>
                    <a:lnTo>
                      <a:pt x="60" y="36"/>
                    </a:lnTo>
                    <a:lnTo>
                      <a:pt x="60" y="34"/>
                    </a:lnTo>
                    <a:lnTo>
                      <a:pt x="61" y="33"/>
                    </a:lnTo>
                    <a:lnTo>
                      <a:pt x="61" y="30"/>
                    </a:lnTo>
                    <a:lnTo>
                      <a:pt x="62" y="30"/>
                    </a:lnTo>
                    <a:lnTo>
                      <a:pt x="62" y="26"/>
                    </a:lnTo>
                    <a:lnTo>
                      <a:pt x="62" y="22"/>
                    </a:lnTo>
                    <a:lnTo>
                      <a:pt x="61" y="22"/>
                    </a:lnTo>
                    <a:lnTo>
                      <a:pt x="61" y="18"/>
                    </a:lnTo>
                    <a:lnTo>
                      <a:pt x="60" y="17"/>
                    </a:lnTo>
                    <a:lnTo>
                      <a:pt x="60" y="15"/>
                    </a:lnTo>
                    <a:lnTo>
                      <a:pt x="59" y="15"/>
                    </a:lnTo>
                    <a:lnTo>
                      <a:pt x="59" y="14"/>
                    </a:lnTo>
                    <a:lnTo>
                      <a:pt x="58" y="13"/>
                    </a:lnTo>
                    <a:lnTo>
                      <a:pt x="58" y="12"/>
                    </a:lnTo>
                    <a:lnTo>
                      <a:pt x="57" y="12"/>
                    </a:lnTo>
                    <a:lnTo>
                      <a:pt x="57" y="11"/>
                    </a:lnTo>
                    <a:lnTo>
                      <a:pt x="56" y="11"/>
                    </a:lnTo>
                    <a:lnTo>
                      <a:pt x="56" y="10"/>
                    </a:lnTo>
                    <a:lnTo>
                      <a:pt x="55" y="10"/>
                    </a:lnTo>
                    <a:lnTo>
                      <a:pt x="55" y="9"/>
                    </a:lnTo>
                    <a:lnTo>
                      <a:pt x="54" y="9"/>
                    </a:lnTo>
                    <a:lnTo>
                      <a:pt x="54" y="8"/>
                    </a:lnTo>
                    <a:lnTo>
                      <a:pt x="53" y="8"/>
                    </a:lnTo>
                    <a:lnTo>
                      <a:pt x="53" y="7"/>
                    </a:lnTo>
                    <a:lnTo>
                      <a:pt x="51" y="7"/>
                    </a:lnTo>
                    <a:lnTo>
                      <a:pt x="51" y="6"/>
                    </a:lnTo>
                    <a:lnTo>
                      <a:pt x="50" y="6"/>
                    </a:lnTo>
                    <a:lnTo>
                      <a:pt x="50" y="5"/>
                    </a:lnTo>
                    <a:lnTo>
                      <a:pt x="47" y="5"/>
                    </a:lnTo>
                    <a:lnTo>
                      <a:pt x="47" y="4"/>
                    </a:lnTo>
                    <a:lnTo>
                      <a:pt x="45" y="4"/>
                    </a:lnTo>
                    <a:lnTo>
                      <a:pt x="45" y="3"/>
                    </a:lnTo>
                    <a:lnTo>
                      <a:pt x="42" y="3"/>
                    </a:lnTo>
                    <a:lnTo>
                      <a:pt x="42" y="1"/>
                    </a:lnTo>
                    <a:lnTo>
                      <a:pt x="38" y="1"/>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58" name="Freeform 57"/>
              <p:cNvSpPr>
                <a:spLocks/>
              </p:cNvSpPr>
              <p:nvPr/>
            </p:nvSpPr>
            <p:spPr bwMode="auto">
              <a:xfrm>
                <a:off x="2222" y="2482"/>
                <a:ext cx="26" cy="21"/>
              </a:xfrm>
              <a:custGeom>
                <a:avLst/>
                <a:gdLst/>
                <a:ahLst/>
                <a:cxnLst>
                  <a:cxn ang="0">
                    <a:pos x="24" y="2"/>
                  </a:cxn>
                  <a:cxn ang="0">
                    <a:pos x="17" y="3"/>
                  </a:cxn>
                  <a:cxn ang="0">
                    <a:pos x="15" y="5"/>
                  </a:cxn>
                  <a:cxn ang="0">
                    <a:pos x="11" y="6"/>
                  </a:cxn>
                  <a:cxn ang="0">
                    <a:pos x="9" y="8"/>
                  </a:cxn>
                  <a:cxn ang="0">
                    <a:pos x="7" y="9"/>
                  </a:cxn>
                  <a:cxn ang="0">
                    <a:pos x="6" y="11"/>
                  </a:cxn>
                  <a:cxn ang="0">
                    <a:pos x="4" y="12"/>
                  </a:cxn>
                  <a:cxn ang="0">
                    <a:pos x="3" y="15"/>
                  </a:cxn>
                  <a:cxn ang="0">
                    <a:pos x="1" y="18"/>
                  </a:cxn>
                  <a:cxn ang="0">
                    <a:pos x="0" y="26"/>
                  </a:cxn>
                  <a:cxn ang="0">
                    <a:pos x="1" y="33"/>
                  </a:cxn>
                  <a:cxn ang="0">
                    <a:pos x="3" y="36"/>
                  </a:cxn>
                  <a:cxn ang="0">
                    <a:pos x="4" y="40"/>
                  </a:cxn>
                  <a:cxn ang="0">
                    <a:pos x="6" y="41"/>
                  </a:cxn>
                  <a:cxn ang="0">
                    <a:pos x="7" y="43"/>
                  </a:cxn>
                  <a:cxn ang="0">
                    <a:pos x="9" y="44"/>
                  </a:cxn>
                  <a:cxn ang="0">
                    <a:pos x="11" y="46"/>
                  </a:cxn>
                  <a:cxn ang="0">
                    <a:pos x="15" y="47"/>
                  </a:cxn>
                  <a:cxn ang="0">
                    <a:pos x="17" y="49"/>
                  </a:cxn>
                  <a:cxn ang="0">
                    <a:pos x="24" y="50"/>
                  </a:cxn>
                  <a:cxn ang="0">
                    <a:pos x="38" y="51"/>
                  </a:cxn>
                  <a:cxn ang="0">
                    <a:pos x="42" y="49"/>
                  </a:cxn>
                  <a:cxn ang="0">
                    <a:pos x="47" y="48"/>
                  </a:cxn>
                  <a:cxn ang="0">
                    <a:pos x="50" y="46"/>
                  </a:cxn>
                  <a:cxn ang="0">
                    <a:pos x="53" y="45"/>
                  </a:cxn>
                  <a:cxn ang="0">
                    <a:pos x="54" y="43"/>
                  </a:cxn>
                  <a:cxn ang="0">
                    <a:pos x="56" y="42"/>
                  </a:cxn>
                  <a:cxn ang="0">
                    <a:pos x="57" y="40"/>
                  </a:cxn>
                  <a:cxn ang="0">
                    <a:pos x="59" y="37"/>
                  </a:cxn>
                  <a:cxn ang="0">
                    <a:pos x="60" y="34"/>
                  </a:cxn>
                  <a:cxn ang="0">
                    <a:pos x="62" y="30"/>
                  </a:cxn>
                  <a:cxn ang="0">
                    <a:pos x="61" y="22"/>
                  </a:cxn>
                  <a:cxn ang="0">
                    <a:pos x="60" y="15"/>
                  </a:cxn>
                  <a:cxn ang="0">
                    <a:pos x="58" y="13"/>
                  </a:cxn>
                  <a:cxn ang="0">
                    <a:pos x="57" y="11"/>
                  </a:cxn>
                  <a:cxn ang="0">
                    <a:pos x="55" y="10"/>
                  </a:cxn>
                  <a:cxn ang="0">
                    <a:pos x="54" y="8"/>
                  </a:cxn>
                  <a:cxn ang="0">
                    <a:pos x="51" y="7"/>
                  </a:cxn>
                  <a:cxn ang="0">
                    <a:pos x="50" y="5"/>
                  </a:cxn>
                  <a:cxn ang="0">
                    <a:pos x="45" y="4"/>
                  </a:cxn>
                  <a:cxn ang="0">
                    <a:pos x="42" y="2"/>
                  </a:cxn>
                  <a:cxn ang="0">
                    <a:pos x="31" y="0"/>
                  </a:cxn>
                </a:cxnLst>
                <a:rect l="0" t="0" r="r" b="b"/>
                <a:pathLst>
                  <a:path w="62" h="51">
                    <a:moveTo>
                      <a:pt x="31" y="0"/>
                    </a:moveTo>
                    <a:lnTo>
                      <a:pt x="24" y="0"/>
                    </a:lnTo>
                    <a:lnTo>
                      <a:pt x="24" y="2"/>
                    </a:lnTo>
                    <a:lnTo>
                      <a:pt x="20" y="2"/>
                    </a:lnTo>
                    <a:lnTo>
                      <a:pt x="20" y="3"/>
                    </a:lnTo>
                    <a:lnTo>
                      <a:pt x="17" y="3"/>
                    </a:lnTo>
                    <a:lnTo>
                      <a:pt x="17" y="4"/>
                    </a:lnTo>
                    <a:lnTo>
                      <a:pt x="15" y="4"/>
                    </a:lnTo>
                    <a:lnTo>
                      <a:pt x="15" y="5"/>
                    </a:lnTo>
                    <a:lnTo>
                      <a:pt x="13" y="5"/>
                    </a:lnTo>
                    <a:lnTo>
                      <a:pt x="13" y="6"/>
                    </a:lnTo>
                    <a:lnTo>
                      <a:pt x="11" y="6"/>
                    </a:lnTo>
                    <a:lnTo>
                      <a:pt x="11" y="7"/>
                    </a:lnTo>
                    <a:lnTo>
                      <a:pt x="9" y="7"/>
                    </a:lnTo>
                    <a:lnTo>
                      <a:pt x="9" y="8"/>
                    </a:lnTo>
                    <a:lnTo>
                      <a:pt x="8" y="8"/>
                    </a:lnTo>
                    <a:lnTo>
                      <a:pt x="8" y="9"/>
                    </a:lnTo>
                    <a:lnTo>
                      <a:pt x="7" y="9"/>
                    </a:lnTo>
                    <a:lnTo>
                      <a:pt x="7" y="10"/>
                    </a:lnTo>
                    <a:lnTo>
                      <a:pt x="6" y="10"/>
                    </a:lnTo>
                    <a:lnTo>
                      <a:pt x="6" y="11"/>
                    </a:lnTo>
                    <a:lnTo>
                      <a:pt x="5" y="11"/>
                    </a:lnTo>
                    <a:lnTo>
                      <a:pt x="5" y="12"/>
                    </a:lnTo>
                    <a:lnTo>
                      <a:pt x="4" y="12"/>
                    </a:lnTo>
                    <a:lnTo>
                      <a:pt x="4" y="13"/>
                    </a:lnTo>
                    <a:lnTo>
                      <a:pt x="3" y="14"/>
                    </a:lnTo>
                    <a:lnTo>
                      <a:pt x="3" y="15"/>
                    </a:lnTo>
                    <a:lnTo>
                      <a:pt x="2" y="15"/>
                    </a:lnTo>
                    <a:lnTo>
                      <a:pt x="2" y="17"/>
                    </a:lnTo>
                    <a:lnTo>
                      <a:pt x="1" y="18"/>
                    </a:lnTo>
                    <a:lnTo>
                      <a:pt x="1" y="22"/>
                    </a:lnTo>
                    <a:lnTo>
                      <a:pt x="0" y="22"/>
                    </a:lnTo>
                    <a:lnTo>
                      <a:pt x="0" y="26"/>
                    </a:lnTo>
                    <a:lnTo>
                      <a:pt x="0" y="30"/>
                    </a:lnTo>
                    <a:lnTo>
                      <a:pt x="1" y="30"/>
                    </a:lnTo>
                    <a:lnTo>
                      <a:pt x="1" y="33"/>
                    </a:lnTo>
                    <a:lnTo>
                      <a:pt x="2" y="34"/>
                    </a:lnTo>
                    <a:lnTo>
                      <a:pt x="2" y="36"/>
                    </a:lnTo>
                    <a:lnTo>
                      <a:pt x="3" y="36"/>
                    </a:lnTo>
                    <a:lnTo>
                      <a:pt x="3" y="37"/>
                    </a:lnTo>
                    <a:lnTo>
                      <a:pt x="4" y="39"/>
                    </a:lnTo>
                    <a:lnTo>
                      <a:pt x="4" y="40"/>
                    </a:lnTo>
                    <a:lnTo>
                      <a:pt x="5" y="40"/>
                    </a:lnTo>
                    <a:lnTo>
                      <a:pt x="5" y="41"/>
                    </a:lnTo>
                    <a:lnTo>
                      <a:pt x="6" y="41"/>
                    </a:lnTo>
                    <a:lnTo>
                      <a:pt x="6" y="42"/>
                    </a:lnTo>
                    <a:lnTo>
                      <a:pt x="7" y="42"/>
                    </a:lnTo>
                    <a:lnTo>
                      <a:pt x="7" y="43"/>
                    </a:lnTo>
                    <a:lnTo>
                      <a:pt x="8" y="43"/>
                    </a:lnTo>
                    <a:lnTo>
                      <a:pt x="8" y="44"/>
                    </a:lnTo>
                    <a:lnTo>
                      <a:pt x="9" y="44"/>
                    </a:lnTo>
                    <a:lnTo>
                      <a:pt x="9" y="45"/>
                    </a:lnTo>
                    <a:lnTo>
                      <a:pt x="11" y="45"/>
                    </a:lnTo>
                    <a:lnTo>
                      <a:pt x="11" y="46"/>
                    </a:lnTo>
                    <a:lnTo>
                      <a:pt x="13" y="46"/>
                    </a:lnTo>
                    <a:lnTo>
                      <a:pt x="13" y="47"/>
                    </a:lnTo>
                    <a:lnTo>
                      <a:pt x="15" y="47"/>
                    </a:lnTo>
                    <a:lnTo>
                      <a:pt x="15" y="48"/>
                    </a:lnTo>
                    <a:lnTo>
                      <a:pt x="17" y="48"/>
                    </a:lnTo>
                    <a:lnTo>
                      <a:pt x="17" y="49"/>
                    </a:lnTo>
                    <a:lnTo>
                      <a:pt x="20" y="49"/>
                    </a:lnTo>
                    <a:lnTo>
                      <a:pt x="20" y="50"/>
                    </a:lnTo>
                    <a:lnTo>
                      <a:pt x="24" y="50"/>
                    </a:lnTo>
                    <a:lnTo>
                      <a:pt x="24" y="51"/>
                    </a:lnTo>
                    <a:lnTo>
                      <a:pt x="31" y="51"/>
                    </a:lnTo>
                    <a:lnTo>
                      <a:pt x="38" y="51"/>
                    </a:lnTo>
                    <a:lnTo>
                      <a:pt x="38" y="50"/>
                    </a:lnTo>
                    <a:lnTo>
                      <a:pt x="42" y="50"/>
                    </a:lnTo>
                    <a:lnTo>
                      <a:pt x="42" y="49"/>
                    </a:lnTo>
                    <a:lnTo>
                      <a:pt x="45" y="49"/>
                    </a:lnTo>
                    <a:lnTo>
                      <a:pt x="45" y="48"/>
                    </a:lnTo>
                    <a:lnTo>
                      <a:pt x="47" y="48"/>
                    </a:lnTo>
                    <a:lnTo>
                      <a:pt x="47" y="47"/>
                    </a:lnTo>
                    <a:lnTo>
                      <a:pt x="50" y="47"/>
                    </a:lnTo>
                    <a:lnTo>
                      <a:pt x="50" y="46"/>
                    </a:lnTo>
                    <a:lnTo>
                      <a:pt x="51" y="46"/>
                    </a:lnTo>
                    <a:lnTo>
                      <a:pt x="51" y="45"/>
                    </a:lnTo>
                    <a:lnTo>
                      <a:pt x="53" y="45"/>
                    </a:lnTo>
                    <a:lnTo>
                      <a:pt x="53" y="44"/>
                    </a:lnTo>
                    <a:lnTo>
                      <a:pt x="54" y="44"/>
                    </a:lnTo>
                    <a:lnTo>
                      <a:pt x="54" y="43"/>
                    </a:lnTo>
                    <a:lnTo>
                      <a:pt x="55" y="43"/>
                    </a:lnTo>
                    <a:lnTo>
                      <a:pt x="55" y="42"/>
                    </a:lnTo>
                    <a:lnTo>
                      <a:pt x="56" y="42"/>
                    </a:lnTo>
                    <a:lnTo>
                      <a:pt x="56" y="41"/>
                    </a:lnTo>
                    <a:lnTo>
                      <a:pt x="57" y="41"/>
                    </a:lnTo>
                    <a:lnTo>
                      <a:pt x="57" y="40"/>
                    </a:lnTo>
                    <a:lnTo>
                      <a:pt x="58" y="40"/>
                    </a:lnTo>
                    <a:lnTo>
                      <a:pt x="58" y="39"/>
                    </a:lnTo>
                    <a:lnTo>
                      <a:pt x="59" y="37"/>
                    </a:lnTo>
                    <a:lnTo>
                      <a:pt x="59" y="36"/>
                    </a:lnTo>
                    <a:lnTo>
                      <a:pt x="60" y="36"/>
                    </a:lnTo>
                    <a:lnTo>
                      <a:pt x="60" y="34"/>
                    </a:lnTo>
                    <a:lnTo>
                      <a:pt x="61" y="33"/>
                    </a:lnTo>
                    <a:lnTo>
                      <a:pt x="61" y="30"/>
                    </a:lnTo>
                    <a:lnTo>
                      <a:pt x="62" y="30"/>
                    </a:lnTo>
                    <a:lnTo>
                      <a:pt x="62" y="26"/>
                    </a:lnTo>
                    <a:lnTo>
                      <a:pt x="62" y="22"/>
                    </a:lnTo>
                    <a:lnTo>
                      <a:pt x="61" y="22"/>
                    </a:lnTo>
                    <a:lnTo>
                      <a:pt x="61" y="18"/>
                    </a:lnTo>
                    <a:lnTo>
                      <a:pt x="60" y="17"/>
                    </a:lnTo>
                    <a:lnTo>
                      <a:pt x="60" y="15"/>
                    </a:lnTo>
                    <a:lnTo>
                      <a:pt x="59" y="15"/>
                    </a:lnTo>
                    <a:lnTo>
                      <a:pt x="59" y="14"/>
                    </a:lnTo>
                    <a:lnTo>
                      <a:pt x="58" y="13"/>
                    </a:lnTo>
                    <a:lnTo>
                      <a:pt x="58" y="12"/>
                    </a:lnTo>
                    <a:lnTo>
                      <a:pt x="57" y="12"/>
                    </a:lnTo>
                    <a:lnTo>
                      <a:pt x="57" y="11"/>
                    </a:lnTo>
                    <a:lnTo>
                      <a:pt x="56" y="11"/>
                    </a:lnTo>
                    <a:lnTo>
                      <a:pt x="56" y="10"/>
                    </a:lnTo>
                    <a:lnTo>
                      <a:pt x="55" y="10"/>
                    </a:lnTo>
                    <a:lnTo>
                      <a:pt x="55" y="9"/>
                    </a:lnTo>
                    <a:lnTo>
                      <a:pt x="54" y="9"/>
                    </a:lnTo>
                    <a:lnTo>
                      <a:pt x="54" y="8"/>
                    </a:lnTo>
                    <a:lnTo>
                      <a:pt x="53" y="8"/>
                    </a:lnTo>
                    <a:lnTo>
                      <a:pt x="53" y="7"/>
                    </a:lnTo>
                    <a:lnTo>
                      <a:pt x="51" y="7"/>
                    </a:lnTo>
                    <a:lnTo>
                      <a:pt x="51" y="6"/>
                    </a:lnTo>
                    <a:lnTo>
                      <a:pt x="50" y="6"/>
                    </a:lnTo>
                    <a:lnTo>
                      <a:pt x="50" y="5"/>
                    </a:lnTo>
                    <a:lnTo>
                      <a:pt x="47" y="5"/>
                    </a:lnTo>
                    <a:lnTo>
                      <a:pt x="47" y="4"/>
                    </a:lnTo>
                    <a:lnTo>
                      <a:pt x="45" y="4"/>
                    </a:lnTo>
                    <a:lnTo>
                      <a:pt x="45" y="3"/>
                    </a:lnTo>
                    <a:lnTo>
                      <a:pt x="42" y="3"/>
                    </a:lnTo>
                    <a:lnTo>
                      <a:pt x="42" y="2"/>
                    </a:lnTo>
                    <a:lnTo>
                      <a:pt x="38" y="2"/>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59" name="Freeform 58"/>
              <p:cNvSpPr>
                <a:spLocks/>
              </p:cNvSpPr>
              <p:nvPr/>
            </p:nvSpPr>
            <p:spPr bwMode="auto">
              <a:xfrm>
                <a:off x="2182" y="2531"/>
                <a:ext cx="23" cy="25"/>
              </a:xfrm>
              <a:custGeom>
                <a:avLst/>
                <a:gdLst/>
                <a:ahLst/>
                <a:cxnLst>
                  <a:cxn ang="0">
                    <a:pos x="25" y="1"/>
                  </a:cxn>
                  <a:cxn ang="0">
                    <a:pos x="17" y="2"/>
                  </a:cxn>
                  <a:cxn ang="0">
                    <a:pos x="15" y="4"/>
                  </a:cxn>
                  <a:cxn ang="0">
                    <a:pos x="12" y="5"/>
                  </a:cxn>
                  <a:cxn ang="0">
                    <a:pos x="10" y="7"/>
                  </a:cxn>
                  <a:cxn ang="0">
                    <a:pos x="8" y="8"/>
                  </a:cxn>
                  <a:cxn ang="0">
                    <a:pos x="7" y="10"/>
                  </a:cxn>
                  <a:cxn ang="0">
                    <a:pos x="5" y="11"/>
                  </a:cxn>
                  <a:cxn ang="0">
                    <a:pos x="4" y="14"/>
                  </a:cxn>
                  <a:cxn ang="0">
                    <a:pos x="1" y="18"/>
                  </a:cxn>
                  <a:cxn ang="0">
                    <a:pos x="0" y="25"/>
                  </a:cxn>
                  <a:cxn ang="0">
                    <a:pos x="1" y="32"/>
                  </a:cxn>
                  <a:cxn ang="0">
                    <a:pos x="4" y="36"/>
                  </a:cxn>
                  <a:cxn ang="0">
                    <a:pos x="5" y="39"/>
                  </a:cxn>
                  <a:cxn ang="0">
                    <a:pos x="7" y="40"/>
                  </a:cxn>
                  <a:cxn ang="0">
                    <a:pos x="8" y="42"/>
                  </a:cxn>
                  <a:cxn ang="0">
                    <a:pos x="10" y="43"/>
                  </a:cxn>
                  <a:cxn ang="0">
                    <a:pos x="12" y="45"/>
                  </a:cxn>
                  <a:cxn ang="0">
                    <a:pos x="15" y="46"/>
                  </a:cxn>
                  <a:cxn ang="0">
                    <a:pos x="17" y="48"/>
                  </a:cxn>
                  <a:cxn ang="0">
                    <a:pos x="25" y="49"/>
                  </a:cxn>
                  <a:cxn ang="0">
                    <a:pos x="37" y="50"/>
                  </a:cxn>
                  <a:cxn ang="0">
                    <a:pos x="42" y="48"/>
                  </a:cxn>
                  <a:cxn ang="0">
                    <a:pos x="47" y="47"/>
                  </a:cxn>
                  <a:cxn ang="0">
                    <a:pos x="49" y="45"/>
                  </a:cxn>
                  <a:cxn ang="0">
                    <a:pos x="52" y="44"/>
                  </a:cxn>
                  <a:cxn ang="0">
                    <a:pos x="53" y="42"/>
                  </a:cxn>
                  <a:cxn ang="0">
                    <a:pos x="55" y="41"/>
                  </a:cxn>
                  <a:cxn ang="0">
                    <a:pos x="56" y="39"/>
                  </a:cxn>
                  <a:cxn ang="0">
                    <a:pos x="59" y="37"/>
                  </a:cxn>
                  <a:cxn ang="0">
                    <a:pos x="60" y="33"/>
                  </a:cxn>
                  <a:cxn ang="0">
                    <a:pos x="62" y="29"/>
                  </a:cxn>
                  <a:cxn ang="0">
                    <a:pos x="61" y="21"/>
                  </a:cxn>
                  <a:cxn ang="0">
                    <a:pos x="60" y="14"/>
                  </a:cxn>
                  <a:cxn ang="0">
                    <a:pos x="58" y="12"/>
                  </a:cxn>
                  <a:cxn ang="0">
                    <a:pos x="56" y="10"/>
                  </a:cxn>
                  <a:cxn ang="0">
                    <a:pos x="54" y="9"/>
                  </a:cxn>
                  <a:cxn ang="0">
                    <a:pos x="53" y="7"/>
                  </a:cxn>
                  <a:cxn ang="0">
                    <a:pos x="50" y="6"/>
                  </a:cxn>
                  <a:cxn ang="0">
                    <a:pos x="49" y="4"/>
                  </a:cxn>
                  <a:cxn ang="0">
                    <a:pos x="45" y="3"/>
                  </a:cxn>
                  <a:cxn ang="0">
                    <a:pos x="42" y="1"/>
                  </a:cxn>
                  <a:cxn ang="0">
                    <a:pos x="31" y="0"/>
                  </a:cxn>
                </a:cxnLst>
                <a:rect l="0" t="0" r="r" b="b"/>
                <a:pathLst>
                  <a:path w="62" h="50">
                    <a:moveTo>
                      <a:pt x="31" y="0"/>
                    </a:moveTo>
                    <a:lnTo>
                      <a:pt x="25" y="0"/>
                    </a:lnTo>
                    <a:lnTo>
                      <a:pt x="25" y="1"/>
                    </a:lnTo>
                    <a:lnTo>
                      <a:pt x="21" y="1"/>
                    </a:lnTo>
                    <a:lnTo>
                      <a:pt x="21" y="2"/>
                    </a:lnTo>
                    <a:lnTo>
                      <a:pt x="17" y="2"/>
                    </a:lnTo>
                    <a:lnTo>
                      <a:pt x="17" y="3"/>
                    </a:lnTo>
                    <a:lnTo>
                      <a:pt x="15" y="3"/>
                    </a:lnTo>
                    <a:lnTo>
                      <a:pt x="15" y="4"/>
                    </a:lnTo>
                    <a:lnTo>
                      <a:pt x="13" y="4"/>
                    </a:lnTo>
                    <a:lnTo>
                      <a:pt x="13" y="5"/>
                    </a:lnTo>
                    <a:lnTo>
                      <a:pt x="12" y="5"/>
                    </a:lnTo>
                    <a:lnTo>
                      <a:pt x="12" y="6"/>
                    </a:lnTo>
                    <a:lnTo>
                      <a:pt x="10" y="6"/>
                    </a:lnTo>
                    <a:lnTo>
                      <a:pt x="10" y="7"/>
                    </a:lnTo>
                    <a:lnTo>
                      <a:pt x="9" y="7"/>
                    </a:lnTo>
                    <a:lnTo>
                      <a:pt x="9" y="8"/>
                    </a:lnTo>
                    <a:lnTo>
                      <a:pt x="8" y="8"/>
                    </a:lnTo>
                    <a:lnTo>
                      <a:pt x="8" y="9"/>
                    </a:lnTo>
                    <a:lnTo>
                      <a:pt x="7" y="9"/>
                    </a:lnTo>
                    <a:lnTo>
                      <a:pt x="7" y="10"/>
                    </a:lnTo>
                    <a:lnTo>
                      <a:pt x="6" y="10"/>
                    </a:lnTo>
                    <a:lnTo>
                      <a:pt x="6" y="11"/>
                    </a:lnTo>
                    <a:lnTo>
                      <a:pt x="5" y="11"/>
                    </a:lnTo>
                    <a:lnTo>
                      <a:pt x="5" y="12"/>
                    </a:lnTo>
                    <a:lnTo>
                      <a:pt x="4" y="13"/>
                    </a:lnTo>
                    <a:lnTo>
                      <a:pt x="4" y="14"/>
                    </a:lnTo>
                    <a:lnTo>
                      <a:pt x="3" y="14"/>
                    </a:lnTo>
                    <a:lnTo>
                      <a:pt x="3" y="17"/>
                    </a:lnTo>
                    <a:lnTo>
                      <a:pt x="1" y="18"/>
                    </a:lnTo>
                    <a:lnTo>
                      <a:pt x="1" y="21"/>
                    </a:lnTo>
                    <a:lnTo>
                      <a:pt x="0" y="21"/>
                    </a:lnTo>
                    <a:lnTo>
                      <a:pt x="0" y="25"/>
                    </a:lnTo>
                    <a:lnTo>
                      <a:pt x="0" y="29"/>
                    </a:lnTo>
                    <a:lnTo>
                      <a:pt x="1" y="29"/>
                    </a:lnTo>
                    <a:lnTo>
                      <a:pt x="1" y="32"/>
                    </a:lnTo>
                    <a:lnTo>
                      <a:pt x="3" y="33"/>
                    </a:lnTo>
                    <a:lnTo>
                      <a:pt x="3" y="36"/>
                    </a:lnTo>
                    <a:lnTo>
                      <a:pt x="4" y="36"/>
                    </a:lnTo>
                    <a:lnTo>
                      <a:pt x="4" y="37"/>
                    </a:lnTo>
                    <a:lnTo>
                      <a:pt x="5" y="38"/>
                    </a:lnTo>
                    <a:lnTo>
                      <a:pt x="5" y="39"/>
                    </a:lnTo>
                    <a:lnTo>
                      <a:pt x="6" y="39"/>
                    </a:lnTo>
                    <a:lnTo>
                      <a:pt x="6" y="40"/>
                    </a:lnTo>
                    <a:lnTo>
                      <a:pt x="7" y="40"/>
                    </a:lnTo>
                    <a:lnTo>
                      <a:pt x="7" y="41"/>
                    </a:lnTo>
                    <a:lnTo>
                      <a:pt x="8" y="41"/>
                    </a:lnTo>
                    <a:lnTo>
                      <a:pt x="8" y="42"/>
                    </a:lnTo>
                    <a:lnTo>
                      <a:pt x="9" y="42"/>
                    </a:lnTo>
                    <a:lnTo>
                      <a:pt x="9" y="43"/>
                    </a:lnTo>
                    <a:lnTo>
                      <a:pt x="10" y="43"/>
                    </a:lnTo>
                    <a:lnTo>
                      <a:pt x="10" y="44"/>
                    </a:lnTo>
                    <a:lnTo>
                      <a:pt x="12" y="44"/>
                    </a:lnTo>
                    <a:lnTo>
                      <a:pt x="12" y="45"/>
                    </a:lnTo>
                    <a:lnTo>
                      <a:pt x="13" y="45"/>
                    </a:lnTo>
                    <a:lnTo>
                      <a:pt x="13" y="46"/>
                    </a:lnTo>
                    <a:lnTo>
                      <a:pt x="15" y="46"/>
                    </a:lnTo>
                    <a:lnTo>
                      <a:pt x="15" y="47"/>
                    </a:lnTo>
                    <a:lnTo>
                      <a:pt x="17" y="47"/>
                    </a:lnTo>
                    <a:lnTo>
                      <a:pt x="17" y="48"/>
                    </a:lnTo>
                    <a:lnTo>
                      <a:pt x="21" y="48"/>
                    </a:lnTo>
                    <a:lnTo>
                      <a:pt x="21" y="49"/>
                    </a:lnTo>
                    <a:lnTo>
                      <a:pt x="25" y="49"/>
                    </a:lnTo>
                    <a:lnTo>
                      <a:pt x="25" y="50"/>
                    </a:lnTo>
                    <a:lnTo>
                      <a:pt x="31" y="50"/>
                    </a:lnTo>
                    <a:lnTo>
                      <a:pt x="37" y="50"/>
                    </a:lnTo>
                    <a:lnTo>
                      <a:pt x="37" y="49"/>
                    </a:lnTo>
                    <a:lnTo>
                      <a:pt x="42" y="49"/>
                    </a:lnTo>
                    <a:lnTo>
                      <a:pt x="42" y="48"/>
                    </a:lnTo>
                    <a:lnTo>
                      <a:pt x="45" y="48"/>
                    </a:lnTo>
                    <a:lnTo>
                      <a:pt x="45" y="47"/>
                    </a:lnTo>
                    <a:lnTo>
                      <a:pt x="47" y="47"/>
                    </a:lnTo>
                    <a:lnTo>
                      <a:pt x="47" y="46"/>
                    </a:lnTo>
                    <a:lnTo>
                      <a:pt x="49" y="46"/>
                    </a:lnTo>
                    <a:lnTo>
                      <a:pt x="49" y="45"/>
                    </a:lnTo>
                    <a:lnTo>
                      <a:pt x="50" y="45"/>
                    </a:lnTo>
                    <a:lnTo>
                      <a:pt x="50" y="44"/>
                    </a:lnTo>
                    <a:lnTo>
                      <a:pt x="52" y="44"/>
                    </a:lnTo>
                    <a:lnTo>
                      <a:pt x="52" y="43"/>
                    </a:lnTo>
                    <a:lnTo>
                      <a:pt x="53" y="43"/>
                    </a:lnTo>
                    <a:lnTo>
                      <a:pt x="53" y="42"/>
                    </a:lnTo>
                    <a:lnTo>
                      <a:pt x="54" y="42"/>
                    </a:lnTo>
                    <a:lnTo>
                      <a:pt x="54" y="41"/>
                    </a:lnTo>
                    <a:lnTo>
                      <a:pt x="55" y="41"/>
                    </a:lnTo>
                    <a:lnTo>
                      <a:pt x="55" y="40"/>
                    </a:lnTo>
                    <a:lnTo>
                      <a:pt x="56" y="40"/>
                    </a:lnTo>
                    <a:lnTo>
                      <a:pt x="56" y="39"/>
                    </a:lnTo>
                    <a:lnTo>
                      <a:pt x="58" y="39"/>
                    </a:lnTo>
                    <a:lnTo>
                      <a:pt x="58" y="38"/>
                    </a:lnTo>
                    <a:lnTo>
                      <a:pt x="59" y="37"/>
                    </a:lnTo>
                    <a:lnTo>
                      <a:pt x="59" y="36"/>
                    </a:lnTo>
                    <a:lnTo>
                      <a:pt x="60" y="36"/>
                    </a:lnTo>
                    <a:lnTo>
                      <a:pt x="60" y="33"/>
                    </a:lnTo>
                    <a:lnTo>
                      <a:pt x="61" y="32"/>
                    </a:lnTo>
                    <a:lnTo>
                      <a:pt x="61" y="29"/>
                    </a:lnTo>
                    <a:lnTo>
                      <a:pt x="62" y="29"/>
                    </a:lnTo>
                    <a:lnTo>
                      <a:pt x="62" y="25"/>
                    </a:lnTo>
                    <a:lnTo>
                      <a:pt x="62" y="21"/>
                    </a:lnTo>
                    <a:lnTo>
                      <a:pt x="61" y="21"/>
                    </a:lnTo>
                    <a:lnTo>
                      <a:pt x="61" y="18"/>
                    </a:lnTo>
                    <a:lnTo>
                      <a:pt x="60" y="17"/>
                    </a:lnTo>
                    <a:lnTo>
                      <a:pt x="60" y="14"/>
                    </a:lnTo>
                    <a:lnTo>
                      <a:pt x="59" y="14"/>
                    </a:lnTo>
                    <a:lnTo>
                      <a:pt x="59" y="13"/>
                    </a:lnTo>
                    <a:lnTo>
                      <a:pt x="58" y="12"/>
                    </a:lnTo>
                    <a:lnTo>
                      <a:pt x="58" y="11"/>
                    </a:lnTo>
                    <a:lnTo>
                      <a:pt x="56" y="11"/>
                    </a:lnTo>
                    <a:lnTo>
                      <a:pt x="56" y="10"/>
                    </a:lnTo>
                    <a:lnTo>
                      <a:pt x="55" y="10"/>
                    </a:lnTo>
                    <a:lnTo>
                      <a:pt x="55" y="9"/>
                    </a:lnTo>
                    <a:lnTo>
                      <a:pt x="54" y="9"/>
                    </a:lnTo>
                    <a:lnTo>
                      <a:pt x="54" y="8"/>
                    </a:lnTo>
                    <a:lnTo>
                      <a:pt x="53" y="8"/>
                    </a:lnTo>
                    <a:lnTo>
                      <a:pt x="53" y="7"/>
                    </a:lnTo>
                    <a:lnTo>
                      <a:pt x="52" y="7"/>
                    </a:lnTo>
                    <a:lnTo>
                      <a:pt x="52" y="6"/>
                    </a:lnTo>
                    <a:lnTo>
                      <a:pt x="50" y="6"/>
                    </a:lnTo>
                    <a:lnTo>
                      <a:pt x="50" y="5"/>
                    </a:lnTo>
                    <a:lnTo>
                      <a:pt x="49" y="5"/>
                    </a:lnTo>
                    <a:lnTo>
                      <a:pt x="49" y="4"/>
                    </a:lnTo>
                    <a:lnTo>
                      <a:pt x="47" y="4"/>
                    </a:lnTo>
                    <a:lnTo>
                      <a:pt x="47" y="3"/>
                    </a:lnTo>
                    <a:lnTo>
                      <a:pt x="45" y="3"/>
                    </a:lnTo>
                    <a:lnTo>
                      <a:pt x="45" y="2"/>
                    </a:lnTo>
                    <a:lnTo>
                      <a:pt x="42" y="2"/>
                    </a:lnTo>
                    <a:lnTo>
                      <a:pt x="42" y="1"/>
                    </a:lnTo>
                    <a:lnTo>
                      <a:pt x="37" y="1"/>
                    </a:lnTo>
                    <a:lnTo>
                      <a:pt x="37"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60" name="Freeform 59"/>
              <p:cNvSpPr>
                <a:spLocks/>
              </p:cNvSpPr>
              <p:nvPr/>
            </p:nvSpPr>
            <p:spPr bwMode="auto">
              <a:xfrm>
                <a:off x="2156" y="2493"/>
                <a:ext cx="26" cy="20"/>
              </a:xfrm>
              <a:custGeom>
                <a:avLst/>
                <a:gdLst/>
                <a:ahLst/>
                <a:cxnLst>
                  <a:cxn ang="0">
                    <a:pos x="24" y="1"/>
                  </a:cxn>
                  <a:cxn ang="0">
                    <a:pos x="17" y="2"/>
                  </a:cxn>
                  <a:cxn ang="0">
                    <a:pos x="15" y="4"/>
                  </a:cxn>
                  <a:cxn ang="0">
                    <a:pos x="12" y="5"/>
                  </a:cxn>
                  <a:cxn ang="0">
                    <a:pos x="10" y="7"/>
                  </a:cxn>
                  <a:cxn ang="0">
                    <a:pos x="8" y="8"/>
                  </a:cxn>
                  <a:cxn ang="0">
                    <a:pos x="6" y="10"/>
                  </a:cxn>
                  <a:cxn ang="0">
                    <a:pos x="4" y="11"/>
                  </a:cxn>
                  <a:cxn ang="0">
                    <a:pos x="3" y="14"/>
                  </a:cxn>
                  <a:cxn ang="0">
                    <a:pos x="1" y="18"/>
                  </a:cxn>
                  <a:cxn ang="0">
                    <a:pos x="0" y="25"/>
                  </a:cxn>
                  <a:cxn ang="0">
                    <a:pos x="1" y="32"/>
                  </a:cxn>
                  <a:cxn ang="0">
                    <a:pos x="3" y="36"/>
                  </a:cxn>
                  <a:cxn ang="0">
                    <a:pos x="4" y="39"/>
                  </a:cxn>
                  <a:cxn ang="0">
                    <a:pos x="6" y="40"/>
                  </a:cxn>
                  <a:cxn ang="0">
                    <a:pos x="8" y="42"/>
                  </a:cxn>
                  <a:cxn ang="0">
                    <a:pos x="10" y="43"/>
                  </a:cxn>
                  <a:cxn ang="0">
                    <a:pos x="12" y="45"/>
                  </a:cxn>
                  <a:cxn ang="0">
                    <a:pos x="15" y="46"/>
                  </a:cxn>
                  <a:cxn ang="0">
                    <a:pos x="17" y="48"/>
                  </a:cxn>
                  <a:cxn ang="0">
                    <a:pos x="24" y="49"/>
                  </a:cxn>
                  <a:cxn ang="0">
                    <a:pos x="38" y="50"/>
                  </a:cxn>
                  <a:cxn ang="0">
                    <a:pos x="42" y="48"/>
                  </a:cxn>
                  <a:cxn ang="0">
                    <a:pos x="48" y="47"/>
                  </a:cxn>
                  <a:cxn ang="0">
                    <a:pos x="50" y="45"/>
                  </a:cxn>
                  <a:cxn ang="0">
                    <a:pos x="53" y="44"/>
                  </a:cxn>
                  <a:cxn ang="0">
                    <a:pos x="54" y="42"/>
                  </a:cxn>
                  <a:cxn ang="0">
                    <a:pos x="56" y="41"/>
                  </a:cxn>
                  <a:cxn ang="0">
                    <a:pos x="57" y="39"/>
                  </a:cxn>
                  <a:cxn ang="0">
                    <a:pos x="59" y="37"/>
                  </a:cxn>
                  <a:cxn ang="0">
                    <a:pos x="60" y="34"/>
                  </a:cxn>
                  <a:cxn ang="0">
                    <a:pos x="63" y="29"/>
                  </a:cxn>
                  <a:cxn ang="0">
                    <a:pos x="62" y="21"/>
                  </a:cxn>
                  <a:cxn ang="0">
                    <a:pos x="60" y="14"/>
                  </a:cxn>
                  <a:cxn ang="0">
                    <a:pos x="58" y="12"/>
                  </a:cxn>
                  <a:cxn ang="0">
                    <a:pos x="57" y="10"/>
                  </a:cxn>
                  <a:cxn ang="0">
                    <a:pos x="55" y="9"/>
                  </a:cxn>
                  <a:cxn ang="0">
                    <a:pos x="54" y="7"/>
                  </a:cxn>
                  <a:cxn ang="0">
                    <a:pos x="51" y="6"/>
                  </a:cxn>
                  <a:cxn ang="0">
                    <a:pos x="50" y="4"/>
                  </a:cxn>
                  <a:cxn ang="0">
                    <a:pos x="46" y="3"/>
                  </a:cxn>
                  <a:cxn ang="0">
                    <a:pos x="42" y="1"/>
                  </a:cxn>
                  <a:cxn ang="0">
                    <a:pos x="31" y="0"/>
                  </a:cxn>
                </a:cxnLst>
                <a:rect l="0" t="0" r="r" b="b"/>
                <a:pathLst>
                  <a:path w="63" h="50">
                    <a:moveTo>
                      <a:pt x="31" y="0"/>
                    </a:moveTo>
                    <a:lnTo>
                      <a:pt x="24" y="0"/>
                    </a:lnTo>
                    <a:lnTo>
                      <a:pt x="24" y="1"/>
                    </a:lnTo>
                    <a:lnTo>
                      <a:pt x="20" y="1"/>
                    </a:lnTo>
                    <a:lnTo>
                      <a:pt x="20" y="2"/>
                    </a:lnTo>
                    <a:lnTo>
                      <a:pt x="17" y="2"/>
                    </a:lnTo>
                    <a:lnTo>
                      <a:pt x="17" y="3"/>
                    </a:lnTo>
                    <a:lnTo>
                      <a:pt x="15" y="3"/>
                    </a:lnTo>
                    <a:lnTo>
                      <a:pt x="15" y="4"/>
                    </a:lnTo>
                    <a:lnTo>
                      <a:pt x="13" y="4"/>
                    </a:lnTo>
                    <a:lnTo>
                      <a:pt x="13" y="5"/>
                    </a:lnTo>
                    <a:lnTo>
                      <a:pt x="12" y="5"/>
                    </a:lnTo>
                    <a:lnTo>
                      <a:pt x="12" y="6"/>
                    </a:lnTo>
                    <a:lnTo>
                      <a:pt x="10" y="6"/>
                    </a:lnTo>
                    <a:lnTo>
                      <a:pt x="10" y="7"/>
                    </a:lnTo>
                    <a:lnTo>
                      <a:pt x="9" y="7"/>
                    </a:lnTo>
                    <a:lnTo>
                      <a:pt x="9" y="8"/>
                    </a:lnTo>
                    <a:lnTo>
                      <a:pt x="8" y="8"/>
                    </a:lnTo>
                    <a:lnTo>
                      <a:pt x="8" y="9"/>
                    </a:lnTo>
                    <a:lnTo>
                      <a:pt x="6" y="9"/>
                    </a:lnTo>
                    <a:lnTo>
                      <a:pt x="6" y="10"/>
                    </a:lnTo>
                    <a:lnTo>
                      <a:pt x="5" y="10"/>
                    </a:lnTo>
                    <a:lnTo>
                      <a:pt x="5" y="11"/>
                    </a:lnTo>
                    <a:lnTo>
                      <a:pt x="4" y="11"/>
                    </a:lnTo>
                    <a:lnTo>
                      <a:pt x="4" y="12"/>
                    </a:lnTo>
                    <a:lnTo>
                      <a:pt x="3" y="13"/>
                    </a:lnTo>
                    <a:lnTo>
                      <a:pt x="3" y="14"/>
                    </a:lnTo>
                    <a:lnTo>
                      <a:pt x="2" y="14"/>
                    </a:lnTo>
                    <a:lnTo>
                      <a:pt x="2" y="17"/>
                    </a:lnTo>
                    <a:lnTo>
                      <a:pt x="1" y="18"/>
                    </a:lnTo>
                    <a:lnTo>
                      <a:pt x="1" y="21"/>
                    </a:lnTo>
                    <a:lnTo>
                      <a:pt x="0" y="21"/>
                    </a:lnTo>
                    <a:lnTo>
                      <a:pt x="0" y="25"/>
                    </a:lnTo>
                    <a:lnTo>
                      <a:pt x="0" y="29"/>
                    </a:lnTo>
                    <a:lnTo>
                      <a:pt x="1" y="29"/>
                    </a:lnTo>
                    <a:lnTo>
                      <a:pt x="1" y="32"/>
                    </a:lnTo>
                    <a:lnTo>
                      <a:pt x="2" y="34"/>
                    </a:lnTo>
                    <a:lnTo>
                      <a:pt x="2" y="36"/>
                    </a:lnTo>
                    <a:lnTo>
                      <a:pt x="3" y="36"/>
                    </a:lnTo>
                    <a:lnTo>
                      <a:pt x="3" y="37"/>
                    </a:lnTo>
                    <a:lnTo>
                      <a:pt x="4" y="38"/>
                    </a:lnTo>
                    <a:lnTo>
                      <a:pt x="4" y="39"/>
                    </a:lnTo>
                    <a:lnTo>
                      <a:pt x="5" y="39"/>
                    </a:lnTo>
                    <a:lnTo>
                      <a:pt x="5" y="40"/>
                    </a:lnTo>
                    <a:lnTo>
                      <a:pt x="6" y="40"/>
                    </a:lnTo>
                    <a:lnTo>
                      <a:pt x="6" y="41"/>
                    </a:lnTo>
                    <a:lnTo>
                      <a:pt x="8" y="41"/>
                    </a:lnTo>
                    <a:lnTo>
                      <a:pt x="8" y="42"/>
                    </a:lnTo>
                    <a:lnTo>
                      <a:pt x="9" y="42"/>
                    </a:lnTo>
                    <a:lnTo>
                      <a:pt x="9" y="43"/>
                    </a:lnTo>
                    <a:lnTo>
                      <a:pt x="10" y="43"/>
                    </a:lnTo>
                    <a:lnTo>
                      <a:pt x="10" y="44"/>
                    </a:lnTo>
                    <a:lnTo>
                      <a:pt x="12" y="44"/>
                    </a:lnTo>
                    <a:lnTo>
                      <a:pt x="12" y="45"/>
                    </a:lnTo>
                    <a:lnTo>
                      <a:pt x="13" y="45"/>
                    </a:lnTo>
                    <a:lnTo>
                      <a:pt x="13" y="46"/>
                    </a:lnTo>
                    <a:lnTo>
                      <a:pt x="15" y="46"/>
                    </a:lnTo>
                    <a:lnTo>
                      <a:pt x="15" y="47"/>
                    </a:lnTo>
                    <a:lnTo>
                      <a:pt x="17" y="47"/>
                    </a:lnTo>
                    <a:lnTo>
                      <a:pt x="17" y="48"/>
                    </a:lnTo>
                    <a:lnTo>
                      <a:pt x="20" y="48"/>
                    </a:lnTo>
                    <a:lnTo>
                      <a:pt x="20" y="49"/>
                    </a:lnTo>
                    <a:lnTo>
                      <a:pt x="24" y="49"/>
                    </a:lnTo>
                    <a:lnTo>
                      <a:pt x="24" y="50"/>
                    </a:lnTo>
                    <a:lnTo>
                      <a:pt x="31" y="50"/>
                    </a:lnTo>
                    <a:lnTo>
                      <a:pt x="38" y="50"/>
                    </a:lnTo>
                    <a:lnTo>
                      <a:pt x="38" y="49"/>
                    </a:lnTo>
                    <a:lnTo>
                      <a:pt x="42" y="49"/>
                    </a:lnTo>
                    <a:lnTo>
                      <a:pt x="42" y="48"/>
                    </a:lnTo>
                    <a:lnTo>
                      <a:pt x="46" y="48"/>
                    </a:lnTo>
                    <a:lnTo>
                      <a:pt x="46" y="47"/>
                    </a:lnTo>
                    <a:lnTo>
                      <a:pt x="48" y="47"/>
                    </a:lnTo>
                    <a:lnTo>
                      <a:pt x="48" y="46"/>
                    </a:lnTo>
                    <a:lnTo>
                      <a:pt x="50" y="46"/>
                    </a:lnTo>
                    <a:lnTo>
                      <a:pt x="50" y="45"/>
                    </a:lnTo>
                    <a:lnTo>
                      <a:pt x="51" y="45"/>
                    </a:lnTo>
                    <a:lnTo>
                      <a:pt x="51" y="44"/>
                    </a:lnTo>
                    <a:lnTo>
                      <a:pt x="53" y="44"/>
                    </a:lnTo>
                    <a:lnTo>
                      <a:pt x="53" y="43"/>
                    </a:lnTo>
                    <a:lnTo>
                      <a:pt x="54" y="43"/>
                    </a:lnTo>
                    <a:lnTo>
                      <a:pt x="54" y="42"/>
                    </a:lnTo>
                    <a:lnTo>
                      <a:pt x="55" y="42"/>
                    </a:lnTo>
                    <a:lnTo>
                      <a:pt x="55" y="41"/>
                    </a:lnTo>
                    <a:lnTo>
                      <a:pt x="56" y="41"/>
                    </a:lnTo>
                    <a:lnTo>
                      <a:pt x="56" y="40"/>
                    </a:lnTo>
                    <a:lnTo>
                      <a:pt x="57" y="40"/>
                    </a:lnTo>
                    <a:lnTo>
                      <a:pt x="57" y="39"/>
                    </a:lnTo>
                    <a:lnTo>
                      <a:pt x="58" y="39"/>
                    </a:lnTo>
                    <a:lnTo>
                      <a:pt x="58" y="38"/>
                    </a:lnTo>
                    <a:lnTo>
                      <a:pt x="59" y="37"/>
                    </a:lnTo>
                    <a:lnTo>
                      <a:pt x="59" y="36"/>
                    </a:lnTo>
                    <a:lnTo>
                      <a:pt x="60" y="36"/>
                    </a:lnTo>
                    <a:lnTo>
                      <a:pt x="60" y="34"/>
                    </a:lnTo>
                    <a:lnTo>
                      <a:pt x="62" y="32"/>
                    </a:lnTo>
                    <a:lnTo>
                      <a:pt x="62" y="29"/>
                    </a:lnTo>
                    <a:lnTo>
                      <a:pt x="63" y="29"/>
                    </a:lnTo>
                    <a:lnTo>
                      <a:pt x="63" y="25"/>
                    </a:lnTo>
                    <a:lnTo>
                      <a:pt x="63" y="21"/>
                    </a:lnTo>
                    <a:lnTo>
                      <a:pt x="62" y="21"/>
                    </a:lnTo>
                    <a:lnTo>
                      <a:pt x="62" y="18"/>
                    </a:lnTo>
                    <a:lnTo>
                      <a:pt x="60" y="17"/>
                    </a:lnTo>
                    <a:lnTo>
                      <a:pt x="60" y="14"/>
                    </a:lnTo>
                    <a:lnTo>
                      <a:pt x="59" y="14"/>
                    </a:lnTo>
                    <a:lnTo>
                      <a:pt x="59" y="13"/>
                    </a:lnTo>
                    <a:lnTo>
                      <a:pt x="58" y="12"/>
                    </a:lnTo>
                    <a:lnTo>
                      <a:pt x="58" y="11"/>
                    </a:lnTo>
                    <a:lnTo>
                      <a:pt x="57" y="11"/>
                    </a:lnTo>
                    <a:lnTo>
                      <a:pt x="57" y="10"/>
                    </a:lnTo>
                    <a:lnTo>
                      <a:pt x="56" y="10"/>
                    </a:lnTo>
                    <a:lnTo>
                      <a:pt x="56" y="9"/>
                    </a:lnTo>
                    <a:lnTo>
                      <a:pt x="55" y="9"/>
                    </a:lnTo>
                    <a:lnTo>
                      <a:pt x="55" y="8"/>
                    </a:lnTo>
                    <a:lnTo>
                      <a:pt x="54" y="8"/>
                    </a:lnTo>
                    <a:lnTo>
                      <a:pt x="54" y="7"/>
                    </a:lnTo>
                    <a:lnTo>
                      <a:pt x="53" y="7"/>
                    </a:lnTo>
                    <a:lnTo>
                      <a:pt x="53" y="6"/>
                    </a:lnTo>
                    <a:lnTo>
                      <a:pt x="51" y="6"/>
                    </a:lnTo>
                    <a:lnTo>
                      <a:pt x="51" y="5"/>
                    </a:lnTo>
                    <a:lnTo>
                      <a:pt x="50" y="5"/>
                    </a:lnTo>
                    <a:lnTo>
                      <a:pt x="50" y="4"/>
                    </a:lnTo>
                    <a:lnTo>
                      <a:pt x="48" y="4"/>
                    </a:lnTo>
                    <a:lnTo>
                      <a:pt x="48" y="3"/>
                    </a:lnTo>
                    <a:lnTo>
                      <a:pt x="46" y="3"/>
                    </a:lnTo>
                    <a:lnTo>
                      <a:pt x="46" y="2"/>
                    </a:lnTo>
                    <a:lnTo>
                      <a:pt x="42" y="2"/>
                    </a:lnTo>
                    <a:lnTo>
                      <a:pt x="42" y="1"/>
                    </a:lnTo>
                    <a:lnTo>
                      <a:pt x="38" y="1"/>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61" name="Freeform 60"/>
              <p:cNvSpPr>
                <a:spLocks/>
              </p:cNvSpPr>
              <p:nvPr/>
            </p:nvSpPr>
            <p:spPr bwMode="auto">
              <a:xfrm>
                <a:off x="2387" y="2566"/>
                <a:ext cx="26" cy="25"/>
              </a:xfrm>
              <a:custGeom>
                <a:avLst/>
                <a:gdLst/>
                <a:ahLst/>
                <a:cxnLst>
                  <a:cxn ang="0">
                    <a:pos x="24" y="1"/>
                  </a:cxn>
                  <a:cxn ang="0">
                    <a:pos x="17" y="2"/>
                  </a:cxn>
                  <a:cxn ang="0">
                    <a:pos x="15" y="4"/>
                  </a:cxn>
                  <a:cxn ang="0">
                    <a:pos x="12" y="5"/>
                  </a:cxn>
                  <a:cxn ang="0">
                    <a:pos x="10" y="7"/>
                  </a:cxn>
                  <a:cxn ang="0">
                    <a:pos x="8" y="8"/>
                  </a:cxn>
                  <a:cxn ang="0">
                    <a:pos x="6" y="11"/>
                  </a:cxn>
                  <a:cxn ang="0">
                    <a:pos x="4" y="12"/>
                  </a:cxn>
                  <a:cxn ang="0">
                    <a:pos x="3" y="15"/>
                  </a:cxn>
                  <a:cxn ang="0">
                    <a:pos x="1" y="18"/>
                  </a:cxn>
                  <a:cxn ang="0">
                    <a:pos x="0" y="25"/>
                  </a:cxn>
                  <a:cxn ang="0">
                    <a:pos x="1" y="33"/>
                  </a:cxn>
                  <a:cxn ang="0">
                    <a:pos x="3" y="36"/>
                  </a:cxn>
                  <a:cxn ang="0">
                    <a:pos x="4" y="39"/>
                  </a:cxn>
                  <a:cxn ang="0">
                    <a:pos x="6" y="40"/>
                  </a:cxn>
                  <a:cxn ang="0">
                    <a:pos x="8" y="42"/>
                  </a:cxn>
                  <a:cxn ang="0">
                    <a:pos x="10" y="43"/>
                  </a:cxn>
                  <a:cxn ang="0">
                    <a:pos x="12" y="45"/>
                  </a:cxn>
                  <a:cxn ang="0">
                    <a:pos x="15" y="46"/>
                  </a:cxn>
                  <a:cxn ang="0">
                    <a:pos x="17" y="49"/>
                  </a:cxn>
                  <a:cxn ang="0">
                    <a:pos x="24" y="50"/>
                  </a:cxn>
                  <a:cxn ang="0">
                    <a:pos x="38" y="51"/>
                  </a:cxn>
                  <a:cxn ang="0">
                    <a:pos x="42" y="49"/>
                  </a:cxn>
                  <a:cxn ang="0">
                    <a:pos x="48" y="48"/>
                  </a:cxn>
                  <a:cxn ang="0">
                    <a:pos x="50" y="45"/>
                  </a:cxn>
                  <a:cxn ang="0">
                    <a:pos x="53" y="44"/>
                  </a:cxn>
                  <a:cxn ang="0">
                    <a:pos x="54" y="42"/>
                  </a:cxn>
                  <a:cxn ang="0">
                    <a:pos x="56" y="41"/>
                  </a:cxn>
                  <a:cxn ang="0">
                    <a:pos x="57" y="39"/>
                  </a:cxn>
                  <a:cxn ang="0">
                    <a:pos x="59" y="37"/>
                  </a:cxn>
                  <a:cxn ang="0">
                    <a:pos x="60" y="34"/>
                  </a:cxn>
                  <a:cxn ang="0">
                    <a:pos x="63" y="30"/>
                  </a:cxn>
                  <a:cxn ang="0">
                    <a:pos x="61" y="21"/>
                  </a:cxn>
                  <a:cxn ang="0">
                    <a:pos x="60" y="15"/>
                  </a:cxn>
                  <a:cxn ang="0">
                    <a:pos x="58" y="13"/>
                  </a:cxn>
                  <a:cxn ang="0">
                    <a:pos x="57" y="11"/>
                  </a:cxn>
                  <a:cxn ang="0">
                    <a:pos x="55" y="9"/>
                  </a:cxn>
                  <a:cxn ang="0">
                    <a:pos x="54" y="7"/>
                  </a:cxn>
                  <a:cxn ang="0">
                    <a:pos x="51" y="6"/>
                  </a:cxn>
                  <a:cxn ang="0">
                    <a:pos x="50" y="4"/>
                  </a:cxn>
                  <a:cxn ang="0">
                    <a:pos x="46" y="3"/>
                  </a:cxn>
                  <a:cxn ang="0">
                    <a:pos x="42" y="1"/>
                  </a:cxn>
                  <a:cxn ang="0">
                    <a:pos x="31" y="0"/>
                  </a:cxn>
                </a:cxnLst>
                <a:rect l="0" t="0" r="r" b="b"/>
                <a:pathLst>
                  <a:path w="63" h="51">
                    <a:moveTo>
                      <a:pt x="31" y="0"/>
                    </a:moveTo>
                    <a:lnTo>
                      <a:pt x="24" y="0"/>
                    </a:lnTo>
                    <a:lnTo>
                      <a:pt x="24" y="1"/>
                    </a:lnTo>
                    <a:lnTo>
                      <a:pt x="20" y="1"/>
                    </a:lnTo>
                    <a:lnTo>
                      <a:pt x="20" y="2"/>
                    </a:lnTo>
                    <a:lnTo>
                      <a:pt x="17" y="2"/>
                    </a:lnTo>
                    <a:lnTo>
                      <a:pt x="17" y="3"/>
                    </a:lnTo>
                    <a:lnTo>
                      <a:pt x="15" y="3"/>
                    </a:lnTo>
                    <a:lnTo>
                      <a:pt x="15" y="4"/>
                    </a:lnTo>
                    <a:lnTo>
                      <a:pt x="13" y="4"/>
                    </a:lnTo>
                    <a:lnTo>
                      <a:pt x="13" y="5"/>
                    </a:lnTo>
                    <a:lnTo>
                      <a:pt x="12" y="5"/>
                    </a:lnTo>
                    <a:lnTo>
                      <a:pt x="12" y="6"/>
                    </a:lnTo>
                    <a:lnTo>
                      <a:pt x="10" y="6"/>
                    </a:lnTo>
                    <a:lnTo>
                      <a:pt x="10" y="7"/>
                    </a:lnTo>
                    <a:lnTo>
                      <a:pt x="9" y="7"/>
                    </a:lnTo>
                    <a:lnTo>
                      <a:pt x="9" y="8"/>
                    </a:lnTo>
                    <a:lnTo>
                      <a:pt x="8" y="8"/>
                    </a:lnTo>
                    <a:lnTo>
                      <a:pt x="8" y="9"/>
                    </a:lnTo>
                    <a:lnTo>
                      <a:pt x="6" y="9"/>
                    </a:lnTo>
                    <a:lnTo>
                      <a:pt x="6" y="11"/>
                    </a:lnTo>
                    <a:lnTo>
                      <a:pt x="5" y="11"/>
                    </a:lnTo>
                    <a:lnTo>
                      <a:pt x="5" y="12"/>
                    </a:lnTo>
                    <a:lnTo>
                      <a:pt x="4" y="12"/>
                    </a:lnTo>
                    <a:lnTo>
                      <a:pt x="4" y="13"/>
                    </a:lnTo>
                    <a:lnTo>
                      <a:pt x="3" y="14"/>
                    </a:lnTo>
                    <a:lnTo>
                      <a:pt x="3" y="15"/>
                    </a:lnTo>
                    <a:lnTo>
                      <a:pt x="2" y="15"/>
                    </a:lnTo>
                    <a:lnTo>
                      <a:pt x="2" y="17"/>
                    </a:lnTo>
                    <a:lnTo>
                      <a:pt x="1" y="18"/>
                    </a:lnTo>
                    <a:lnTo>
                      <a:pt x="1" y="21"/>
                    </a:lnTo>
                    <a:lnTo>
                      <a:pt x="0" y="21"/>
                    </a:lnTo>
                    <a:lnTo>
                      <a:pt x="0" y="25"/>
                    </a:lnTo>
                    <a:lnTo>
                      <a:pt x="0" y="30"/>
                    </a:lnTo>
                    <a:lnTo>
                      <a:pt x="1" y="30"/>
                    </a:lnTo>
                    <a:lnTo>
                      <a:pt x="1" y="33"/>
                    </a:lnTo>
                    <a:lnTo>
                      <a:pt x="2" y="34"/>
                    </a:lnTo>
                    <a:lnTo>
                      <a:pt x="2" y="36"/>
                    </a:lnTo>
                    <a:lnTo>
                      <a:pt x="3" y="36"/>
                    </a:lnTo>
                    <a:lnTo>
                      <a:pt x="3" y="37"/>
                    </a:lnTo>
                    <a:lnTo>
                      <a:pt x="4" y="38"/>
                    </a:lnTo>
                    <a:lnTo>
                      <a:pt x="4" y="39"/>
                    </a:lnTo>
                    <a:lnTo>
                      <a:pt x="5" y="39"/>
                    </a:lnTo>
                    <a:lnTo>
                      <a:pt x="5" y="40"/>
                    </a:lnTo>
                    <a:lnTo>
                      <a:pt x="6" y="40"/>
                    </a:lnTo>
                    <a:lnTo>
                      <a:pt x="6" y="41"/>
                    </a:lnTo>
                    <a:lnTo>
                      <a:pt x="8" y="41"/>
                    </a:lnTo>
                    <a:lnTo>
                      <a:pt x="8" y="42"/>
                    </a:lnTo>
                    <a:lnTo>
                      <a:pt x="9" y="42"/>
                    </a:lnTo>
                    <a:lnTo>
                      <a:pt x="9" y="43"/>
                    </a:lnTo>
                    <a:lnTo>
                      <a:pt x="10" y="43"/>
                    </a:lnTo>
                    <a:lnTo>
                      <a:pt x="10" y="44"/>
                    </a:lnTo>
                    <a:lnTo>
                      <a:pt x="12" y="44"/>
                    </a:lnTo>
                    <a:lnTo>
                      <a:pt x="12" y="45"/>
                    </a:lnTo>
                    <a:lnTo>
                      <a:pt x="13" y="45"/>
                    </a:lnTo>
                    <a:lnTo>
                      <a:pt x="13" y="46"/>
                    </a:lnTo>
                    <a:lnTo>
                      <a:pt x="15" y="46"/>
                    </a:lnTo>
                    <a:lnTo>
                      <a:pt x="15" y="48"/>
                    </a:lnTo>
                    <a:lnTo>
                      <a:pt x="17" y="48"/>
                    </a:lnTo>
                    <a:lnTo>
                      <a:pt x="17" y="49"/>
                    </a:lnTo>
                    <a:lnTo>
                      <a:pt x="20" y="49"/>
                    </a:lnTo>
                    <a:lnTo>
                      <a:pt x="20" y="50"/>
                    </a:lnTo>
                    <a:lnTo>
                      <a:pt x="24" y="50"/>
                    </a:lnTo>
                    <a:lnTo>
                      <a:pt x="24" y="51"/>
                    </a:lnTo>
                    <a:lnTo>
                      <a:pt x="31" y="51"/>
                    </a:lnTo>
                    <a:lnTo>
                      <a:pt x="38" y="51"/>
                    </a:lnTo>
                    <a:lnTo>
                      <a:pt x="38" y="50"/>
                    </a:lnTo>
                    <a:lnTo>
                      <a:pt x="42" y="50"/>
                    </a:lnTo>
                    <a:lnTo>
                      <a:pt x="42" y="49"/>
                    </a:lnTo>
                    <a:lnTo>
                      <a:pt x="46" y="49"/>
                    </a:lnTo>
                    <a:lnTo>
                      <a:pt x="46" y="48"/>
                    </a:lnTo>
                    <a:lnTo>
                      <a:pt x="48" y="48"/>
                    </a:lnTo>
                    <a:lnTo>
                      <a:pt x="48" y="46"/>
                    </a:lnTo>
                    <a:lnTo>
                      <a:pt x="50" y="46"/>
                    </a:lnTo>
                    <a:lnTo>
                      <a:pt x="50" y="45"/>
                    </a:lnTo>
                    <a:lnTo>
                      <a:pt x="51" y="45"/>
                    </a:lnTo>
                    <a:lnTo>
                      <a:pt x="51" y="44"/>
                    </a:lnTo>
                    <a:lnTo>
                      <a:pt x="53" y="44"/>
                    </a:lnTo>
                    <a:lnTo>
                      <a:pt x="53" y="43"/>
                    </a:lnTo>
                    <a:lnTo>
                      <a:pt x="54" y="43"/>
                    </a:lnTo>
                    <a:lnTo>
                      <a:pt x="54" y="42"/>
                    </a:lnTo>
                    <a:lnTo>
                      <a:pt x="55" y="42"/>
                    </a:lnTo>
                    <a:lnTo>
                      <a:pt x="55" y="41"/>
                    </a:lnTo>
                    <a:lnTo>
                      <a:pt x="56" y="41"/>
                    </a:lnTo>
                    <a:lnTo>
                      <a:pt x="56" y="40"/>
                    </a:lnTo>
                    <a:lnTo>
                      <a:pt x="57" y="40"/>
                    </a:lnTo>
                    <a:lnTo>
                      <a:pt x="57" y="39"/>
                    </a:lnTo>
                    <a:lnTo>
                      <a:pt x="58" y="39"/>
                    </a:lnTo>
                    <a:lnTo>
                      <a:pt x="58" y="38"/>
                    </a:lnTo>
                    <a:lnTo>
                      <a:pt x="59" y="37"/>
                    </a:lnTo>
                    <a:lnTo>
                      <a:pt x="59" y="36"/>
                    </a:lnTo>
                    <a:lnTo>
                      <a:pt x="60" y="36"/>
                    </a:lnTo>
                    <a:lnTo>
                      <a:pt x="60" y="34"/>
                    </a:lnTo>
                    <a:lnTo>
                      <a:pt x="61" y="33"/>
                    </a:lnTo>
                    <a:lnTo>
                      <a:pt x="61" y="30"/>
                    </a:lnTo>
                    <a:lnTo>
                      <a:pt x="63" y="30"/>
                    </a:lnTo>
                    <a:lnTo>
                      <a:pt x="63" y="25"/>
                    </a:lnTo>
                    <a:lnTo>
                      <a:pt x="63" y="21"/>
                    </a:lnTo>
                    <a:lnTo>
                      <a:pt x="61" y="21"/>
                    </a:lnTo>
                    <a:lnTo>
                      <a:pt x="61" y="18"/>
                    </a:lnTo>
                    <a:lnTo>
                      <a:pt x="60" y="17"/>
                    </a:lnTo>
                    <a:lnTo>
                      <a:pt x="60" y="15"/>
                    </a:lnTo>
                    <a:lnTo>
                      <a:pt x="59" y="15"/>
                    </a:lnTo>
                    <a:lnTo>
                      <a:pt x="59" y="14"/>
                    </a:lnTo>
                    <a:lnTo>
                      <a:pt x="58" y="13"/>
                    </a:lnTo>
                    <a:lnTo>
                      <a:pt x="58" y="12"/>
                    </a:lnTo>
                    <a:lnTo>
                      <a:pt x="57" y="12"/>
                    </a:lnTo>
                    <a:lnTo>
                      <a:pt x="57" y="11"/>
                    </a:lnTo>
                    <a:lnTo>
                      <a:pt x="56" y="11"/>
                    </a:lnTo>
                    <a:lnTo>
                      <a:pt x="56" y="9"/>
                    </a:lnTo>
                    <a:lnTo>
                      <a:pt x="55" y="9"/>
                    </a:lnTo>
                    <a:lnTo>
                      <a:pt x="55" y="8"/>
                    </a:lnTo>
                    <a:lnTo>
                      <a:pt x="54" y="8"/>
                    </a:lnTo>
                    <a:lnTo>
                      <a:pt x="54" y="7"/>
                    </a:lnTo>
                    <a:lnTo>
                      <a:pt x="53" y="7"/>
                    </a:lnTo>
                    <a:lnTo>
                      <a:pt x="53" y="6"/>
                    </a:lnTo>
                    <a:lnTo>
                      <a:pt x="51" y="6"/>
                    </a:lnTo>
                    <a:lnTo>
                      <a:pt x="51" y="5"/>
                    </a:lnTo>
                    <a:lnTo>
                      <a:pt x="50" y="5"/>
                    </a:lnTo>
                    <a:lnTo>
                      <a:pt x="50" y="4"/>
                    </a:lnTo>
                    <a:lnTo>
                      <a:pt x="48" y="4"/>
                    </a:lnTo>
                    <a:lnTo>
                      <a:pt x="48" y="3"/>
                    </a:lnTo>
                    <a:lnTo>
                      <a:pt x="46" y="3"/>
                    </a:lnTo>
                    <a:lnTo>
                      <a:pt x="46" y="2"/>
                    </a:lnTo>
                    <a:lnTo>
                      <a:pt x="42" y="2"/>
                    </a:lnTo>
                    <a:lnTo>
                      <a:pt x="42" y="1"/>
                    </a:lnTo>
                    <a:lnTo>
                      <a:pt x="38" y="1"/>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62" name="Freeform 61"/>
              <p:cNvSpPr>
                <a:spLocks/>
              </p:cNvSpPr>
              <p:nvPr/>
            </p:nvSpPr>
            <p:spPr bwMode="auto">
              <a:xfrm>
                <a:off x="2446" y="2577"/>
                <a:ext cx="23" cy="21"/>
              </a:xfrm>
              <a:custGeom>
                <a:avLst/>
                <a:gdLst/>
                <a:ahLst/>
                <a:cxnLst>
                  <a:cxn ang="0">
                    <a:pos x="24" y="1"/>
                  </a:cxn>
                  <a:cxn ang="0">
                    <a:pos x="17" y="2"/>
                  </a:cxn>
                  <a:cxn ang="0">
                    <a:pos x="15" y="4"/>
                  </a:cxn>
                  <a:cxn ang="0">
                    <a:pos x="11" y="5"/>
                  </a:cxn>
                  <a:cxn ang="0">
                    <a:pos x="9" y="8"/>
                  </a:cxn>
                  <a:cxn ang="0">
                    <a:pos x="7" y="9"/>
                  </a:cxn>
                  <a:cxn ang="0">
                    <a:pos x="6" y="11"/>
                  </a:cxn>
                  <a:cxn ang="0">
                    <a:pos x="4" y="12"/>
                  </a:cxn>
                  <a:cxn ang="0">
                    <a:pos x="3" y="15"/>
                  </a:cxn>
                  <a:cxn ang="0">
                    <a:pos x="1" y="18"/>
                  </a:cxn>
                  <a:cxn ang="0">
                    <a:pos x="0" y="25"/>
                  </a:cxn>
                  <a:cxn ang="0">
                    <a:pos x="1" y="34"/>
                  </a:cxn>
                  <a:cxn ang="0">
                    <a:pos x="3" y="37"/>
                  </a:cxn>
                  <a:cxn ang="0">
                    <a:pos x="4" y="40"/>
                  </a:cxn>
                  <a:cxn ang="0">
                    <a:pos x="6" y="41"/>
                  </a:cxn>
                  <a:cxn ang="0">
                    <a:pos x="7" y="43"/>
                  </a:cxn>
                  <a:cxn ang="0">
                    <a:pos x="9" y="45"/>
                  </a:cxn>
                  <a:cxn ang="0">
                    <a:pos x="11" y="47"/>
                  </a:cxn>
                  <a:cxn ang="0">
                    <a:pos x="15" y="48"/>
                  </a:cxn>
                  <a:cxn ang="0">
                    <a:pos x="17" y="50"/>
                  </a:cxn>
                  <a:cxn ang="0">
                    <a:pos x="24" y="51"/>
                  </a:cxn>
                  <a:cxn ang="0">
                    <a:pos x="38" y="52"/>
                  </a:cxn>
                  <a:cxn ang="0">
                    <a:pos x="42" y="50"/>
                  </a:cxn>
                  <a:cxn ang="0">
                    <a:pos x="47" y="49"/>
                  </a:cxn>
                  <a:cxn ang="0">
                    <a:pos x="49" y="47"/>
                  </a:cxn>
                  <a:cxn ang="0">
                    <a:pos x="53" y="46"/>
                  </a:cxn>
                  <a:cxn ang="0">
                    <a:pos x="54" y="43"/>
                  </a:cxn>
                  <a:cxn ang="0">
                    <a:pos x="56" y="42"/>
                  </a:cxn>
                  <a:cxn ang="0">
                    <a:pos x="57" y="40"/>
                  </a:cxn>
                  <a:cxn ang="0">
                    <a:pos x="59" y="38"/>
                  </a:cxn>
                  <a:cxn ang="0">
                    <a:pos x="60" y="35"/>
                  </a:cxn>
                  <a:cxn ang="0">
                    <a:pos x="62" y="31"/>
                  </a:cxn>
                  <a:cxn ang="0">
                    <a:pos x="61" y="21"/>
                  </a:cxn>
                  <a:cxn ang="0">
                    <a:pos x="60" y="15"/>
                  </a:cxn>
                  <a:cxn ang="0">
                    <a:pos x="58" y="13"/>
                  </a:cxn>
                  <a:cxn ang="0">
                    <a:pos x="57" y="11"/>
                  </a:cxn>
                  <a:cxn ang="0">
                    <a:pos x="55" y="10"/>
                  </a:cxn>
                  <a:cxn ang="0">
                    <a:pos x="54" y="8"/>
                  </a:cxn>
                  <a:cxn ang="0">
                    <a:pos x="51" y="6"/>
                  </a:cxn>
                  <a:cxn ang="0">
                    <a:pos x="49" y="4"/>
                  </a:cxn>
                  <a:cxn ang="0">
                    <a:pos x="45" y="3"/>
                  </a:cxn>
                  <a:cxn ang="0">
                    <a:pos x="42" y="1"/>
                  </a:cxn>
                  <a:cxn ang="0">
                    <a:pos x="30" y="0"/>
                  </a:cxn>
                </a:cxnLst>
                <a:rect l="0" t="0" r="r" b="b"/>
                <a:pathLst>
                  <a:path w="62" h="52">
                    <a:moveTo>
                      <a:pt x="30" y="0"/>
                    </a:moveTo>
                    <a:lnTo>
                      <a:pt x="24" y="0"/>
                    </a:lnTo>
                    <a:lnTo>
                      <a:pt x="24" y="1"/>
                    </a:lnTo>
                    <a:lnTo>
                      <a:pt x="20" y="1"/>
                    </a:lnTo>
                    <a:lnTo>
                      <a:pt x="20" y="2"/>
                    </a:lnTo>
                    <a:lnTo>
                      <a:pt x="17" y="2"/>
                    </a:lnTo>
                    <a:lnTo>
                      <a:pt x="17" y="3"/>
                    </a:lnTo>
                    <a:lnTo>
                      <a:pt x="15" y="3"/>
                    </a:lnTo>
                    <a:lnTo>
                      <a:pt x="15" y="4"/>
                    </a:lnTo>
                    <a:lnTo>
                      <a:pt x="12" y="4"/>
                    </a:lnTo>
                    <a:lnTo>
                      <a:pt x="12" y="5"/>
                    </a:lnTo>
                    <a:lnTo>
                      <a:pt x="11" y="5"/>
                    </a:lnTo>
                    <a:lnTo>
                      <a:pt x="11" y="6"/>
                    </a:lnTo>
                    <a:lnTo>
                      <a:pt x="9" y="6"/>
                    </a:lnTo>
                    <a:lnTo>
                      <a:pt x="9" y="8"/>
                    </a:lnTo>
                    <a:lnTo>
                      <a:pt x="8" y="8"/>
                    </a:lnTo>
                    <a:lnTo>
                      <a:pt x="8" y="9"/>
                    </a:lnTo>
                    <a:lnTo>
                      <a:pt x="7" y="9"/>
                    </a:lnTo>
                    <a:lnTo>
                      <a:pt x="7" y="10"/>
                    </a:lnTo>
                    <a:lnTo>
                      <a:pt x="6" y="10"/>
                    </a:lnTo>
                    <a:lnTo>
                      <a:pt x="6" y="11"/>
                    </a:lnTo>
                    <a:lnTo>
                      <a:pt x="5" y="11"/>
                    </a:lnTo>
                    <a:lnTo>
                      <a:pt x="5" y="12"/>
                    </a:lnTo>
                    <a:lnTo>
                      <a:pt x="4" y="12"/>
                    </a:lnTo>
                    <a:lnTo>
                      <a:pt x="4" y="13"/>
                    </a:lnTo>
                    <a:lnTo>
                      <a:pt x="3" y="14"/>
                    </a:lnTo>
                    <a:lnTo>
                      <a:pt x="3" y="15"/>
                    </a:lnTo>
                    <a:lnTo>
                      <a:pt x="2" y="15"/>
                    </a:lnTo>
                    <a:lnTo>
                      <a:pt x="2" y="17"/>
                    </a:lnTo>
                    <a:lnTo>
                      <a:pt x="1" y="18"/>
                    </a:lnTo>
                    <a:lnTo>
                      <a:pt x="1" y="21"/>
                    </a:lnTo>
                    <a:lnTo>
                      <a:pt x="0" y="21"/>
                    </a:lnTo>
                    <a:lnTo>
                      <a:pt x="0" y="25"/>
                    </a:lnTo>
                    <a:lnTo>
                      <a:pt x="0" y="31"/>
                    </a:lnTo>
                    <a:lnTo>
                      <a:pt x="1" y="31"/>
                    </a:lnTo>
                    <a:lnTo>
                      <a:pt x="1" y="34"/>
                    </a:lnTo>
                    <a:lnTo>
                      <a:pt x="2" y="35"/>
                    </a:lnTo>
                    <a:lnTo>
                      <a:pt x="2" y="37"/>
                    </a:lnTo>
                    <a:lnTo>
                      <a:pt x="3" y="37"/>
                    </a:lnTo>
                    <a:lnTo>
                      <a:pt x="3" y="38"/>
                    </a:lnTo>
                    <a:lnTo>
                      <a:pt x="4" y="39"/>
                    </a:lnTo>
                    <a:lnTo>
                      <a:pt x="4" y="40"/>
                    </a:lnTo>
                    <a:lnTo>
                      <a:pt x="5" y="40"/>
                    </a:lnTo>
                    <a:lnTo>
                      <a:pt x="5" y="41"/>
                    </a:lnTo>
                    <a:lnTo>
                      <a:pt x="6" y="41"/>
                    </a:lnTo>
                    <a:lnTo>
                      <a:pt x="6" y="42"/>
                    </a:lnTo>
                    <a:lnTo>
                      <a:pt x="7" y="42"/>
                    </a:lnTo>
                    <a:lnTo>
                      <a:pt x="7" y="43"/>
                    </a:lnTo>
                    <a:lnTo>
                      <a:pt x="8" y="43"/>
                    </a:lnTo>
                    <a:lnTo>
                      <a:pt x="8" y="45"/>
                    </a:lnTo>
                    <a:lnTo>
                      <a:pt x="9" y="45"/>
                    </a:lnTo>
                    <a:lnTo>
                      <a:pt x="9" y="46"/>
                    </a:lnTo>
                    <a:lnTo>
                      <a:pt x="11" y="46"/>
                    </a:lnTo>
                    <a:lnTo>
                      <a:pt x="11" y="47"/>
                    </a:lnTo>
                    <a:lnTo>
                      <a:pt x="12" y="47"/>
                    </a:lnTo>
                    <a:lnTo>
                      <a:pt x="12" y="48"/>
                    </a:lnTo>
                    <a:lnTo>
                      <a:pt x="15" y="48"/>
                    </a:lnTo>
                    <a:lnTo>
                      <a:pt x="15" y="49"/>
                    </a:lnTo>
                    <a:lnTo>
                      <a:pt x="17" y="49"/>
                    </a:lnTo>
                    <a:lnTo>
                      <a:pt x="17" y="50"/>
                    </a:lnTo>
                    <a:lnTo>
                      <a:pt x="20" y="50"/>
                    </a:lnTo>
                    <a:lnTo>
                      <a:pt x="20" y="51"/>
                    </a:lnTo>
                    <a:lnTo>
                      <a:pt x="24" y="51"/>
                    </a:lnTo>
                    <a:lnTo>
                      <a:pt x="24" y="52"/>
                    </a:lnTo>
                    <a:lnTo>
                      <a:pt x="30" y="52"/>
                    </a:lnTo>
                    <a:lnTo>
                      <a:pt x="38" y="52"/>
                    </a:lnTo>
                    <a:lnTo>
                      <a:pt x="38" y="51"/>
                    </a:lnTo>
                    <a:lnTo>
                      <a:pt x="42" y="51"/>
                    </a:lnTo>
                    <a:lnTo>
                      <a:pt x="42" y="50"/>
                    </a:lnTo>
                    <a:lnTo>
                      <a:pt x="45" y="50"/>
                    </a:lnTo>
                    <a:lnTo>
                      <a:pt x="45" y="49"/>
                    </a:lnTo>
                    <a:lnTo>
                      <a:pt x="47" y="49"/>
                    </a:lnTo>
                    <a:lnTo>
                      <a:pt x="47" y="48"/>
                    </a:lnTo>
                    <a:lnTo>
                      <a:pt x="49" y="48"/>
                    </a:lnTo>
                    <a:lnTo>
                      <a:pt x="49" y="47"/>
                    </a:lnTo>
                    <a:lnTo>
                      <a:pt x="51" y="47"/>
                    </a:lnTo>
                    <a:lnTo>
                      <a:pt x="51" y="46"/>
                    </a:lnTo>
                    <a:lnTo>
                      <a:pt x="53" y="46"/>
                    </a:lnTo>
                    <a:lnTo>
                      <a:pt x="53" y="45"/>
                    </a:lnTo>
                    <a:lnTo>
                      <a:pt x="54" y="45"/>
                    </a:lnTo>
                    <a:lnTo>
                      <a:pt x="54" y="43"/>
                    </a:lnTo>
                    <a:lnTo>
                      <a:pt x="55" y="43"/>
                    </a:lnTo>
                    <a:lnTo>
                      <a:pt x="55" y="42"/>
                    </a:lnTo>
                    <a:lnTo>
                      <a:pt x="56" y="42"/>
                    </a:lnTo>
                    <a:lnTo>
                      <a:pt x="56" y="41"/>
                    </a:lnTo>
                    <a:lnTo>
                      <a:pt x="57" y="41"/>
                    </a:lnTo>
                    <a:lnTo>
                      <a:pt x="57" y="40"/>
                    </a:lnTo>
                    <a:lnTo>
                      <a:pt x="58" y="40"/>
                    </a:lnTo>
                    <a:lnTo>
                      <a:pt x="58" y="39"/>
                    </a:lnTo>
                    <a:lnTo>
                      <a:pt x="59" y="38"/>
                    </a:lnTo>
                    <a:lnTo>
                      <a:pt x="59" y="37"/>
                    </a:lnTo>
                    <a:lnTo>
                      <a:pt x="60" y="37"/>
                    </a:lnTo>
                    <a:lnTo>
                      <a:pt x="60" y="35"/>
                    </a:lnTo>
                    <a:lnTo>
                      <a:pt x="61" y="34"/>
                    </a:lnTo>
                    <a:lnTo>
                      <a:pt x="61" y="31"/>
                    </a:lnTo>
                    <a:lnTo>
                      <a:pt x="62" y="31"/>
                    </a:lnTo>
                    <a:lnTo>
                      <a:pt x="62" y="27"/>
                    </a:lnTo>
                    <a:lnTo>
                      <a:pt x="62" y="21"/>
                    </a:lnTo>
                    <a:lnTo>
                      <a:pt x="61" y="21"/>
                    </a:lnTo>
                    <a:lnTo>
                      <a:pt x="61" y="18"/>
                    </a:lnTo>
                    <a:lnTo>
                      <a:pt x="60" y="17"/>
                    </a:lnTo>
                    <a:lnTo>
                      <a:pt x="60" y="15"/>
                    </a:lnTo>
                    <a:lnTo>
                      <a:pt x="59" y="15"/>
                    </a:lnTo>
                    <a:lnTo>
                      <a:pt x="59" y="14"/>
                    </a:lnTo>
                    <a:lnTo>
                      <a:pt x="58" y="13"/>
                    </a:lnTo>
                    <a:lnTo>
                      <a:pt x="58" y="12"/>
                    </a:lnTo>
                    <a:lnTo>
                      <a:pt x="57" y="12"/>
                    </a:lnTo>
                    <a:lnTo>
                      <a:pt x="57" y="11"/>
                    </a:lnTo>
                    <a:lnTo>
                      <a:pt x="56" y="11"/>
                    </a:lnTo>
                    <a:lnTo>
                      <a:pt x="56" y="10"/>
                    </a:lnTo>
                    <a:lnTo>
                      <a:pt x="55" y="10"/>
                    </a:lnTo>
                    <a:lnTo>
                      <a:pt x="55" y="9"/>
                    </a:lnTo>
                    <a:lnTo>
                      <a:pt x="54" y="9"/>
                    </a:lnTo>
                    <a:lnTo>
                      <a:pt x="54" y="8"/>
                    </a:lnTo>
                    <a:lnTo>
                      <a:pt x="53" y="8"/>
                    </a:lnTo>
                    <a:lnTo>
                      <a:pt x="53" y="6"/>
                    </a:lnTo>
                    <a:lnTo>
                      <a:pt x="51" y="6"/>
                    </a:lnTo>
                    <a:lnTo>
                      <a:pt x="51" y="5"/>
                    </a:lnTo>
                    <a:lnTo>
                      <a:pt x="49" y="5"/>
                    </a:lnTo>
                    <a:lnTo>
                      <a:pt x="49" y="4"/>
                    </a:lnTo>
                    <a:lnTo>
                      <a:pt x="47" y="4"/>
                    </a:lnTo>
                    <a:lnTo>
                      <a:pt x="47" y="3"/>
                    </a:lnTo>
                    <a:lnTo>
                      <a:pt x="45" y="3"/>
                    </a:lnTo>
                    <a:lnTo>
                      <a:pt x="45" y="2"/>
                    </a:lnTo>
                    <a:lnTo>
                      <a:pt x="42" y="2"/>
                    </a:lnTo>
                    <a:lnTo>
                      <a:pt x="42" y="1"/>
                    </a:lnTo>
                    <a:lnTo>
                      <a:pt x="38" y="1"/>
                    </a:lnTo>
                    <a:lnTo>
                      <a:pt x="38"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63" name="Freeform 62"/>
              <p:cNvSpPr>
                <a:spLocks/>
              </p:cNvSpPr>
              <p:nvPr/>
            </p:nvSpPr>
            <p:spPr bwMode="auto">
              <a:xfrm>
                <a:off x="2443" y="2080"/>
                <a:ext cx="26" cy="25"/>
              </a:xfrm>
              <a:custGeom>
                <a:avLst/>
                <a:gdLst/>
                <a:ahLst/>
                <a:cxnLst>
                  <a:cxn ang="0">
                    <a:pos x="24" y="1"/>
                  </a:cxn>
                  <a:cxn ang="0">
                    <a:pos x="18" y="2"/>
                  </a:cxn>
                  <a:cxn ang="0">
                    <a:pos x="14" y="4"/>
                  </a:cxn>
                  <a:cxn ang="0">
                    <a:pos x="11" y="6"/>
                  </a:cxn>
                  <a:cxn ang="0">
                    <a:pos x="9" y="8"/>
                  </a:cxn>
                  <a:cxn ang="0">
                    <a:pos x="7" y="9"/>
                  </a:cxn>
                  <a:cxn ang="0">
                    <a:pos x="6" y="11"/>
                  </a:cxn>
                  <a:cxn ang="0">
                    <a:pos x="4" y="13"/>
                  </a:cxn>
                  <a:cxn ang="0">
                    <a:pos x="3" y="16"/>
                  </a:cxn>
                  <a:cxn ang="0">
                    <a:pos x="1" y="18"/>
                  </a:cxn>
                  <a:cxn ang="0">
                    <a:pos x="0" y="27"/>
                  </a:cxn>
                  <a:cxn ang="0">
                    <a:pos x="1" y="35"/>
                  </a:cxn>
                  <a:cxn ang="0">
                    <a:pos x="3" y="37"/>
                  </a:cxn>
                  <a:cxn ang="0">
                    <a:pos x="4" y="40"/>
                  </a:cxn>
                  <a:cxn ang="0">
                    <a:pos x="6" y="43"/>
                  </a:cxn>
                  <a:cxn ang="0">
                    <a:pos x="7" y="45"/>
                  </a:cxn>
                  <a:cxn ang="0">
                    <a:pos x="9" y="46"/>
                  </a:cxn>
                  <a:cxn ang="0">
                    <a:pos x="11" y="48"/>
                  </a:cxn>
                  <a:cxn ang="0">
                    <a:pos x="14" y="49"/>
                  </a:cxn>
                  <a:cxn ang="0">
                    <a:pos x="18" y="51"/>
                  </a:cxn>
                  <a:cxn ang="0">
                    <a:pos x="24" y="52"/>
                  </a:cxn>
                  <a:cxn ang="0">
                    <a:pos x="37" y="53"/>
                  </a:cxn>
                  <a:cxn ang="0">
                    <a:pos x="42" y="51"/>
                  </a:cxn>
                  <a:cxn ang="0">
                    <a:pos x="47" y="50"/>
                  </a:cxn>
                  <a:cxn ang="0">
                    <a:pos x="49" y="48"/>
                  </a:cxn>
                  <a:cxn ang="0">
                    <a:pos x="51" y="47"/>
                  </a:cxn>
                  <a:cxn ang="0">
                    <a:pos x="54" y="45"/>
                  </a:cxn>
                  <a:cxn ang="0">
                    <a:pos x="56" y="44"/>
                  </a:cxn>
                  <a:cxn ang="0">
                    <a:pos x="57" y="40"/>
                  </a:cxn>
                  <a:cxn ang="0">
                    <a:pos x="59" y="39"/>
                  </a:cxn>
                  <a:cxn ang="0">
                    <a:pos x="60" y="35"/>
                  </a:cxn>
                  <a:cxn ang="0">
                    <a:pos x="62" y="31"/>
                  </a:cxn>
                  <a:cxn ang="0">
                    <a:pos x="61" y="21"/>
                  </a:cxn>
                  <a:cxn ang="0">
                    <a:pos x="60" y="16"/>
                  </a:cxn>
                  <a:cxn ang="0">
                    <a:pos x="58" y="14"/>
                  </a:cxn>
                  <a:cxn ang="0">
                    <a:pos x="57" y="12"/>
                  </a:cxn>
                  <a:cxn ang="0">
                    <a:pos x="55" y="10"/>
                  </a:cxn>
                  <a:cxn ang="0">
                    <a:pos x="54" y="8"/>
                  </a:cxn>
                  <a:cxn ang="0">
                    <a:pos x="50" y="7"/>
                  </a:cxn>
                  <a:cxn ang="0">
                    <a:pos x="48" y="4"/>
                  </a:cxn>
                  <a:cxn ang="0">
                    <a:pos x="45" y="3"/>
                  </a:cxn>
                  <a:cxn ang="0">
                    <a:pos x="42" y="1"/>
                  </a:cxn>
                  <a:cxn ang="0">
                    <a:pos x="30" y="0"/>
                  </a:cxn>
                </a:cxnLst>
                <a:rect l="0" t="0" r="r" b="b"/>
                <a:pathLst>
                  <a:path w="62" h="53">
                    <a:moveTo>
                      <a:pt x="30" y="0"/>
                    </a:moveTo>
                    <a:lnTo>
                      <a:pt x="25" y="0"/>
                    </a:lnTo>
                    <a:lnTo>
                      <a:pt x="24" y="1"/>
                    </a:lnTo>
                    <a:lnTo>
                      <a:pt x="20" y="1"/>
                    </a:lnTo>
                    <a:lnTo>
                      <a:pt x="20" y="2"/>
                    </a:lnTo>
                    <a:lnTo>
                      <a:pt x="18" y="2"/>
                    </a:lnTo>
                    <a:lnTo>
                      <a:pt x="17" y="3"/>
                    </a:lnTo>
                    <a:lnTo>
                      <a:pt x="14" y="3"/>
                    </a:lnTo>
                    <a:lnTo>
                      <a:pt x="14" y="4"/>
                    </a:lnTo>
                    <a:lnTo>
                      <a:pt x="13" y="4"/>
                    </a:lnTo>
                    <a:lnTo>
                      <a:pt x="12" y="6"/>
                    </a:lnTo>
                    <a:lnTo>
                      <a:pt x="11" y="6"/>
                    </a:lnTo>
                    <a:lnTo>
                      <a:pt x="11" y="7"/>
                    </a:lnTo>
                    <a:lnTo>
                      <a:pt x="10" y="7"/>
                    </a:lnTo>
                    <a:lnTo>
                      <a:pt x="9" y="8"/>
                    </a:lnTo>
                    <a:lnTo>
                      <a:pt x="8" y="8"/>
                    </a:lnTo>
                    <a:lnTo>
                      <a:pt x="8" y="9"/>
                    </a:lnTo>
                    <a:lnTo>
                      <a:pt x="7" y="9"/>
                    </a:lnTo>
                    <a:lnTo>
                      <a:pt x="7" y="10"/>
                    </a:lnTo>
                    <a:lnTo>
                      <a:pt x="6" y="10"/>
                    </a:lnTo>
                    <a:lnTo>
                      <a:pt x="6" y="11"/>
                    </a:lnTo>
                    <a:lnTo>
                      <a:pt x="5" y="12"/>
                    </a:lnTo>
                    <a:lnTo>
                      <a:pt x="5" y="13"/>
                    </a:lnTo>
                    <a:lnTo>
                      <a:pt x="4" y="13"/>
                    </a:lnTo>
                    <a:lnTo>
                      <a:pt x="4" y="14"/>
                    </a:lnTo>
                    <a:lnTo>
                      <a:pt x="3" y="14"/>
                    </a:lnTo>
                    <a:lnTo>
                      <a:pt x="3" y="16"/>
                    </a:lnTo>
                    <a:lnTo>
                      <a:pt x="2" y="16"/>
                    </a:lnTo>
                    <a:lnTo>
                      <a:pt x="2" y="18"/>
                    </a:lnTo>
                    <a:lnTo>
                      <a:pt x="1" y="18"/>
                    </a:lnTo>
                    <a:lnTo>
                      <a:pt x="1" y="21"/>
                    </a:lnTo>
                    <a:lnTo>
                      <a:pt x="0" y="22"/>
                    </a:lnTo>
                    <a:lnTo>
                      <a:pt x="0" y="27"/>
                    </a:lnTo>
                    <a:lnTo>
                      <a:pt x="0" y="31"/>
                    </a:lnTo>
                    <a:lnTo>
                      <a:pt x="1" y="32"/>
                    </a:lnTo>
                    <a:lnTo>
                      <a:pt x="1" y="35"/>
                    </a:lnTo>
                    <a:lnTo>
                      <a:pt x="2" y="35"/>
                    </a:lnTo>
                    <a:lnTo>
                      <a:pt x="2" y="37"/>
                    </a:lnTo>
                    <a:lnTo>
                      <a:pt x="3" y="37"/>
                    </a:lnTo>
                    <a:lnTo>
                      <a:pt x="3" y="39"/>
                    </a:lnTo>
                    <a:lnTo>
                      <a:pt x="4" y="39"/>
                    </a:lnTo>
                    <a:lnTo>
                      <a:pt x="4" y="40"/>
                    </a:lnTo>
                    <a:lnTo>
                      <a:pt x="5" y="40"/>
                    </a:lnTo>
                    <a:lnTo>
                      <a:pt x="5" y="41"/>
                    </a:lnTo>
                    <a:lnTo>
                      <a:pt x="6" y="43"/>
                    </a:lnTo>
                    <a:lnTo>
                      <a:pt x="6" y="44"/>
                    </a:lnTo>
                    <a:lnTo>
                      <a:pt x="7" y="44"/>
                    </a:lnTo>
                    <a:lnTo>
                      <a:pt x="7" y="45"/>
                    </a:lnTo>
                    <a:lnTo>
                      <a:pt x="8" y="45"/>
                    </a:lnTo>
                    <a:lnTo>
                      <a:pt x="8" y="46"/>
                    </a:lnTo>
                    <a:lnTo>
                      <a:pt x="9" y="46"/>
                    </a:lnTo>
                    <a:lnTo>
                      <a:pt x="10" y="47"/>
                    </a:lnTo>
                    <a:lnTo>
                      <a:pt x="11" y="47"/>
                    </a:lnTo>
                    <a:lnTo>
                      <a:pt x="11" y="48"/>
                    </a:lnTo>
                    <a:lnTo>
                      <a:pt x="12" y="48"/>
                    </a:lnTo>
                    <a:lnTo>
                      <a:pt x="13" y="49"/>
                    </a:lnTo>
                    <a:lnTo>
                      <a:pt x="14" y="49"/>
                    </a:lnTo>
                    <a:lnTo>
                      <a:pt x="14" y="50"/>
                    </a:lnTo>
                    <a:lnTo>
                      <a:pt x="17" y="50"/>
                    </a:lnTo>
                    <a:lnTo>
                      <a:pt x="18" y="51"/>
                    </a:lnTo>
                    <a:lnTo>
                      <a:pt x="20" y="51"/>
                    </a:lnTo>
                    <a:lnTo>
                      <a:pt x="20" y="52"/>
                    </a:lnTo>
                    <a:lnTo>
                      <a:pt x="24" y="52"/>
                    </a:lnTo>
                    <a:lnTo>
                      <a:pt x="25" y="53"/>
                    </a:lnTo>
                    <a:lnTo>
                      <a:pt x="30" y="53"/>
                    </a:lnTo>
                    <a:lnTo>
                      <a:pt x="37" y="53"/>
                    </a:lnTo>
                    <a:lnTo>
                      <a:pt x="38" y="52"/>
                    </a:lnTo>
                    <a:lnTo>
                      <a:pt x="42" y="52"/>
                    </a:lnTo>
                    <a:lnTo>
                      <a:pt x="42" y="51"/>
                    </a:lnTo>
                    <a:lnTo>
                      <a:pt x="44" y="51"/>
                    </a:lnTo>
                    <a:lnTo>
                      <a:pt x="45" y="50"/>
                    </a:lnTo>
                    <a:lnTo>
                      <a:pt x="47" y="50"/>
                    </a:lnTo>
                    <a:lnTo>
                      <a:pt x="47" y="49"/>
                    </a:lnTo>
                    <a:lnTo>
                      <a:pt x="48" y="49"/>
                    </a:lnTo>
                    <a:lnTo>
                      <a:pt x="49" y="48"/>
                    </a:lnTo>
                    <a:lnTo>
                      <a:pt x="50" y="48"/>
                    </a:lnTo>
                    <a:lnTo>
                      <a:pt x="50" y="47"/>
                    </a:lnTo>
                    <a:lnTo>
                      <a:pt x="51" y="47"/>
                    </a:lnTo>
                    <a:lnTo>
                      <a:pt x="53" y="46"/>
                    </a:lnTo>
                    <a:lnTo>
                      <a:pt x="54" y="46"/>
                    </a:lnTo>
                    <a:lnTo>
                      <a:pt x="54" y="45"/>
                    </a:lnTo>
                    <a:lnTo>
                      <a:pt x="55" y="45"/>
                    </a:lnTo>
                    <a:lnTo>
                      <a:pt x="55" y="44"/>
                    </a:lnTo>
                    <a:lnTo>
                      <a:pt x="56" y="44"/>
                    </a:lnTo>
                    <a:lnTo>
                      <a:pt x="56" y="43"/>
                    </a:lnTo>
                    <a:lnTo>
                      <a:pt x="57" y="41"/>
                    </a:lnTo>
                    <a:lnTo>
                      <a:pt x="57" y="40"/>
                    </a:lnTo>
                    <a:lnTo>
                      <a:pt x="58" y="40"/>
                    </a:lnTo>
                    <a:lnTo>
                      <a:pt x="58" y="39"/>
                    </a:lnTo>
                    <a:lnTo>
                      <a:pt x="59" y="39"/>
                    </a:lnTo>
                    <a:lnTo>
                      <a:pt x="59" y="37"/>
                    </a:lnTo>
                    <a:lnTo>
                      <a:pt x="60" y="37"/>
                    </a:lnTo>
                    <a:lnTo>
                      <a:pt x="60" y="35"/>
                    </a:lnTo>
                    <a:lnTo>
                      <a:pt x="61" y="35"/>
                    </a:lnTo>
                    <a:lnTo>
                      <a:pt x="61" y="32"/>
                    </a:lnTo>
                    <a:lnTo>
                      <a:pt x="62" y="31"/>
                    </a:lnTo>
                    <a:lnTo>
                      <a:pt x="62" y="27"/>
                    </a:lnTo>
                    <a:lnTo>
                      <a:pt x="62" y="22"/>
                    </a:lnTo>
                    <a:lnTo>
                      <a:pt x="61" y="21"/>
                    </a:lnTo>
                    <a:lnTo>
                      <a:pt x="61" y="18"/>
                    </a:lnTo>
                    <a:lnTo>
                      <a:pt x="60" y="18"/>
                    </a:lnTo>
                    <a:lnTo>
                      <a:pt x="60" y="16"/>
                    </a:lnTo>
                    <a:lnTo>
                      <a:pt x="59" y="16"/>
                    </a:lnTo>
                    <a:lnTo>
                      <a:pt x="59" y="14"/>
                    </a:lnTo>
                    <a:lnTo>
                      <a:pt x="58" y="14"/>
                    </a:lnTo>
                    <a:lnTo>
                      <a:pt x="58" y="13"/>
                    </a:lnTo>
                    <a:lnTo>
                      <a:pt x="57" y="13"/>
                    </a:lnTo>
                    <a:lnTo>
                      <a:pt x="57" y="12"/>
                    </a:lnTo>
                    <a:lnTo>
                      <a:pt x="56" y="11"/>
                    </a:lnTo>
                    <a:lnTo>
                      <a:pt x="56" y="10"/>
                    </a:lnTo>
                    <a:lnTo>
                      <a:pt x="55" y="10"/>
                    </a:lnTo>
                    <a:lnTo>
                      <a:pt x="55" y="9"/>
                    </a:lnTo>
                    <a:lnTo>
                      <a:pt x="54" y="9"/>
                    </a:lnTo>
                    <a:lnTo>
                      <a:pt x="54" y="8"/>
                    </a:lnTo>
                    <a:lnTo>
                      <a:pt x="53" y="8"/>
                    </a:lnTo>
                    <a:lnTo>
                      <a:pt x="51" y="7"/>
                    </a:lnTo>
                    <a:lnTo>
                      <a:pt x="50" y="7"/>
                    </a:lnTo>
                    <a:lnTo>
                      <a:pt x="50" y="6"/>
                    </a:lnTo>
                    <a:lnTo>
                      <a:pt x="49" y="6"/>
                    </a:lnTo>
                    <a:lnTo>
                      <a:pt x="48" y="4"/>
                    </a:lnTo>
                    <a:lnTo>
                      <a:pt x="47" y="4"/>
                    </a:lnTo>
                    <a:lnTo>
                      <a:pt x="47" y="3"/>
                    </a:lnTo>
                    <a:lnTo>
                      <a:pt x="45" y="3"/>
                    </a:lnTo>
                    <a:lnTo>
                      <a:pt x="44" y="2"/>
                    </a:lnTo>
                    <a:lnTo>
                      <a:pt x="42" y="2"/>
                    </a:lnTo>
                    <a:lnTo>
                      <a:pt x="42" y="1"/>
                    </a:lnTo>
                    <a:lnTo>
                      <a:pt x="38" y="1"/>
                    </a:lnTo>
                    <a:lnTo>
                      <a:pt x="37"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64" name="Freeform 63"/>
              <p:cNvSpPr>
                <a:spLocks/>
              </p:cNvSpPr>
              <p:nvPr/>
            </p:nvSpPr>
            <p:spPr bwMode="auto">
              <a:xfrm>
                <a:off x="2225" y="2221"/>
                <a:ext cx="26" cy="21"/>
              </a:xfrm>
              <a:custGeom>
                <a:avLst/>
                <a:gdLst/>
                <a:ahLst/>
                <a:cxnLst>
                  <a:cxn ang="0">
                    <a:pos x="25" y="1"/>
                  </a:cxn>
                  <a:cxn ang="0">
                    <a:pos x="17" y="2"/>
                  </a:cxn>
                  <a:cxn ang="0">
                    <a:pos x="15" y="4"/>
                  </a:cxn>
                  <a:cxn ang="0">
                    <a:pos x="12" y="6"/>
                  </a:cxn>
                  <a:cxn ang="0">
                    <a:pos x="10" y="8"/>
                  </a:cxn>
                  <a:cxn ang="0">
                    <a:pos x="8" y="9"/>
                  </a:cxn>
                  <a:cxn ang="0">
                    <a:pos x="7" y="11"/>
                  </a:cxn>
                  <a:cxn ang="0">
                    <a:pos x="4" y="12"/>
                  </a:cxn>
                  <a:cxn ang="0">
                    <a:pos x="3" y="15"/>
                  </a:cxn>
                  <a:cxn ang="0">
                    <a:pos x="1" y="18"/>
                  </a:cxn>
                  <a:cxn ang="0">
                    <a:pos x="0" y="26"/>
                  </a:cxn>
                  <a:cxn ang="0">
                    <a:pos x="1" y="34"/>
                  </a:cxn>
                  <a:cxn ang="0">
                    <a:pos x="3" y="37"/>
                  </a:cxn>
                  <a:cxn ang="0">
                    <a:pos x="4" y="40"/>
                  </a:cxn>
                  <a:cxn ang="0">
                    <a:pos x="7" y="41"/>
                  </a:cxn>
                  <a:cxn ang="0">
                    <a:pos x="8" y="44"/>
                  </a:cxn>
                  <a:cxn ang="0">
                    <a:pos x="10" y="45"/>
                  </a:cxn>
                  <a:cxn ang="0">
                    <a:pos x="12" y="47"/>
                  </a:cxn>
                  <a:cxn ang="0">
                    <a:pos x="15" y="48"/>
                  </a:cxn>
                  <a:cxn ang="0">
                    <a:pos x="17" y="50"/>
                  </a:cxn>
                  <a:cxn ang="0">
                    <a:pos x="25" y="51"/>
                  </a:cxn>
                  <a:cxn ang="0">
                    <a:pos x="38" y="52"/>
                  </a:cxn>
                  <a:cxn ang="0">
                    <a:pos x="43" y="50"/>
                  </a:cxn>
                  <a:cxn ang="0">
                    <a:pos x="48" y="49"/>
                  </a:cxn>
                  <a:cxn ang="0">
                    <a:pos x="50" y="47"/>
                  </a:cxn>
                  <a:cxn ang="0">
                    <a:pos x="53" y="46"/>
                  </a:cxn>
                  <a:cxn ang="0">
                    <a:pos x="54" y="44"/>
                  </a:cxn>
                  <a:cxn ang="0">
                    <a:pos x="56" y="43"/>
                  </a:cxn>
                  <a:cxn ang="0">
                    <a:pos x="57" y="40"/>
                  </a:cxn>
                  <a:cxn ang="0">
                    <a:pos x="59" y="38"/>
                  </a:cxn>
                  <a:cxn ang="0">
                    <a:pos x="61" y="35"/>
                  </a:cxn>
                  <a:cxn ang="0">
                    <a:pos x="63" y="31"/>
                  </a:cxn>
                  <a:cxn ang="0">
                    <a:pos x="62" y="21"/>
                  </a:cxn>
                  <a:cxn ang="0">
                    <a:pos x="61" y="15"/>
                  </a:cxn>
                  <a:cxn ang="0">
                    <a:pos x="58" y="13"/>
                  </a:cxn>
                  <a:cxn ang="0">
                    <a:pos x="57" y="11"/>
                  </a:cxn>
                  <a:cxn ang="0">
                    <a:pos x="55" y="10"/>
                  </a:cxn>
                  <a:cxn ang="0">
                    <a:pos x="54" y="8"/>
                  </a:cxn>
                  <a:cxn ang="0">
                    <a:pos x="51" y="7"/>
                  </a:cxn>
                  <a:cxn ang="0">
                    <a:pos x="50" y="4"/>
                  </a:cxn>
                  <a:cxn ang="0">
                    <a:pos x="46" y="3"/>
                  </a:cxn>
                  <a:cxn ang="0">
                    <a:pos x="43" y="1"/>
                  </a:cxn>
                  <a:cxn ang="0">
                    <a:pos x="31" y="0"/>
                  </a:cxn>
                </a:cxnLst>
                <a:rect l="0" t="0" r="r" b="b"/>
                <a:pathLst>
                  <a:path w="63" h="52">
                    <a:moveTo>
                      <a:pt x="31" y="0"/>
                    </a:moveTo>
                    <a:lnTo>
                      <a:pt x="25" y="0"/>
                    </a:lnTo>
                    <a:lnTo>
                      <a:pt x="25" y="1"/>
                    </a:lnTo>
                    <a:lnTo>
                      <a:pt x="20" y="1"/>
                    </a:lnTo>
                    <a:lnTo>
                      <a:pt x="20" y="2"/>
                    </a:lnTo>
                    <a:lnTo>
                      <a:pt x="17" y="2"/>
                    </a:lnTo>
                    <a:lnTo>
                      <a:pt x="17" y="3"/>
                    </a:lnTo>
                    <a:lnTo>
                      <a:pt x="15" y="3"/>
                    </a:lnTo>
                    <a:lnTo>
                      <a:pt x="15" y="4"/>
                    </a:lnTo>
                    <a:lnTo>
                      <a:pt x="13" y="4"/>
                    </a:lnTo>
                    <a:lnTo>
                      <a:pt x="13" y="6"/>
                    </a:lnTo>
                    <a:lnTo>
                      <a:pt x="12" y="6"/>
                    </a:lnTo>
                    <a:lnTo>
                      <a:pt x="12" y="7"/>
                    </a:lnTo>
                    <a:lnTo>
                      <a:pt x="10" y="7"/>
                    </a:lnTo>
                    <a:lnTo>
                      <a:pt x="10" y="8"/>
                    </a:lnTo>
                    <a:lnTo>
                      <a:pt x="9" y="8"/>
                    </a:lnTo>
                    <a:lnTo>
                      <a:pt x="9" y="9"/>
                    </a:lnTo>
                    <a:lnTo>
                      <a:pt x="8" y="9"/>
                    </a:lnTo>
                    <a:lnTo>
                      <a:pt x="8" y="10"/>
                    </a:lnTo>
                    <a:lnTo>
                      <a:pt x="7" y="10"/>
                    </a:lnTo>
                    <a:lnTo>
                      <a:pt x="7" y="11"/>
                    </a:lnTo>
                    <a:lnTo>
                      <a:pt x="5" y="11"/>
                    </a:lnTo>
                    <a:lnTo>
                      <a:pt x="5" y="12"/>
                    </a:lnTo>
                    <a:lnTo>
                      <a:pt x="4" y="12"/>
                    </a:lnTo>
                    <a:lnTo>
                      <a:pt x="4" y="13"/>
                    </a:lnTo>
                    <a:lnTo>
                      <a:pt x="3" y="14"/>
                    </a:lnTo>
                    <a:lnTo>
                      <a:pt x="3" y="15"/>
                    </a:lnTo>
                    <a:lnTo>
                      <a:pt x="2" y="15"/>
                    </a:lnTo>
                    <a:lnTo>
                      <a:pt x="2" y="17"/>
                    </a:lnTo>
                    <a:lnTo>
                      <a:pt x="1" y="18"/>
                    </a:lnTo>
                    <a:lnTo>
                      <a:pt x="1" y="21"/>
                    </a:lnTo>
                    <a:lnTo>
                      <a:pt x="0" y="21"/>
                    </a:lnTo>
                    <a:lnTo>
                      <a:pt x="0" y="26"/>
                    </a:lnTo>
                    <a:lnTo>
                      <a:pt x="0" y="31"/>
                    </a:lnTo>
                    <a:lnTo>
                      <a:pt x="1" y="31"/>
                    </a:lnTo>
                    <a:lnTo>
                      <a:pt x="1" y="34"/>
                    </a:lnTo>
                    <a:lnTo>
                      <a:pt x="2" y="35"/>
                    </a:lnTo>
                    <a:lnTo>
                      <a:pt x="2" y="37"/>
                    </a:lnTo>
                    <a:lnTo>
                      <a:pt x="3" y="37"/>
                    </a:lnTo>
                    <a:lnTo>
                      <a:pt x="3" y="38"/>
                    </a:lnTo>
                    <a:lnTo>
                      <a:pt x="4" y="39"/>
                    </a:lnTo>
                    <a:lnTo>
                      <a:pt x="4" y="40"/>
                    </a:lnTo>
                    <a:lnTo>
                      <a:pt x="5" y="40"/>
                    </a:lnTo>
                    <a:lnTo>
                      <a:pt x="5" y="41"/>
                    </a:lnTo>
                    <a:lnTo>
                      <a:pt x="7" y="41"/>
                    </a:lnTo>
                    <a:lnTo>
                      <a:pt x="7" y="43"/>
                    </a:lnTo>
                    <a:lnTo>
                      <a:pt x="8" y="43"/>
                    </a:lnTo>
                    <a:lnTo>
                      <a:pt x="8" y="44"/>
                    </a:lnTo>
                    <a:lnTo>
                      <a:pt x="9" y="44"/>
                    </a:lnTo>
                    <a:lnTo>
                      <a:pt x="9" y="45"/>
                    </a:lnTo>
                    <a:lnTo>
                      <a:pt x="10" y="45"/>
                    </a:lnTo>
                    <a:lnTo>
                      <a:pt x="10" y="46"/>
                    </a:lnTo>
                    <a:lnTo>
                      <a:pt x="12" y="46"/>
                    </a:lnTo>
                    <a:lnTo>
                      <a:pt x="12" y="47"/>
                    </a:lnTo>
                    <a:lnTo>
                      <a:pt x="13" y="47"/>
                    </a:lnTo>
                    <a:lnTo>
                      <a:pt x="13" y="48"/>
                    </a:lnTo>
                    <a:lnTo>
                      <a:pt x="15" y="48"/>
                    </a:lnTo>
                    <a:lnTo>
                      <a:pt x="15" y="49"/>
                    </a:lnTo>
                    <a:lnTo>
                      <a:pt x="17" y="49"/>
                    </a:lnTo>
                    <a:lnTo>
                      <a:pt x="17" y="50"/>
                    </a:lnTo>
                    <a:lnTo>
                      <a:pt x="20" y="50"/>
                    </a:lnTo>
                    <a:lnTo>
                      <a:pt x="20" y="51"/>
                    </a:lnTo>
                    <a:lnTo>
                      <a:pt x="25" y="51"/>
                    </a:lnTo>
                    <a:lnTo>
                      <a:pt x="25" y="52"/>
                    </a:lnTo>
                    <a:lnTo>
                      <a:pt x="31" y="52"/>
                    </a:lnTo>
                    <a:lnTo>
                      <a:pt x="38" y="52"/>
                    </a:lnTo>
                    <a:lnTo>
                      <a:pt x="38" y="51"/>
                    </a:lnTo>
                    <a:lnTo>
                      <a:pt x="43" y="51"/>
                    </a:lnTo>
                    <a:lnTo>
                      <a:pt x="43" y="50"/>
                    </a:lnTo>
                    <a:lnTo>
                      <a:pt x="46" y="50"/>
                    </a:lnTo>
                    <a:lnTo>
                      <a:pt x="46" y="49"/>
                    </a:lnTo>
                    <a:lnTo>
                      <a:pt x="48" y="49"/>
                    </a:lnTo>
                    <a:lnTo>
                      <a:pt x="48" y="48"/>
                    </a:lnTo>
                    <a:lnTo>
                      <a:pt x="50" y="48"/>
                    </a:lnTo>
                    <a:lnTo>
                      <a:pt x="50" y="47"/>
                    </a:lnTo>
                    <a:lnTo>
                      <a:pt x="51" y="47"/>
                    </a:lnTo>
                    <a:lnTo>
                      <a:pt x="51" y="46"/>
                    </a:lnTo>
                    <a:lnTo>
                      <a:pt x="53" y="46"/>
                    </a:lnTo>
                    <a:lnTo>
                      <a:pt x="53" y="45"/>
                    </a:lnTo>
                    <a:lnTo>
                      <a:pt x="54" y="45"/>
                    </a:lnTo>
                    <a:lnTo>
                      <a:pt x="54" y="44"/>
                    </a:lnTo>
                    <a:lnTo>
                      <a:pt x="55" y="44"/>
                    </a:lnTo>
                    <a:lnTo>
                      <a:pt x="55" y="43"/>
                    </a:lnTo>
                    <a:lnTo>
                      <a:pt x="56" y="43"/>
                    </a:lnTo>
                    <a:lnTo>
                      <a:pt x="56" y="41"/>
                    </a:lnTo>
                    <a:lnTo>
                      <a:pt x="57" y="41"/>
                    </a:lnTo>
                    <a:lnTo>
                      <a:pt x="57" y="40"/>
                    </a:lnTo>
                    <a:lnTo>
                      <a:pt x="58" y="40"/>
                    </a:lnTo>
                    <a:lnTo>
                      <a:pt x="58" y="39"/>
                    </a:lnTo>
                    <a:lnTo>
                      <a:pt x="59" y="38"/>
                    </a:lnTo>
                    <a:lnTo>
                      <a:pt x="59" y="37"/>
                    </a:lnTo>
                    <a:lnTo>
                      <a:pt x="61" y="37"/>
                    </a:lnTo>
                    <a:lnTo>
                      <a:pt x="61" y="35"/>
                    </a:lnTo>
                    <a:lnTo>
                      <a:pt x="62" y="34"/>
                    </a:lnTo>
                    <a:lnTo>
                      <a:pt x="62" y="31"/>
                    </a:lnTo>
                    <a:lnTo>
                      <a:pt x="63" y="31"/>
                    </a:lnTo>
                    <a:lnTo>
                      <a:pt x="63" y="27"/>
                    </a:lnTo>
                    <a:lnTo>
                      <a:pt x="63" y="21"/>
                    </a:lnTo>
                    <a:lnTo>
                      <a:pt x="62" y="21"/>
                    </a:lnTo>
                    <a:lnTo>
                      <a:pt x="62" y="18"/>
                    </a:lnTo>
                    <a:lnTo>
                      <a:pt x="61" y="17"/>
                    </a:lnTo>
                    <a:lnTo>
                      <a:pt x="61" y="15"/>
                    </a:lnTo>
                    <a:lnTo>
                      <a:pt x="59" y="15"/>
                    </a:lnTo>
                    <a:lnTo>
                      <a:pt x="59" y="14"/>
                    </a:lnTo>
                    <a:lnTo>
                      <a:pt x="58" y="13"/>
                    </a:lnTo>
                    <a:lnTo>
                      <a:pt x="58" y="12"/>
                    </a:lnTo>
                    <a:lnTo>
                      <a:pt x="57" y="12"/>
                    </a:lnTo>
                    <a:lnTo>
                      <a:pt x="57" y="11"/>
                    </a:lnTo>
                    <a:lnTo>
                      <a:pt x="56" y="11"/>
                    </a:lnTo>
                    <a:lnTo>
                      <a:pt x="56" y="10"/>
                    </a:lnTo>
                    <a:lnTo>
                      <a:pt x="55" y="10"/>
                    </a:lnTo>
                    <a:lnTo>
                      <a:pt x="55" y="9"/>
                    </a:lnTo>
                    <a:lnTo>
                      <a:pt x="54" y="9"/>
                    </a:lnTo>
                    <a:lnTo>
                      <a:pt x="54" y="8"/>
                    </a:lnTo>
                    <a:lnTo>
                      <a:pt x="53" y="8"/>
                    </a:lnTo>
                    <a:lnTo>
                      <a:pt x="53" y="7"/>
                    </a:lnTo>
                    <a:lnTo>
                      <a:pt x="51" y="7"/>
                    </a:lnTo>
                    <a:lnTo>
                      <a:pt x="51" y="6"/>
                    </a:lnTo>
                    <a:lnTo>
                      <a:pt x="50" y="6"/>
                    </a:lnTo>
                    <a:lnTo>
                      <a:pt x="50" y="4"/>
                    </a:lnTo>
                    <a:lnTo>
                      <a:pt x="48" y="4"/>
                    </a:lnTo>
                    <a:lnTo>
                      <a:pt x="48" y="3"/>
                    </a:lnTo>
                    <a:lnTo>
                      <a:pt x="46" y="3"/>
                    </a:lnTo>
                    <a:lnTo>
                      <a:pt x="46" y="2"/>
                    </a:lnTo>
                    <a:lnTo>
                      <a:pt x="43" y="2"/>
                    </a:lnTo>
                    <a:lnTo>
                      <a:pt x="43" y="1"/>
                    </a:lnTo>
                    <a:lnTo>
                      <a:pt x="38" y="1"/>
                    </a:lnTo>
                    <a:lnTo>
                      <a:pt x="38"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65" name="Freeform 64"/>
              <p:cNvSpPr>
                <a:spLocks/>
              </p:cNvSpPr>
              <p:nvPr/>
            </p:nvSpPr>
            <p:spPr bwMode="auto">
              <a:xfrm>
                <a:off x="2165" y="2190"/>
                <a:ext cx="26" cy="25"/>
              </a:xfrm>
              <a:custGeom>
                <a:avLst/>
                <a:gdLst/>
                <a:ahLst/>
                <a:cxnLst>
                  <a:cxn ang="0">
                    <a:pos x="24" y="1"/>
                  </a:cxn>
                  <a:cxn ang="0">
                    <a:pos x="18" y="2"/>
                  </a:cxn>
                  <a:cxn ang="0">
                    <a:pos x="15" y="4"/>
                  </a:cxn>
                  <a:cxn ang="0">
                    <a:pos x="12" y="6"/>
                  </a:cxn>
                  <a:cxn ang="0">
                    <a:pos x="9" y="8"/>
                  </a:cxn>
                  <a:cxn ang="0">
                    <a:pos x="7" y="9"/>
                  </a:cxn>
                  <a:cxn ang="0">
                    <a:pos x="6" y="11"/>
                  </a:cxn>
                  <a:cxn ang="0">
                    <a:pos x="4" y="13"/>
                  </a:cxn>
                  <a:cxn ang="0">
                    <a:pos x="3" y="16"/>
                  </a:cxn>
                  <a:cxn ang="0">
                    <a:pos x="1" y="18"/>
                  </a:cxn>
                  <a:cxn ang="0">
                    <a:pos x="0" y="27"/>
                  </a:cxn>
                  <a:cxn ang="0">
                    <a:pos x="1" y="35"/>
                  </a:cxn>
                  <a:cxn ang="0">
                    <a:pos x="3" y="37"/>
                  </a:cxn>
                  <a:cxn ang="0">
                    <a:pos x="4" y="40"/>
                  </a:cxn>
                  <a:cxn ang="0">
                    <a:pos x="6" y="43"/>
                  </a:cxn>
                  <a:cxn ang="0">
                    <a:pos x="7" y="45"/>
                  </a:cxn>
                  <a:cxn ang="0">
                    <a:pos x="9" y="46"/>
                  </a:cxn>
                  <a:cxn ang="0">
                    <a:pos x="12" y="48"/>
                  </a:cxn>
                  <a:cxn ang="0">
                    <a:pos x="15" y="49"/>
                  </a:cxn>
                  <a:cxn ang="0">
                    <a:pos x="18" y="51"/>
                  </a:cxn>
                  <a:cxn ang="0">
                    <a:pos x="24" y="52"/>
                  </a:cxn>
                  <a:cxn ang="0">
                    <a:pos x="37" y="53"/>
                  </a:cxn>
                  <a:cxn ang="0">
                    <a:pos x="42" y="51"/>
                  </a:cxn>
                  <a:cxn ang="0">
                    <a:pos x="48" y="50"/>
                  </a:cxn>
                  <a:cxn ang="0">
                    <a:pos x="50" y="48"/>
                  </a:cxn>
                  <a:cxn ang="0">
                    <a:pos x="52" y="47"/>
                  </a:cxn>
                  <a:cxn ang="0">
                    <a:pos x="54" y="45"/>
                  </a:cxn>
                  <a:cxn ang="0">
                    <a:pos x="56" y="44"/>
                  </a:cxn>
                  <a:cxn ang="0">
                    <a:pos x="57" y="40"/>
                  </a:cxn>
                  <a:cxn ang="0">
                    <a:pos x="59" y="39"/>
                  </a:cxn>
                  <a:cxn ang="0">
                    <a:pos x="60" y="35"/>
                  </a:cxn>
                  <a:cxn ang="0">
                    <a:pos x="62" y="31"/>
                  </a:cxn>
                  <a:cxn ang="0">
                    <a:pos x="61" y="21"/>
                  </a:cxn>
                  <a:cxn ang="0">
                    <a:pos x="60" y="16"/>
                  </a:cxn>
                  <a:cxn ang="0">
                    <a:pos x="58" y="14"/>
                  </a:cxn>
                  <a:cxn ang="0">
                    <a:pos x="57" y="12"/>
                  </a:cxn>
                  <a:cxn ang="0">
                    <a:pos x="55" y="10"/>
                  </a:cxn>
                  <a:cxn ang="0">
                    <a:pos x="54" y="8"/>
                  </a:cxn>
                  <a:cxn ang="0">
                    <a:pos x="51" y="7"/>
                  </a:cxn>
                  <a:cxn ang="0">
                    <a:pos x="49" y="4"/>
                  </a:cxn>
                  <a:cxn ang="0">
                    <a:pos x="45" y="3"/>
                  </a:cxn>
                  <a:cxn ang="0">
                    <a:pos x="42" y="1"/>
                  </a:cxn>
                  <a:cxn ang="0">
                    <a:pos x="31" y="0"/>
                  </a:cxn>
                </a:cxnLst>
                <a:rect l="0" t="0" r="r" b="b"/>
                <a:pathLst>
                  <a:path w="62" h="53">
                    <a:moveTo>
                      <a:pt x="31" y="0"/>
                    </a:moveTo>
                    <a:lnTo>
                      <a:pt x="25" y="0"/>
                    </a:lnTo>
                    <a:lnTo>
                      <a:pt x="24" y="1"/>
                    </a:lnTo>
                    <a:lnTo>
                      <a:pt x="20" y="1"/>
                    </a:lnTo>
                    <a:lnTo>
                      <a:pt x="20" y="2"/>
                    </a:lnTo>
                    <a:lnTo>
                      <a:pt x="18" y="2"/>
                    </a:lnTo>
                    <a:lnTo>
                      <a:pt x="17" y="3"/>
                    </a:lnTo>
                    <a:lnTo>
                      <a:pt x="15" y="3"/>
                    </a:lnTo>
                    <a:lnTo>
                      <a:pt x="15" y="4"/>
                    </a:lnTo>
                    <a:lnTo>
                      <a:pt x="14" y="4"/>
                    </a:lnTo>
                    <a:lnTo>
                      <a:pt x="13" y="6"/>
                    </a:lnTo>
                    <a:lnTo>
                      <a:pt x="12" y="6"/>
                    </a:lnTo>
                    <a:lnTo>
                      <a:pt x="12" y="7"/>
                    </a:lnTo>
                    <a:lnTo>
                      <a:pt x="11" y="7"/>
                    </a:lnTo>
                    <a:lnTo>
                      <a:pt x="9" y="8"/>
                    </a:lnTo>
                    <a:lnTo>
                      <a:pt x="8" y="8"/>
                    </a:lnTo>
                    <a:lnTo>
                      <a:pt x="8" y="9"/>
                    </a:lnTo>
                    <a:lnTo>
                      <a:pt x="7" y="9"/>
                    </a:lnTo>
                    <a:lnTo>
                      <a:pt x="7" y="10"/>
                    </a:lnTo>
                    <a:lnTo>
                      <a:pt x="6" y="10"/>
                    </a:lnTo>
                    <a:lnTo>
                      <a:pt x="6" y="11"/>
                    </a:lnTo>
                    <a:lnTo>
                      <a:pt x="5" y="12"/>
                    </a:lnTo>
                    <a:lnTo>
                      <a:pt x="5" y="13"/>
                    </a:lnTo>
                    <a:lnTo>
                      <a:pt x="4" y="13"/>
                    </a:lnTo>
                    <a:lnTo>
                      <a:pt x="4" y="14"/>
                    </a:lnTo>
                    <a:lnTo>
                      <a:pt x="3" y="14"/>
                    </a:lnTo>
                    <a:lnTo>
                      <a:pt x="3" y="16"/>
                    </a:lnTo>
                    <a:lnTo>
                      <a:pt x="2" y="16"/>
                    </a:lnTo>
                    <a:lnTo>
                      <a:pt x="2" y="18"/>
                    </a:lnTo>
                    <a:lnTo>
                      <a:pt x="1" y="18"/>
                    </a:lnTo>
                    <a:lnTo>
                      <a:pt x="1" y="21"/>
                    </a:lnTo>
                    <a:lnTo>
                      <a:pt x="0" y="22"/>
                    </a:lnTo>
                    <a:lnTo>
                      <a:pt x="0" y="27"/>
                    </a:lnTo>
                    <a:lnTo>
                      <a:pt x="0" y="31"/>
                    </a:lnTo>
                    <a:lnTo>
                      <a:pt x="1" y="32"/>
                    </a:lnTo>
                    <a:lnTo>
                      <a:pt x="1" y="35"/>
                    </a:lnTo>
                    <a:lnTo>
                      <a:pt x="2" y="35"/>
                    </a:lnTo>
                    <a:lnTo>
                      <a:pt x="2" y="37"/>
                    </a:lnTo>
                    <a:lnTo>
                      <a:pt x="3" y="37"/>
                    </a:lnTo>
                    <a:lnTo>
                      <a:pt x="3" y="39"/>
                    </a:lnTo>
                    <a:lnTo>
                      <a:pt x="4" y="39"/>
                    </a:lnTo>
                    <a:lnTo>
                      <a:pt x="4" y="40"/>
                    </a:lnTo>
                    <a:lnTo>
                      <a:pt x="5" y="40"/>
                    </a:lnTo>
                    <a:lnTo>
                      <a:pt x="5" y="41"/>
                    </a:lnTo>
                    <a:lnTo>
                      <a:pt x="6" y="43"/>
                    </a:lnTo>
                    <a:lnTo>
                      <a:pt x="6" y="44"/>
                    </a:lnTo>
                    <a:lnTo>
                      <a:pt x="7" y="44"/>
                    </a:lnTo>
                    <a:lnTo>
                      <a:pt x="7" y="45"/>
                    </a:lnTo>
                    <a:lnTo>
                      <a:pt x="8" y="45"/>
                    </a:lnTo>
                    <a:lnTo>
                      <a:pt x="8" y="46"/>
                    </a:lnTo>
                    <a:lnTo>
                      <a:pt x="9" y="46"/>
                    </a:lnTo>
                    <a:lnTo>
                      <a:pt x="11" y="47"/>
                    </a:lnTo>
                    <a:lnTo>
                      <a:pt x="12" y="47"/>
                    </a:lnTo>
                    <a:lnTo>
                      <a:pt x="12" y="48"/>
                    </a:lnTo>
                    <a:lnTo>
                      <a:pt x="13" y="48"/>
                    </a:lnTo>
                    <a:lnTo>
                      <a:pt x="14" y="49"/>
                    </a:lnTo>
                    <a:lnTo>
                      <a:pt x="15" y="49"/>
                    </a:lnTo>
                    <a:lnTo>
                      <a:pt x="15" y="50"/>
                    </a:lnTo>
                    <a:lnTo>
                      <a:pt x="17" y="50"/>
                    </a:lnTo>
                    <a:lnTo>
                      <a:pt x="18" y="51"/>
                    </a:lnTo>
                    <a:lnTo>
                      <a:pt x="20" y="51"/>
                    </a:lnTo>
                    <a:lnTo>
                      <a:pt x="20" y="52"/>
                    </a:lnTo>
                    <a:lnTo>
                      <a:pt x="24" y="52"/>
                    </a:lnTo>
                    <a:lnTo>
                      <a:pt x="25" y="53"/>
                    </a:lnTo>
                    <a:lnTo>
                      <a:pt x="31" y="53"/>
                    </a:lnTo>
                    <a:lnTo>
                      <a:pt x="37" y="53"/>
                    </a:lnTo>
                    <a:lnTo>
                      <a:pt x="38" y="52"/>
                    </a:lnTo>
                    <a:lnTo>
                      <a:pt x="42" y="52"/>
                    </a:lnTo>
                    <a:lnTo>
                      <a:pt x="42" y="51"/>
                    </a:lnTo>
                    <a:lnTo>
                      <a:pt x="44" y="51"/>
                    </a:lnTo>
                    <a:lnTo>
                      <a:pt x="45" y="50"/>
                    </a:lnTo>
                    <a:lnTo>
                      <a:pt x="48" y="50"/>
                    </a:lnTo>
                    <a:lnTo>
                      <a:pt x="48" y="49"/>
                    </a:lnTo>
                    <a:lnTo>
                      <a:pt x="49" y="49"/>
                    </a:lnTo>
                    <a:lnTo>
                      <a:pt x="50" y="48"/>
                    </a:lnTo>
                    <a:lnTo>
                      <a:pt x="51" y="48"/>
                    </a:lnTo>
                    <a:lnTo>
                      <a:pt x="51" y="47"/>
                    </a:lnTo>
                    <a:lnTo>
                      <a:pt x="52" y="47"/>
                    </a:lnTo>
                    <a:lnTo>
                      <a:pt x="53" y="46"/>
                    </a:lnTo>
                    <a:lnTo>
                      <a:pt x="54" y="46"/>
                    </a:lnTo>
                    <a:lnTo>
                      <a:pt x="54" y="45"/>
                    </a:lnTo>
                    <a:lnTo>
                      <a:pt x="55" y="45"/>
                    </a:lnTo>
                    <a:lnTo>
                      <a:pt x="55" y="44"/>
                    </a:lnTo>
                    <a:lnTo>
                      <a:pt x="56" y="44"/>
                    </a:lnTo>
                    <a:lnTo>
                      <a:pt x="56" y="43"/>
                    </a:lnTo>
                    <a:lnTo>
                      <a:pt x="57" y="41"/>
                    </a:lnTo>
                    <a:lnTo>
                      <a:pt x="57" y="40"/>
                    </a:lnTo>
                    <a:lnTo>
                      <a:pt x="58" y="40"/>
                    </a:lnTo>
                    <a:lnTo>
                      <a:pt x="58" y="39"/>
                    </a:lnTo>
                    <a:lnTo>
                      <a:pt x="59" y="39"/>
                    </a:lnTo>
                    <a:lnTo>
                      <a:pt x="59" y="37"/>
                    </a:lnTo>
                    <a:lnTo>
                      <a:pt x="60" y="37"/>
                    </a:lnTo>
                    <a:lnTo>
                      <a:pt x="60" y="35"/>
                    </a:lnTo>
                    <a:lnTo>
                      <a:pt x="61" y="35"/>
                    </a:lnTo>
                    <a:lnTo>
                      <a:pt x="61" y="32"/>
                    </a:lnTo>
                    <a:lnTo>
                      <a:pt x="62" y="31"/>
                    </a:lnTo>
                    <a:lnTo>
                      <a:pt x="62" y="27"/>
                    </a:lnTo>
                    <a:lnTo>
                      <a:pt x="62" y="22"/>
                    </a:lnTo>
                    <a:lnTo>
                      <a:pt x="61" y="21"/>
                    </a:lnTo>
                    <a:lnTo>
                      <a:pt x="61" y="18"/>
                    </a:lnTo>
                    <a:lnTo>
                      <a:pt x="60" y="18"/>
                    </a:lnTo>
                    <a:lnTo>
                      <a:pt x="60" y="16"/>
                    </a:lnTo>
                    <a:lnTo>
                      <a:pt x="59" y="16"/>
                    </a:lnTo>
                    <a:lnTo>
                      <a:pt x="59" y="14"/>
                    </a:lnTo>
                    <a:lnTo>
                      <a:pt x="58" y="14"/>
                    </a:lnTo>
                    <a:lnTo>
                      <a:pt x="58" y="13"/>
                    </a:lnTo>
                    <a:lnTo>
                      <a:pt x="57" y="13"/>
                    </a:lnTo>
                    <a:lnTo>
                      <a:pt x="57" y="12"/>
                    </a:lnTo>
                    <a:lnTo>
                      <a:pt x="56" y="11"/>
                    </a:lnTo>
                    <a:lnTo>
                      <a:pt x="56" y="10"/>
                    </a:lnTo>
                    <a:lnTo>
                      <a:pt x="55" y="10"/>
                    </a:lnTo>
                    <a:lnTo>
                      <a:pt x="55" y="9"/>
                    </a:lnTo>
                    <a:lnTo>
                      <a:pt x="54" y="9"/>
                    </a:lnTo>
                    <a:lnTo>
                      <a:pt x="54" y="8"/>
                    </a:lnTo>
                    <a:lnTo>
                      <a:pt x="53" y="8"/>
                    </a:lnTo>
                    <a:lnTo>
                      <a:pt x="52" y="7"/>
                    </a:lnTo>
                    <a:lnTo>
                      <a:pt x="51" y="7"/>
                    </a:lnTo>
                    <a:lnTo>
                      <a:pt x="51" y="6"/>
                    </a:lnTo>
                    <a:lnTo>
                      <a:pt x="50" y="6"/>
                    </a:lnTo>
                    <a:lnTo>
                      <a:pt x="49" y="4"/>
                    </a:lnTo>
                    <a:lnTo>
                      <a:pt x="48" y="4"/>
                    </a:lnTo>
                    <a:lnTo>
                      <a:pt x="48" y="3"/>
                    </a:lnTo>
                    <a:lnTo>
                      <a:pt x="45" y="3"/>
                    </a:lnTo>
                    <a:lnTo>
                      <a:pt x="44" y="2"/>
                    </a:lnTo>
                    <a:lnTo>
                      <a:pt x="42" y="2"/>
                    </a:lnTo>
                    <a:lnTo>
                      <a:pt x="42" y="1"/>
                    </a:lnTo>
                    <a:lnTo>
                      <a:pt x="38" y="1"/>
                    </a:lnTo>
                    <a:lnTo>
                      <a:pt x="37" y="0"/>
                    </a:lnTo>
                    <a:lnTo>
                      <a:pt x="31"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66" name="Freeform 65"/>
              <p:cNvSpPr>
                <a:spLocks/>
              </p:cNvSpPr>
              <p:nvPr/>
            </p:nvSpPr>
            <p:spPr bwMode="auto">
              <a:xfrm>
                <a:off x="2501" y="2190"/>
                <a:ext cx="23" cy="24"/>
              </a:xfrm>
              <a:custGeom>
                <a:avLst/>
                <a:gdLst/>
                <a:ahLst/>
                <a:cxnLst>
                  <a:cxn ang="0">
                    <a:pos x="24" y="1"/>
                  </a:cxn>
                  <a:cxn ang="0">
                    <a:pos x="17" y="2"/>
                  </a:cxn>
                  <a:cxn ang="0">
                    <a:pos x="15" y="4"/>
                  </a:cxn>
                  <a:cxn ang="0">
                    <a:pos x="11" y="5"/>
                  </a:cxn>
                  <a:cxn ang="0">
                    <a:pos x="9" y="7"/>
                  </a:cxn>
                  <a:cxn ang="0">
                    <a:pos x="7" y="8"/>
                  </a:cxn>
                  <a:cxn ang="0">
                    <a:pos x="6" y="10"/>
                  </a:cxn>
                  <a:cxn ang="0">
                    <a:pos x="4" y="12"/>
                  </a:cxn>
                  <a:cxn ang="0">
                    <a:pos x="3" y="15"/>
                  </a:cxn>
                  <a:cxn ang="0">
                    <a:pos x="1" y="18"/>
                  </a:cxn>
                  <a:cxn ang="0">
                    <a:pos x="0" y="25"/>
                  </a:cxn>
                  <a:cxn ang="0">
                    <a:pos x="1" y="33"/>
                  </a:cxn>
                  <a:cxn ang="0">
                    <a:pos x="3" y="36"/>
                  </a:cxn>
                  <a:cxn ang="0">
                    <a:pos x="4" y="39"/>
                  </a:cxn>
                  <a:cxn ang="0">
                    <a:pos x="6" y="40"/>
                  </a:cxn>
                  <a:cxn ang="0">
                    <a:pos x="7" y="42"/>
                  </a:cxn>
                  <a:cxn ang="0">
                    <a:pos x="9" y="43"/>
                  </a:cxn>
                  <a:cxn ang="0">
                    <a:pos x="11" y="45"/>
                  </a:cxn>
                  <a:cxn ang="0">
                    <a:pos x="15" y="46"/>
                  </a:cxn>
                  <a:cxn ang="0">
                    <a:pos x="17" y="49"/>
                  </a:cxn>
                  <a:cxn ang="0">
                    <a:pos x="24" y="50"/>
                  </a:cxn>
                  <a:cxn ang="0">
                    <a:pos x="38" y="51"/>
                  </a:cxn>
                  <a:cxn ang="0">
                    <a:pos x="42" y="49"/>
                  </a:cxn>
                  <a:cxn ang="0">
                    <a:pos x="47" y="47"/>
                  </a:cxn>
                  <a:cxn ang="0">
                    <a:pos x="49" y="45"/>
                  </a:cxn>
                  <a:cxn ang="0">
                    <a:pos x="53" y="44"/>
                  </a:cxn>
                  <a:cxn ang="0">
                    <a:pos x="54" y="42"/>
                  </a:cxn>
                  <a:cxn ang="0">
                    <a:pos x="56" y="41"/>
                  </a:cxn>
                  <a:cxn ang="0">
                    <a:pos x="57" y="39"/>
                  </a:cxn>
                  <a:cxn ang="0">
                    <a:pos x="59" y="37"/>
                  </a:cxn>
                  <a:cxn ang="0">
                    <a:pos x="60" y="34"/>
                  </a:cxn>
                  <a:cxn ang="0">
                    <a:pos x="62" y="29"/>
                  </a:cxn>
                  <a:cxn ang="0">
                    <a:pos x="61" y="21"/>
                  </a:cxn>
                  <a:cxn ang="0">
                    <a:pos x="60" y="15"/>
                  </a:cxn>
                  <a:cxn ang="0">
                    <a:pos x="58" y="13"/>
                  </a:cxn>
                  <a:cxn ang="0">
                    <a:pos x="57" y="10"/>
                  </a:cxn>
                  <a:cxn ang="0">
                    <a:pos x="55" y="9"/>
                  </a:cxn>
                  <a:cxn ang="0">
                    <a:pos x="54" y="7"/>
                  </a:cxn>
                  <a:cxn ang="0">
                    <a:pos x="51" y="6"/>
                  </a:cxn>
                  <a:cxn ang="0">
                    <a:pos x="49" y="4"/>
                  </a:cxn>
                  <a:cxn ang="0">
                    <a:pos x="45" y="3"/>
                  </a:cxn>
                  <a:cxn ang="0">
                    <a:pos x="42" y="1"/>
                  </a:cxn>
                  <a:cxn ang="0">
                    <a:pos x="30" y="0"/>
                  </a:cxn>
                </a:cxnLst>
                <a:rect l="0" t="0" r="r" b="b"/>
                <a:pathLst>
                  <a:path w="62" h="51">
                    <a:moveTo>
                      <a:pt x="30" y="0"/>
                    </a:moveTo>
                    <a:lnTo>
                      <a:pt x="24" y="0"/>
                    </a:lnTo>
                    <a:lnTo>
                      <a:pt x="24" y="1"/>
                    </a:lnTo>
                    <a:lnTo>
                      <a:pt x="20" y="1"/>
                    </a:lnTo>
                    <a:lnTo>
                      <a:pt x="20" y="2"/>
                    </a:lnTo>
                    <a:lnTo>
                      <a:pt x="17" y="2"/>
                    </a:lnTo>
                    <a:lnTo>
                      <a:pt x="17" y="3"/>
                    </a:lnTo>
                    <a:lnTo>
                      <a:pt x="15" y="3"/>
                    </a:lnTo>
                    <a:lnTo>
                      <a:pt x="15" y="4"/>
                    </a:lnTo>
                    <a:lnTo>
                      <a:pt x="12" y="4"/>
                    </a:lnTo>
                    <a:lnTo>
                      <a:pt x="12" y="5"/>
                    </a:lnTo>
                    <a:lnTo>
                      <a:pt x="11" y="5"/>
                    </a:lnTo>
                    <a:lnTo>
                      <a:pt x="11" y="6"/>
                    </a:lnTo>
                    <a:lnTo>
                      <a:pt x="9" y="6"/>
                    </a:lnTo>
                    <a:lnTo>
                      <a:pt x="9" y="7"/>
                    </a:lnTo>
                    <a:lnTo>
                      <a:pt x="8" y="7"/>
                    </a:lnTo>
                    <a:lnTo>
                      <a:pt x="8" y="8"/>
                    </a:lnTo>
                    <a:lnTo>
                      <a:pt x="7" y="8"/>
                    </a:lnTo>
                    <a:lnTo>
                      <a:pt x="7" y="9"/>
                    </a:lnTo>
                    <a:lnTo>
                      <a:pt x="6" y="9"/>
                    </a:lnTo>
                    <a:lnTo>
                      <a:pt x="6" y="10"/>
                    </a:lnTo>
                    <a:lnTo>
                      <a:pt x="5" y="10"/>
                    </a:lnTo>
                    <a:lnTo>
                      <a:pt x="5" y="12"/>
                    </a:lnTo>
                    <a:lnTo>
                      <a:pt x="4" y="12"/>
                    </a:lnTo>
                    <a:lnTo>
                      <a:pt x="4" y="13"/>
                    </a:lnTo>
                    <a:lnTo>
                      <a:pt x="3" y="14"/>
                    </a:lnTo>
                    <a:lnTo>
                      <a:pt x="3" y="15"/>
                    </a:lnTo>
                    <a:lnTo>
                      <a:pt x="2" y="15"/>
                    </a:lnTo>
                    <a:lnTo>
                      <a:pt x="2" y="17"/>
                    </a:lnTo>
                    <a:lnTo>
                      <a:pt x="1" y="18"/>
                    </a:lnTo>
                    <a:lnTo>
                      <a:pt x="1" y="21"/>
                    </a:lnTo>
                    <a:lnTo>
                      <a:pt x="0" y="21"/>
                    </a:lnTo>
                    <a:lnTo>
                      <a:pt x="0" y="25"/>
                    </a:lnTo>
                    <a:lnTo>
                      <a:pt x="0" y="29"/>
                    </a:lnTo>
                    <a:lnTo>
                      <a:pt x="1" y="29"/>
                    </a:lnTo>
                    <a:lnTo>
                      <a:pt x="1" y="33"/>
                    </a:lnTo>
                    <a:lnTo>
                      <a:pt x="2" y="34"/>
                    </a:lnTo>
                    <a:lnTo>
                      <a:pt x="2" y="36"/>
                    </a:lnTo>
                    <a:lnTo>
                      <a:pt x="3" y="36"/>
                    </a:lnTo>
                    <a:lnTo>
                      <a:pt x="3" y="37"/>
                    </a:lnTo>
                    <a:lnTo>
                      <a:pt x="4" y="38"/>
                    </a:lnTo>
                    <a:lnTo>
                      <a:pt x="4" y="39"/>
                    </a:lnTo>
                    <a:lnTo>
                      <a:pt x="5" y="39"/>
                    </a:lnTo>
                    <a:lnTo>
                      <a:pt x="5" y="40"/>
                    </a:lnTo>
                    <a:lnTo>
                      <a:pt x="6" y="40"/>
                    </a:lnTo>
                    <a:lnTo>
                      <a:pt x="6" y="41"/>
                    </a:lnTo>
                    <a:lnTo>
                      <a:pt x="7" y="41"/>
                    </a:lnTo>
                    <a:lnTo>
                      <a:pt x="7" y="42"/>
                    </a:lnTo>
                    <a:lnTo>
                      <a:pt x="8" y="42"/>
                    </a:lnTo>
                    <a:lnTo>
                      <a:pt x="8" y="43"/>
                    </a:lnTo>
                    <a:lnTo>
                      <a:pt x="9" y="43"/>
                    </a:lnTo>
                    <a:lnTo>
                      <a:pt x="9" y="44"/>
                    </a:lnTo>
                    <a:lnTo>
                      <a:pt x="11" y="44"/>
                    </a:lnTo>
                    <a:lnTo>
                      <a:pt x="11" y="45"/>
                    </a:lnTo>
                    <a:lnTo>
                      <a:pt x="12" y="45"/>
                    </a:lnTo>
                    <a:lnTo>
                      <a:pt x="12" y="46"/>
                    </a:lnTo>
                    <a:lnTo>
                      <a:pt x="15" y="46"/>
                    </a:lnTo>
                    <a:lnTo>
                      <a:pt x="15" y="47"/>
                    </a:lnTo>
                    <a:lnTo>
                      <a:pt x="17" y="47"/>
                    </a:lnTo>
                    <a:lnTo>
                      <a:pt x="17" y="49"/>
                    </a:lnTo>
                    <a:lnTo>
                      <a:pt x="20" y="49"/>
                    </a:lnTo>
                    <a:lnTo>
                      <a:pt x="20" y="50"/>
                    </a:lnTo>
                    <a:lnTo>
                      <a:pt x="24" y="50"/>
                    </a:lnTo>
                    <a:lnTo>
                      <a:pt x="24" y="51"/>
                    </a:lnTo>
                    <a:lnTo>
                      <a:pt x="30" y="51"/>
                    </a:lnTo>
                    <a:lnTo>
                      <a:pt x="38" y="51"/>
                    </a:lnTo>
                    <a:lnTo>
                      <a:pt x="38" y="50"/>
                    </a:lnTo>
                    <a:lnTo>
                      <a:pt x="42" y="50"/>
                    </a:lnTo>
                    <a:lnTo>
                      <a:pt x="42" y="49"/>
                    </a:lnTo>
                    <a:lnTo>
                      <a:pt x="45" y="49"/>
                    </a:lnTo>
                    <a:lnTo>
                      <a:pt x="45" y="47"/>
                    </a:lnTo>
                    <a:lnTo>
                      <a:pt x="47" y="47"/>
                    </a:lnTo>
                    <a:lnTo>
                      <a:pt x="47" y="46"/>
                    </a:lnTo>
                    <a:lnTo>
                      <a:pt x="49" y="46"/>
                    </a:lnTo>
                    <a:lnTo>
                      <a:pt x="49" y="45"/>
                    </a:lnTo>
                    <a:lnTo>
                      <a:pt x="51" y="45"/>
                    </a:lnTo>
                    <a:lnTo>
                      <a:pt x="51" y="44"/>
                    </a:lnTo>
                    <a:lnTo>
                      <a:pt x="53" y="44"/>
                    </a:lnTo>
                    <a:lnTo>
                      <a:pt x="53" y="43"/>
                    </a:lnTo>
                    <a:lnTo>
                      <a:pt x="54" y="43"/>
                    </a:lnTo>
                    <a:lnTo>
                      <a:pt x="54" y="42"/>
                    </a:lnTo>
                    <a:lnTo>
                      <a:pt x="55" y="42"/>
                    </a:lnTo>
                    <a:lnTo>
                      <a:pt x="55" y="41"/>
                    </a:lnTo>
                    <a:lnTo>
                      <a:pt x="56" y="41"/>
                    </a:lnTo>
                    <a:lnTo>
                      <a:pt x="56" y="40"/>
                    </a:lnTo>
                    <a:lnTo>
                      <a:pt x="57" y="40"/>
                    </a:lnTo>
                    <a:lnTo>
                      <a:pt x="57" y="39"/>
                    </a:lnTo>
                    <a:lnTo>
                      <a:pt x="58" y="39"/>
                    </a:lnTo>
                    <a:lnTo>
                      <a:pt x="58" y="38"/>
                    </a:lnTo>
                    <a:lnTo>
                      <a:pt x="59" y="37"/>
                    </a:lnTo>
                    <a:lnTo>
                      <a:pt x="59" y="36"/>
                    </a:lnTo>
                    <a:lnTo>
                      <a:pt x="60" y="36"/>
                    </a:lnTo>
                    <a:lnTo>
                      <a:pt x="60" y="34"/>
                    </a:lnTo>
                    <a:lnTo>
                      <a:pt x="61" y="33"/>
                    </a:lnTo>
                    <a:lnTo>
                      <a:pt x="61" y="29"/>
                    </a:lnTo>
                    <a:lnTo>
                      <a:pt x="62" y="29"/>
                    </a:lnTo>
                    <a:lnTo>
                      <a:pt x="62" y="25"/>
                    </a:lnTo>
                    <a:lnTo>
                      <a:pt x="62" y="21"/>
                    </a:lnTo>
                    <a:lnTo>
                      <a:pt x="61" y="21"/>
                    </a:lnTo>
                    <a:lnTo>
                      <a:pt x="61" y="18"/>
                    </a:lnTo>
                    <a:lnTo>
                      <a:pt x="60" y="17"/>
                    </a:lnTo>
                    <a:lnTo>
                      <a:pt x="60" y="15"/>
                    </a:lnTo>
                    <a:lnTo>
                      <a:pt x="59" y="15"/>
                    </a:lnTo>
                    <a:lnTo>
                      <a:pt x="59" y="14"/>
                    </a:lnTo>
                    <a:lnTo>
                      <a:pt x="58" y="13"/>
                    </a:lnTo>
                    <a:lnTo>
                      <a:pt x="58" y="12"/>
                    </a:lnTo>
                    <a:lnTo>
                      <a:pt x="57" y="12"/>
                    </a:lnTo>
                    <a:lnTo>
                      <a:pt x="57" y="10"/>
                    </a:lnTo>
                    <a:lnTo>
                      <a:pt x="56" y="10"/>
                    </a:lnTo>
                    <a:lnTo>
                      <a:pt x="56" y="9"/>
                    </a:lnTo>
                    <a:lnTo>
                      <a:pt x="55" y="9"/>
                    </a:lnTo>
                    <a:lnTo>
                      <a:pt x="55" y="8"/>
                    </a:lnTo>
                    <a:lnTo>
                      <a:pt x="54" y="8"/>
                    </a:lnTo>
                    <a:lnTo>
                      <a:pt x="54" y="7"/>
                    </a:lnTo>
                    <a:lnTo>
                      <a:pt x="53" y="7"/>
                    </a:lnTo>
                    <a:lnTo>
                      <a:pt x="53" y="6"/>
                    </a:lnTo>
                    <a:lnTo>
                      <a:pt x="51" y="6"/>
                    </a:lnTo>
                    <a:lnTo>
                      <a:pt x="51" y="5"/>
                    </a:lnTo>
                    <a:lnTo>
                      <a:pt x="49" y="5"/>
                    </a:lnTo>
                    <a:lnTo>
                      <a:pt x="49" y="4"/>
                    </a:lnTo>
                    <a:lnTo>
                      <a:pt x="47" y="4"/>
                    </a:lnTo>
                    <a:lnTo>
                      <a:pt x="47" y="3"/>
                    </a:lnTo>
                    <a:lnTo>
                      <a:pt x="45" y="3"/>
                    </a:lnTo>
                    <a:lnTo>
                      <a:pt x="45" y="2"/>
                    </a:lnTo>
                    <a:lnTo>
                      <a:pt x="42" y="2"/>
                    </a:lnTo>
                    <a:lnTo>
                      <a:pt x="42" y="1"/>
                    </a:lnTo>
                    <a:lnTo>
                      <a:pt x="38" y="1"/>
                    </a:lnTo>
                    <a:lnTo>
                      <a:pt x="38" y="0"/>
                    </a:lnTo>
                    <a:lnTo>
                      <a:pt x="30" y="0"/>
                    </a:lnTo>
                    <a:close/>
                  </a:path>
                </a:pathLst>
              </a:custGeom>
              <a:solidFill>
                <a:srgbClr val="FFFF00"/>
              </a:solidFill>
              <a:ln w="6350" cmpd="sng">
                <a:solidFill>
                  <a:srgbClr val="FF9900"/>
                </a:solidFill>
                <a:round/>
                <a:headEnd/>
                <a:tailEn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grpSp>
        <p:grpSp>
          <p:nvGrpSpPr>
            <p:cNvPr id="24" name="Group 69"/>
            <p:cNvGrpSpPr>
              <a:grpSpLocks/>
            </p:cNvGrpSpPr>
            <p:nvPr/>
          </p:nvGrpSpPr>
          <p:grpSpPr bwMode="auto">
            <a:xfrm>
              <a:off x="1704109" y="3470007"/>
              <a:ext cx="790351" cy="746660"/>
              <a:chOff x="1792" y="2708"/>
              <a:chExt cx="488" cy="460"/>
            </a:xfrm>
          </p:grpSpPr>
          <p:sp>
            <p:nvSpPr>
              <p:cNvPr id="68" name="Oval 67"/>
              <p:cNvSpPr>
                <a:spLocks noChangeAspect="1" noChangeArrowheads="1"/>
              </p:cNvSpPr>
              <p:nvPr/>
            </p:nvSpPr>
            <p:spPr bwMode="auto">
              <a:xfrm>
                <a:off x="1792" y="2708"/>
                <a:ext cx="488" cy="460"/>
              </a:xfrm>
              <a:prstGeom prst="ellipse">
                <a:avLst/>
              </a:prstGeom>
              <a:gradFill rotWithShape="1">
                <a:gsLst>
                  <a:gs pos="0">
                    <a:srgbClr val="CC99FF">
                      <a:gamma/>
                      <a:shade val="46275"/>
                      <a:invGamma/>
                    </a:srgbClr>
                  </a:gs>
                  <a:gs pos="50000">
                    <a:srgbClr val="CC99FF"/>
                  </a:gs>
                  <a:gs pos="100000">
                    <a:srgbClr val="CC99FF">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69" name="Oval 68"/>
              <p:cNvSpPr>
                <a:spLocks noChangeAspect="1" noChangeArrowheads="1"/>
              </p:cNvSpPr>
              <p:nvPr/>
            </p:nvSpPr>
            <p:spPr bwMode="auto">
              <a:xfrm>
                <a:off x="1914" y="2824"/>
                <a:ext cx="325" cy="228"/>
              </a:xfrm>
              <a:prstGeom prst="ellipse">
                <a:avLst/>
              </a:prstGeom>
              <a:gradFill rotWithShape="1">
                <a:gsLst>
                  <a:gs pos="0">
                    <a:srgbClr val="CC99FF">
                      <a:gamma/>
                      <a:shade val="46275"/>
                      <a:invGamma/>
                    </a:srgbClr>
                  </a:gs>
                  <a:gs pos="50000">
                    <a:srgbClr val="CC99FF"/>
                  </a:gs>
                  <a:gs pos="100000">
                    <a:srgbClr val="CC99FF">
                      <a:gamma/>
                      <a:shade val="46275"/>
                      <a:invGamma/>
                    </a:srgbClr>
                  </a:gs>
                </a:gsLst>
                <a:lin ang="5400000" scaled="1"/>
              </a:gradFill>
              <a:ln w="9525">
                <a:noFill/>
                <a:round/>
                <a:headEnd/>
                <a:tailEnd/>
              </a:ln>
            </p:spPr>
            <p:txBody>
              <a:bodyPr anchor="ct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grpSp>
        <p:sp>
          <p:nvSpPr>
            <p:cNvPr id="70" name="Line 70"/>
            <p:cNvSpPr>
              <a:spLocks noChangeAspect="1" noChangeShapeType="1"/>
            </p:cNvSpPr>
            <p:nvPr/>
          </p:nvSpPr>
          <p:spPr bwMode="auto">
            <a:xfrm rot="16895015">
              <a:off x="2375635" y="3194257"/>
              <a:ext cx="537270" cy="170055"/>
            </a:xfrm>
            <a:prstGeom prst="line">
              <a:avLst/>
            </a:prstGeom>
            <a:noFill/>
            <a:ln w="63500">
              <a:solidFill>
                <a:srgbClr val="00FFFF"/>
              </a:solidFill>
              <a:prstDash val="sysDot"/>
              <a:round/>
              <a:headEnd type="triangle" w="med" len="med"/>
              <a:tailEnd type="triangle" w="med" len="me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71" name="Text Box 71"/>
            <p:cNvSpPr txBox="1">
              <a:spLocks noChangeAspect="1" noChangeArrowheads="1"/>
            </p:cNvSpPr>
            <p:nvPr/>
          </p:nvSpPr>
          <p:spPr bwMode="auto">
            <a:xfrm>
              <a:off x="2403764" y="3784903"/>
              <a:ext cx="1554788" cy="620052"/>
            </a:xfrm>
            <a:prstGeom prst="rect">
              <a:avLst/>
            </a:prstGeom>
            <a:noFill/>
            <a:ln w="9525">
              <a:noFill/>
              <a:miter lim="800000"/>
              <a:headEnd/>
              <a:tailEnd/>
            </a:ln>
          </p:spPr>
          <p:txBody>
            <a:bodyPr/>
            <a:lstStyle/>
            <a:p>
              <a:pPr defTabSz="457200">
                <a:buFont typeface="Monotype Sorts"/>
                <a:buNone/>
              </a:pPr>
              <a:r>
                <a:rPr lang="en-US" altLang="zh-CN" sz="2400" dirty="0">
                  <a:solidFill>
                    <a:schemeClr val="tx1"/>
                  </a:solidFill>
                  <a:effectLst/>
                  <a:latin typeface="Arial"/>
                  <a:cs typeface="Arial"/>
                </a:rPr>
                <a:t>CD3e FC</a:t>
              </a:r>
              <a:endParaRPr lang="en-US" sz="2400" dirty="0">
                <a:solidFill>
                  <a:schemeClr val="tx1"/>
                </a:solidFill>
                <a:effectLst/>
                <a:latin typeface="Arial"/>
                <a:ea typeface="ＭＳ Ｐゴシック" charset="0"/>
                <a:cs typeface="Arial"/>
              </a:endParaRPr>
            </a:p>
          </p:txBody>
        </p:sp>
        <p:sp>
          <p:nvSpPr>
            <p:cNvPr id="72" name="Right Arrow Callout 71"/>
            <p:cNvSpPr/>
            <p:nvPr/>
          </p:nvSpPr>
          <p:spPr bwMode="auto">
            <a:xfrm>
              <a:off x="3962400" y="3124200"/>
              <a:ext cx="609600" cy="609600"/>
            </a:xfrm>
            <a:prstGeom prst="rightArrowCallout">
              <a:avLst/>
            </a:prstGeom>
            <a:solidFill>
              <a:srgbClr val="00FF00"/>
            </a:solidFill>
            <a:ln w="9525" cap="flat" cmpd="sng" algn="ctr">
              <a:solidFill>
                <a:srgbClr val="47FFD1"/>
              </a:solidFill>
              <a:prstDash val="solid"/>
              <a:round/>
              <a:headEnd type="none" w="med" len="med"/>
              <a:tailEnd type="none" w="med" len="med"/>
            </a:ln>
            <a:effectLst/>
          </p:spPr>
          <p:txBody>
            <a:bodyPr vert="horz" wrap="square" lIns="99421" tIns="49711" rIns="99421" bIns="49711" numCol="1" rtlCol="0" anchor="t" anchorCtr="0" compatLnSpc="1">
              <a:prstTxWarp prst="textNoShape">
                <a:avLst/>
              </a:prstTxWarp>
            </a:bodyPr>
            <a:lstStyle/>
            <a:p>
              <a:pPr>
                <a:buFont typeface="Monotype Sorts"/>
                <a:buChar char="v"/>
              </a:pPr>
              <a:endParaRPr lang="en-US" smtClean="0">
                <a:solidFill>
                  <a:prstClr val="white"/>
                </a:solidFill>
                <a:latin typeface="Arial"/>
                <a:ea typeface="ＭＳ Ｐゴシック" charset="0"/>
                <a:cs typeface="Arial"/>
              </a:endParaRPr>
            </a:p>
          </p:txBody>
        </p:sp>
        <p:pic>
          <p:nvPicPr>
            <p:cNvPr id="73" name="Picture 3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19600" y="5638800"/>
              <a:ext cx="916909" cy="795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74" name="Picture 3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29000" y="5638800"/>
              <a:ext cx="916909" cy="795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75" name="Picture 3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59891" y="5071846"/>
              <a:ext cx="916909" cy="795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76" name="Rectangle 31"/>
            <p:cNvSpPr>
              <a:spLocks noChangeAspect="1" noChangeArrowheads="1"/>
            </p:cNvSpPr>
            <p:nvPr/>
          </p:nvSpPr>
          <p:spPr bwMode="auto">
            <a:xfrm>
              <a:off x="3276600" y="4876800"/>
              <a:ext cx="2362200" cy="1574800"/>
            </a:xfrm>
            <a:prstGeom prst="rect">
              <a:avLst/>
            </a:prstGeom>
            <a:noFill/>
            <a:ln w="25400">
              <a:solidFill>
                <a:schemeClr val="tx1"/>
              </a:solidFill>
              <a:prstDash val="sysDot"/>
              <a:miter lim="800000"/>
              <a:headEnd/>
              <a:tailEnd/>
            </a:ln>
          </p:spPr>
          <p:txBody>
            <a:bodyPr anchor="ctr"/>
            <a:lstStyle/>
            <a:p>
              <a:pPr algn="ctr" defTabSz="457200">
                <a:buFont typeface="Monotype Sorts"/>
                <a:buChar char="v"/>
              </a:pPr>
              <a:endParaRPr lang="en-US">
                <a:solidFill>
                  <a:prstClr val="black"/>
                </a:solidFill>
                <a:effectLst/>
                <a:latin typeface="Arial"/>
                <a:ea typeface="ＭＳ Ｐゴシック" charset="0"/>
                <a:cs typeface="Arial"/>
              </a:endParaRPr>
            </a:p>
          </p:txBody>
        </p:sp>
        <p:cxnSp>
          <p:nvCxnSpPr>
            <p:cNvPr id="77" name="Straight Arrow Connector 76"/>
            <p:cNvCxnSpPr/>
            <p:nvPr/>
          </p:nvCxnSpPr>
          <p:spPr bwMode="auto">
            <a:xfrm flipH="1">
              <a:off x="5410200" y="4343400"/>
              <a:ext cx="381000" cy="457200"/>
            </a:xfrm>
            <a:prstGeom prst="straightConnector1">
              <a:avLst/>
            </a:prstGeom>
            <a:noFill/>
            <a:ln w="76200" cap="flat" cmpd="sng" algn="ctr">
              <a:solidFill>
                <a:srgbClr val="4F81BD"/>
              </a:solidFill>
              <a:prstDash val="solid"/>
              <a:round/>
              <a:headEnd type="none" w="med" len="med"/>
              <a:tailEnd type="arrow"/>
            </a:ln>
            <a:effectLst/>
          </p:spPr>
        </p:cxnSp>
        <p:cxnSp>
          <p:nvCxnSpPr>
            <p:cNvPr id="78" name="Straight Arrow Connector 77"/>
            <p:cNvCxnSpPr/>
            <p:nvPr/>
          </p:nvCxnSpPr>
          <p:spPr bwMode="auto">
            <a:xfrm>
              <a:off x="3352800" y="4343400"/>
              <a:ext cx="304800" cy="533400"/>
            </a:xfrm>
            <a:prstGeom prst="straightConnector1">
              <a:avLst/>
            </a:prstGeom>
            <a:noFill/>
            <a:ln w="76200" cap="flat" cmpd="sng" algn="ctr">
              <a:solidFill>
                <a:srgbClr val="4F81BD"/>
              </a:solidFill>
              <a:prstDash val="solid"/>
              <a:round/>
              <a:headEnd type="none" w="med" len="med"/>
              <a:tailEnd type="arrow"/>
            </a:ln>
            <a:effectLst/>
          </p:spPr>
        </p:cxnSp>
        <p:sp>
          <p:nvSpPr>
            <p:cNvPr id="81" name="Right Arrow Callout 80"/>
            <p:cNvSpPr/>
            <p:nvPr/>
          </p:nvSpPr>
          <p:spPr bwMode="auto">
            <a:xfrm rot="5400000">
              <a:off x="609600" y="4267200"/>
              <a:ext cx="762000" cy="1066800"/>
            </a:xfrm>
            <a:prstGeom prst="rightArrowCallout">
              <a:avLst/>
            </a:prstGeom>
            <a:solidFill>
              <a:srgbClr val="00FF00"/>
            </a:solidFill>
            <a:ln w="9525" cap="flat" cmpd="sng" algn="ctr">
              <a:solidFill>
                <a:srgbClr val="47FFD1"/>
              </a:solidFill>
              <a:prstDash val="solid"/>
              <a:round/>
              <a:headEnd type="none" w="med" len="med"/>
              <a:tailEnd type="none" w="med" len="med"/>
            </a:ln>
            <a:effectLst/>
          </p:spPr>
          <p:txBody>
            <a:bodyPr vert="horz" wrap="square" lIns="99421" tIns="49711" rIns="99421" bIns="49711" numCol="1" rtlCol="0" anchor="t" anchorCtr="0" compatLnSpc="1">
              <a:prstTxWarp prst="textNoShape">
                <a:avLst/>
              </a:prstTxWarp>
            </a:bodyPr>
            <a:lstStyle/>
            <a:p>
              <a:pPr>
                <a:buFont typeface="Monotype Sorts"/>
                <a:buChar char="v"/>
              </a:pPr>
              <a:endParaRPr lang="en-US" smtClean="0">
                <a:solidFill>
                  <a:prstClr val="white"/>
                </a:solidFill>
                <a:latin typeface="Arial"/>
                <a:ea typeface="ＭＳ Ｐゴシック" charset="0"/>
                <a:cs typeface="Arial"/>
              </a:endParaRPr>
            </a:p>
          </p:txBody>
        </p:sp>
        <p:sp>
          <p:nvSpPr>
            <p:cNvPr id="83" name="Line 5"/>
            <p:cNvSpPr>
              <a:spLocks noChangeAspect="1" noChangeShapeType="1"/>
            </p:cNvSpPr>
            <p:nvPr/>
          </p:nvSpPr>
          <p:spPr bwMode="auto">
            <a:xfrm>
              <a:off x="1905000" y="5486400"/>
              <a:ext cx="1371600" cy="0"/>
            </a:xfrm>
            <a:prstGeom prst="line">
              <a:avLst/>
            </a:prstGeom>
            <a:noFill/>
            <a:ln w="101600">
              <a:solidFill>
                <a:srgbClr val="00FFFF"/>
              </a:solidFill>
              <a:round/>
              <a:headEnd/>
              <a:tailEnd type="triangle" w="med" len="me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cxnSp>
          <p:nvCxnSpPr>
            <p:cNvPr id="85" name="Straight Arrow Connector 84"/>
            <p:cNvCxnSpPr/>
            <p:nvPr/>
          </p:nvCxnSpPr>
          <p:spPr bwMode="auto">
            <a:xfrm>
              <a:off x="4267200" y="2819400"/>
              <a:ext cx="1676400" cy="0"/>
            </a:xfrm>
            <a:prstGeom prst="straightConnector1">
              <a:avLst/>
            </a:prstGeom>
            <a:noFill/>
            <a:ln w="76200" cap="flat" cmpd="sng" algn="ctr">
              <a:solidFill>
                <a:srgbClr val="4F81BD"/>
              </a:solidFill>
              <a:prstDash val="solid"/>
              <a:round/>
              <a:headEnd type="none" w="med" len="med"/>
              <a:tailEnd type="arrow"/>
            </a:ln>
            <a:effectLst/>
          </p:spPr>
        </p:cxnSp>
        <p:sp>
          <p:nvSpPr>
            <p:cNvPr id="86" name="Line 5"/>
            <p:cNvSpPr>
              <a:spLocks noChangeAspect="1" noChangeShapeType="1"/>
            </p:cNvSpPr>
            <p:nvPr/>
          </p:nvSpPr>
          <p:spPr bwMode="auto">
            <a:xfrm>
              <a:off x="5410200" y="3429000"/>
              <a:ext cx="609600" cy="0"/>
            </a:xfrm>
            <a:prstGeom prst="line">
              <a:avLst/>
            </a:prstGeom>
            <a:noFill/>
            <a:ln w="101600">
              <a:solidFill>
                <a:srgbClr val="00FFFF"/>
              </a:solidFill>
              <a:round/>
              <a:headEnd/>
              <a:tailEnd type="triangle" w="med" len="med"/>
            </a:ln>
          </p:spPr>
          <p:txBody>
            <a:bodyPr/>
            <a:lstStyle/>
            <a:p>
              <a:pPr algn="ctr" defTabSz="457200">
                <a:buFont typeface="Monotype Sorts" pitchFamily="2" charset="2"/>
                <a:buNone/>
                <a:defRPr/>
              </a:pPr>
              <a:endParaRPr lang="en-US" sz="1800">
                <a:solidFill>
                  <a:prstClr val="black"/>
                </a:solidFill>
                <a:latin typeface="Arial"/>
                <a:ea typeface="ＭＳ Ｐゴシック" charset="0"/>
                <a:cs typeface="Arial"/>
              </a:endParaRPr>
            </a:p>
          </p:txBody>
        </p:sp>
        <p:sp>
          <p:nvSpPr>
            <p:cNvPr id="88" name="TextBox 87"/>
            <p:cNvSpPr txBox="1"/>
            <p:nvPr/>
          </p:nvSpPr>
          <p:spPr>
            <a:xfrm>
              <a:off x="4096626" y="1989307"/>
              <a:ext cx="1606530" cy="830997"/>
            </a:xfrm>
            <a:prstGeom prst="rect">
              <a:avLst/>
            </a:prstGeom>
            <a:noFill/>
          </p:spPr>
          <p:txBody>
            <a:bodyPr wrap="none" rtlCol="0">
              <a:spAutoFit/>
            </a:bodyPr>
            <a:lstStyle/>
            <a:p>
              <a:pPr algn="ctr" defTabSz="457200" eaLnBrk="1" hangingPunct="1">
                <a:lnSpc>
                  <a:spcPct val="100000"/>
                </a:lnSpc>
                <a:spcBef>
                  <a:spcPct val="0"/>
                </a:spcBef>
                <a:buClrTx/>
                <a:buSzTx/>
                <a:buFontTx/>
                <a:buNone/>
              </a:pPr>
              <a:r>
                <a:rPr lang="en-US" sz="2400" dirty="0" err="1" smtClean="0">
                  <a:solidFill>
                    <a:schemeClr val="tx1"/>
                  </a:solidFill>
                  <a:effectLst/>
                  <a:latin typeface="Arial" pitchFamily="34" charset="0"/>
                  <a:ea typeface="ＭＳ Ｐゴシック" charset="0"/>
                  <a:cs typeface="Arial" pitchFamily="34" charset="0"/>
                </a:rPr>
                <a:t>Cell:Cell</a:t>
              </a:r>
              <a:endParaRPr lang="en-US" sz="2400" dirty="0" smtClean="0">
                <a:solidFill>
                  <a:schemeClr val="tx1"/>
                </a:solidFill>
                <a:effectLst/>
                <a:latin typeface="Arial" pitchFamily="34" charset="0"/>
                <a:ea typeface="ＭＳ Ｐゴシック" charset="0"/>
                <a:cs typeface="Arial" pitchFamily="34" charset="0"/>
              </a:endParaRPr>
            </a:p>
            <a:p>
              <a:pPr algn="ctr" defTabSz="457200" eaLnBrk="1" hangingPunct="1">
                <a:lnSpc>
                  <a:spcPct val="100000"/>
                </a:lnSpc>
                <a:spcBef>
                  <a:spcPct val="0"/>
                </a:spcBef>
                <a:buClrTx/>
                <a:buSzTx/>
                <a:buFontTx/>
                <a:buNone/>
              </a:pPr>
              <a:r>
                <a:rPr lang="en-US" sz="2400" dirty="0" smtClean="0">
                  <a:solidFill>
                    <a:schemeClr val="tx1"/>
                  </a:solidFill>
                  <a:effectLst/>
                  <a:latin typeface="Arial" pitchFamily="34" charset="0"/>
                  <a:ea typeface="ＭＳ Ｐゴシック" charset="0"/>
                  <a:cs typeface="Arial" pitchFamily="34" charset="0"/>
                </a:rPr>
                <a:t>interaction</a:t>
              </a:r>
              <a:endParaRPr lang="en-US" sz="2400" dirty="0">
                <a:solidFill>
                  <a:schemeClr val="tx1"/>
                </a:solidFill>
                <a:effectLst/>
                <a:latin typeface="Arial" pitchFamily="34" charset="0"/>
                <a:ea typeface="ＭＳ Ｐゴシック" charset="0"/>
                <a:cs typeface="Arial" pitchFamily="34" charset="0"/>
              </a:endParaRPr>
            </a:p>
          </p:txBody>
        </p:sp>
        <p:sp>
          <p:nvSpPr>
            <p:cNvPr id="89" name="TextBox 88"/>
            <p:cNvSpPr txBox="1"/>
            <p:nvPr/>
          </p:nvSpPr>
          <p:spPr>
            <a:xfrm>
              <a:off x="303761" y="5254760"/>
              <a:ext cx="2972289" cy="830997"/>
            </a:xfrm>
            <a:prstGeom prst="rect">
              <a:avLst/>
            </a:prstGeom>
            <a:noFill/>
          </p:spPr>
          <p:txBody>
            <a:bodyPr wrap="none" rtlCol="0">
              <a:spAutoFit/>
            </a:bodyPr>
            <a:lstStyle/>
            <a:p>
              <a:pPr defTabSz="457200" eaLnBrk="1" hangingPunct="1">
                <a:lnSpc>
                  <a:spcPct val="100000"/>
                </a:lnSpc>
                <a:spcBef>
                  <a:spcPct val="0"/>
                </a:spcBef>
                <a:buClrTx/>
                <a:buSzTx/>
                <a:buFontTx/>
                <a:buNone/>
              </a:pPr>
              <a:r>
                <a:rPr lang="en-US" sz="2400" dirty="0" smtClean="0">
                  <a:solidFill>
                    <a:schemeClr val="tx1"/>
                  </a:solidFill>
                  <a:effectLst/>
                  <a:latin typeface="Arial"/>
                  <a:ea typeface="ＭＳ Ｐゴシック" charset="0"/>
                  <a:cs typeface="Arial"/>
                </a:rPr>
                <a:t>TNF-α</a:t>
              </a:r>
            </a:p>
            <a:p>
              <a:pPr defTabSz="457200" eaLnBrk="1" hangingPunct="1">
                <a:lnSpc>
                  <a:spcPct val="100000"/>
                </a:lnSpc>
                <a:spcBef>
                  <a:spcPct val="0"/>
                </a:spcBef>
                <a:buClrTx/>
                <a:buSzTx/>
                <a:buFontTx/>
                <a:buNone/>
              </a:pPr>
              <a:r>
                <a:rPr lang="en-US" sz="2400" dirty="0" smtClean="0">
                  <a:solidFill>
                    <a:schemeClr val="tx1"/>
                  </a:solidFill>
                  <a:effectLst/>
                  <a:latin typeface="Arial"/>
                  <a:ea typeface="ＭＳ Ｐゴシック" charset="0"/>
                  <a:cs typeface="Arial"/>
                </a:rPr>
                <a:t>Other trophic factors</a:t>
              </a:r>
              <a:endParaRPr lang="en-US" sz="2400" dirty="0">
                <a:solidFill>
                  <a:schemeClr val="tx1"/>
                </a:solidFill>
                <a:effectLst/>
                <a:latin typeface="Arial"/>
                <a:ea typeface="ＭＳ Ｐゴシック" charset="0"/>
                <a:cs typeface="Arial"/>
              </a:endParaRPr>
            </a:p>
          </p:txBody>
        </p:sp>
        <p:sp>
          <p:nvSpPr>
            <p:cNvPr id="91" name="TextBox 90"/>
            <p:cNvSpPr txBox="1"/>
            <p:nvPr/>
          </p:nvSpPr>
          <p:spPr>
            <a:xfrm>
              <a:off x="3768738" y="4065100"/>
              <a:ext cx="1606530" cy="830997"/>
            </a:xfrm>
            <a:prstGeom prst="rect">
              <a:avLst/>
            </a:prstGeom>
            <a:noFill/>
          </p:spPr>
          <p:txBody>
            <a:bodyPr wrap="none" rtlCol="0">
              <a:spAutoFit/>
            </a:bodyPr>
            <a:lstStyle/>
            <a:p>
              <a:pPr algn="ctr" defTabSz="457200" eaLnBrk="1" hangingPunct="1">
                <a:lnSpc>
                  <a:spcPct val="100000"/>
                </a:lnSpc>
                <a:spcBef>
                  <a:spcPct val="0"/>
                </a:spcBef>
                <a:buClrTx/>
                <a:buSzTx/>
                <a:buFontTx/>
                <a:buNone/>
              </a:pPr>
              <a:r>
                <a:rPr lang="en-US" sz="2400" dirty="0" err="1" smtClean="0">
                  <a:solidFill>
                    <a:schemeClr val="tx1"/>
                  </a:solidFill>
                  <a:effectLst/>
                  <a:latin typeface="Arial" pitchFamily="34" charset="0"/>
                  <a:ea typeface="ＭＳ Ｐゴシック" charset="0"/>
                  <a:cs typeface="Arial" pitchFamily="34" charset="0"/>
                </a:rPr>
                <a:t>Cell:Cell</a:t>
              </a:r>
              <a:endParaRPr lang="en-US" sz="2400" dirty="0" smtClean="0">
                <a:solidFill>
                  <a:schemeClr val="tx1"/>
                </a:solidFill>
                <a:effectLst/>
                <a:latin typeface="Arial" pitchFamily="34" charset="0"/>
                <a:ea typeface="ＭＳ Ｐゴシック" charset="0"/>
                <a:cs typeface="Arial" pitchFamily="34" charset="0"/>
              </a:endParaRPr>
            </a:p>
            <a:p>
              <a:pPr algn="ctr" defTabSz="457200" eaLnBrk="1" hangingPunct="1">
                <a:lnSpc>
                  <a:spcPct val="100000"/>
                </a:lnSpc>
                <a:spcBef>
                  <a:spcPct val="0"/>
                </a:spcBef>
                <a:buClrTx/>
                <a:buSzTx/>
                <a:buFontTx/>
                <a:buNone/>
              </a:pPr>
              <a:r>
                <a:rPr lang="en-US" sz="2400" dirty="0" smtClean="0">
                  <a:solidFill>
                    <a:schemeClr val="tx1"/>
                  </a:solidFill>
                  <a:effectLst/>
                  <a:latin typeface="Arial" pitchFamily="34" charset="0"/>
                  <a:ea typeface="ＭＳ Ｐゴシック" charset="0"/>
                  <a:cs typeface="Arial" pitchFamily="34" charset="0"/>
                </a:rPr>
                <a:t>interaction</a:t>
              </a:r>
              <a:endParaRPr lang="en-US" sz="2400" dirty="0">
                <a:solidFill>
                  <a:schemeClr val="tx1"/>
                </a:solidFill>
                <a:effectLst/>
                <a:latin typeface="Arial" pitchFamily="34" charset="0"/>
                <a:ea typeface="ＭＳ Ｐゴシック" charset="0"/>
                <a:cs typeface="Arial" pitchFamily="34" charset="0"/>
              </a:endParaRPr>
            </a:p>
          </p:txBody>
        </p:sp>
        <p:sp>
          <p:nvSpPr>
            <p:cNvPr id="92" name="TextBox 91"/>
            <p:cNvSpPr txBox="1"/>
            <p:nvPr/>
          </p:nvSpPr>
          <p:spPr>
            <a:xfrm>
              <a:off x="6280520" y="5181600"/>
              <a:ext cx="806439" cy="461665"/>
            </a:xfrm>
            <a:prstGeom prst="rect">
              <a:avLst/>
            </a:prstGeom>
            <a:noFill/>
          </p:spPr>
          <p:txBody>
            <a:bodyPr wrap="none" rtlCol="0">
              <a:spAutoFit/>
            </a:bodyPr>
            <a:lstStyle/>
            <a:p>
              <a:pPr defTabSz="457200" eaLnBrk="1" hangingPunct="1">
                <a:lnSpc>
                  <a:spcPct val="100000"/>
                </a:lnSpc>
                <a:spcBef>
                  <a:spcPct val="0"/>
                </a:spcBef>
                <a:buClrTx/>
                <a:buSzTx/>
                <a:buFontTx/>
                <a:buNone/>
              </a:pPr>
              <a:r>
                <a:rPr lang="en-US" sz="2400" dirty="0" err="1" smtClean="0">
                  <a:solidFill>
                    <a:schemeClr val="tx1"/>
                  </a:solidFill>
                  <a:effectLst/>
                  <a:latin typeface="Arial"/>
                  <a:ea typeface="ＭＳ Ｐゴシック" charset="0"/>
                  <a:cs typeface="Arial"/>
                </a:rPr>
                <a:t>Treg</a:t>
              </a:r>
              <a:endParaRPr lang="en-US" sz="2400" dirty="0">
                <a:solidFill>
                  <a:schemeClr val="tx1"/>
                </a:solidFill>
                <a:effectLst/>
                <a:latin typeface="Arial"/>
                <a:ea typeface="ＭＳ Ｐゴシック" charset="0"/>
                <a:cs typeface="Arial"/>
              </a:endParaRPr>
            </a:p>
          </p:txBody>
        </p:sp>
        <p:sp>
          <p:nvSpPr>
            <p:cNvPr id="93" name="TextBox 92"/>
            <p:cNvSpPr txBox="1"/>
            <p:nvPr/>
          </p:nvSpPr>
          <p:spPr>
            <a:xfrm>
              <a:off x="7897609" y="5181600"/>
              <a:ext cx="634917" cy="461665"/>
            </a:xfrm>
            <a:prstGeom prst="rect">
              <a:avLst/>
            </a:prstGeom>
            <a:noFill/>
          </p:spPr>
          <p:txBody>
            <a:bodyPr wrap="none" rtlCol="0">
              <a:spAutoFit/>
            </a:bodyPr>
            <a:lstStyle/>
            <a:p>
              <a:pPr defTabSz="457200" eaLnBrk="1" hangingPunct="1">
                <a:lnSpc>
                  <a:spcPct val="100000"/>
                </a:lnSpc>
                <a:spcBef>
                  <a:spcPct val="0"/>
                </a:spcBef>
                <a:buClrTx/>
                <a:buSzTx/>
                <a:buFontTx/>
                <a:buNone/>
              </a:pPr>
              <a:r>
                <a:rPr lang="en-US" sz="2400" dirty="0" smtClean="0">
                  <a:solidFill>
                    <a:schemeClr val="tx1"/>
                  </a:solidFill>
                  <a:effectLst/>
                  <a:latin typeface="Arial"/>
                  <a:ea typeface="ＭＳ Ｐゴシック" charset="0"/>
                  <a:cs typeface="Arial"/>
                </a:rPr>
                <a:t>Tr1</a:t>
              </a:r>
              <a:endParaRPr lang="en-US" sz="2400" dirty="0">
                <a:solidFill>
                  <a:schemeClr val="tx1"/>
                </a:solidFill>
                <a:effectLst/>
                <a:latin typeface="Arial"/>
                <a:ea typeface="ＭＳ Ｐゴシック" charset="0"/>
                <a:cs typeface="Arial"/>
              </a:endParaRPr>
            </a:p>
          </p:txBody>
        </p:sp>
      </p:grpSp>
      <p:sp>
        <p:nvSpPr>
          <p:cNvPr id="2" name="TextBox 1"/>
          <p:cNvSpPr txBox="1"/>
          <p:nvPr/>
        </p:nvSpPr>
        <p:spPr>
          <a:xfrm>
            <a:off x="4775210" y="4953000"/>
            <a:ext cx="558166" cy="369332"/>
          </a:xfrm>
          <a:prstGeom prst="rect">
            <a:avLst/>
          </a:prstGeom>
          <a:noFill/>
        </p:spPr>
        <p:txBody>
          <a:bodyPr wrap="none" rtlCol="0">
            <a:spAutoFit/>
          </a:bodyPr>
          <a:lstStyle/>
          <a:p>
            <a:pPr>
              <a:buNone/>
            </a:pPr>
            <a:r>
              <a:rPr lang="en-US" dirty="0" smtClean="0">
                <a:solidFill>
                  <a:schemeClr val="tx1"/>
                </a:solidFill>
                <a:effectLst/>
                <a:latin typeface="+mn-lt"/>
              </a:rPr>
              <a:t>HSC</a:t>
            </a:r>
            <a:endParaRPr lang="en-US" dirty="0">
              <a:solidFill>
                <a:schemeClr val="tx1"/>
              </a:solidFill>
              <a:effectLst/>
              <a:latin typeface="+mn-lt"/>
            </a:endParaRPr>
          </a:p>
        </p:txBody>
      </p:sp>
      <p:pic>
        <p:nvPicPr>
          <p:cNvPr id="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0" y="6385093"/>
            <a:ext cx="1083733" cy="44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03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52400"/>
            <a:ext cx="9144000" cy="984250"/>
          </a:xfrm>
        </p:spPr>
        <p:txBody>
          <a:bodyPr/>
          <a:lstStyle/>
          <a:p>
            <a:r>
              <a:rPr lang="en-US" sz="4000" dirty="0" smtClean="0">
                <a:solidFill>
                  <a:srgbClr val="4F81BD"/>
                </a:solidFill>
              </a:rPr>
              <a:t>Simultaneous FCRx + Kidney Transplant</a:t>
            </a:r>
          </a:p>
        </p:txBody>
      </p:sp>
      <p:pic>
        <p:nvPicPr>
          <p:cNvPr id="983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466" y="1230317"/>
            <a:ext cx="7833832" cy="4922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285070" y="3124208"/>
            <a:ext cx="1896533" cy="938719"/>
          </a:xfrm>
          <a:custGeom>
            <a:avLst/>
            <a:gdLst>
              <a:gd name="connsiteX0" fmla="*/ 0 w 1905000"/>
              <a:gd name="connsiteY0" fmla="*/ 0 h 762000"/>
              <a:gd name="connsiteX1" fmla="*/ 1905000 w 1905000"/>
              <a:gd name="connsiteY1" fmla="*/ 0 h 762000"/>
              <a:gd name="connsiteX2" fmla="*/ 1905000 w 1905000"/>
              <a:gd name="connsiteY2" fmla="*/ 762000 h 762000"/>
              <a:gd name="connsiteX3" fmla="*/ 0 w 1905000"/>
              <a:gd name="connsiteY3" fmla="*/ 762000 h 762000"/>
              <a:gd name="connsiteX4" fmla="*/ 0 w 1905000"/>
              <a:gd name="connsiteY4" fmla="*/ 0 h 762000"/>
              <a:gd name="connsiteX0" fmla="*/ 0 w 1905000"/>
              <a:gd name="connsiteY0" fmla="*/ 0 h 781050"/>
              <a:gd name="connsiteX1" fmla="*/ 1905000 w 1905000"/>
              <a:gd name="connsiteY1" fmla="*/ 0 h 781050"/>
              <a:gd name="connsiteX2" fmla="*/ 1514475 w 1905000"/>
              <a:gd name="connsiteY2" fmla="*/ 781050 h 781050"/>
              <a:gd name="connsiteX3" fmla="*/ 0 w 1905000"/>
              <a:gd name="connsiteY3" fmla="*/ 762000 h 781050"/>
              <a:gd name="connsiteX4" fmla="*/ 0 w 1905000"/>
              <a:gd name="connsiteY4" fmla="*/ 0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781050">
                <a:moveTo>
                  <a:pt x="0" y="0"/>
                </a:moveTo>
                <a:lnTo>
                  <a:pt x="1905000" y="0"/>
                </a:lnTo>
                <a:lnTo>
                  <a:pt x="1514475" y="781050"/>
                </a:lnTo>
                <a:lnTo>
                  <a:pt x="0" y="762000"/>
                </a:lnTo>
                <a:lnTo>
                  <a:pt x="0" y="0"/>
                </a:lnTo>
                <a:close/>
              </a:path>
            </a:pathLst>
          </a:custGeom>
          <a:solidFill>
            <a:srgbClr val="FFFFDD"/>
          </a:solidFill>
        </p:spPr>
        <p:txBody>
          <a:bodyPr wrap="square" rtlCol="0">
            <a:spAutoFit/>
          </a:bodyPr>
          <a:lstStyle/>
          <a:p>
            <a:pPr>
              <a:lnSpc>
                <a:spcPct val="100000"/>
              </a:lnSpc>
              <a:spcBef>
                <a:spcPts val="0"/>
              </a:spcBef>
              <a:buNone/>
            </a:pPr>
            <a:r>
              <a:rPr lang="en-US" sz="1100" dirty="0" smtClean="0">
                <a:solidFill>
                  <a:schemeClr val="tx1"/>
                </a:solidFill>
                <a:effectLst/>
                <a:latin typeface="Century Gothic" pitchFamily="34" charset="0"/>
                <a:cs typeface="Arial" pitchFamily="34" charset="0"/>
              </a:rPr>
              <a:t>Conditioning to suppress Patient’s own Immune system.  </a:t>
            </a:r>
          </a:p>
          <a:p>
            <a:pPr>
              <a:lnSpc>
                <a:spcPct val="100000"/>
              </a:lnSpc>
              <a:spcBef>
                <a:spcPts val="0"/>
              </a:spcBef>
              <a:buNone/>
            </a:pPr>
            <a:r>
              <a:rPr lang="en-US" sz="1100" dirty="0" smtClean="0">
                <a:solidFill>
                  <a:schemeClr val="tx1"/>
                </a:solidFill>
                <a:effectLst/>
                <a:latin typeface="Century Gothic" pitchFamily="34" charset="0"/>
                <a:cs typeface="Arial" pitchFamily="34" charset="0"/>
              </a:rPr>
              <a:t>Fludarabine, Cytoxan, 200cGy TBI</a:t>
            </a:r>
            <a:endParaRPr lang="en-US" sz="1100" dirty="0">
              <a:solidFill>
                <a:schemeClr val="tx1"/>
              </a:solidFill>
              <a:effectLst/>
              <a:latin typeface="Century Gothic" pitchFamily="34" charset="0"/>
              <a:cs typeface="Arial" pitchFamily="34"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7312" y="6096000"/>
            <a:ext cx="856688" cy="762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0" y="6385093"/>
            <a:ext cx="1083733" cy="44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691467" y="6477023"/>
            <a:ext cx="5080000" cy="338554"/>
          </a:xfrm>
          <a:prstGeom prst="rect">
            <a:avLst/>
          </a:prstGeom>
          <a:noFill/>
        </p:spPr>
        <p:txBody>
          <a:bodyPr wrap="square" rtlCol="0">
            <a:spAutoFit/>
          </a:bodyPr>
          <a:lstStyle/>
          <a:p>
            <a:pPr algn="r">
              <a:buNone/>
            </a:pPr>
            <a:r>
              <a:rPr lang="en-US" sz="1600" dirty="0">
                <a:solidFill>
                  <a:schemeClr val="tx1"/>
                </a:solidFill>
                <a:effectLst/>
              </a:rPr>
              <a:t>Leventhal </a:t>
            </a:r>
            <a:r>
              <a:rPr lang="en-US" sz="1600" dirty="0" smtClean="0">
                <a:solidFill>
                  <a:schemeClr val="tx1"/>
                </a:solidFill>
                <a:effectLst/>
              </a:rPr>
              <a:t>J et al, </a:t>
            </a:r>
            <a:r>
              <a:rPr lang="en-US" sz="1600" i="1" dirty="0" smtClean="0">
                <a:solidFill>
                  <a:schemeClr val="tx1"/>
                </a:solidFill>
                <a:effectLst/>
              </a:rPr>
              <a:t>J </a:t>
            </a:r>
            <a:r>
              <a:rPr lang="en-US" sz="1600" i="1" dirty="0" err="1" smtClean="0">
                <a:solidFill>
                  <a:schemeClr val="tx1"/>
                </a:solidFill>
                <a:effectLst/>
              </a:rPr>
              <a:t>Clin</a:t>
            </a:r>
            <a:r>
              <a:rPr lang="en-US" sz="1600" i="1" dirty="0" smtClean="0">
                <a:solidFill>
                  <a:schemeClr val="tx1"/>
                </a:solidFill>
                <a:effectLst/>
              </a:rPr>
              <a:t> </a:t>
            </a:r>
            <a:r>
              <a:rPr lang="en-US" sz="1600" i="1" dirty="0" err="1" smtClean="0">
                <a:solidFill>
                  <a:schemeClr val="tx1"/>
                </a:solidFill>
                <a:effectLst/>
              </a:rPr>
              <a:t>Pharmacol</a:t>
            </a:r>
            <a:r>
              <a:rPr lang="en-US" sz="1600" i="1" dirty="0" smtClean="0">
                <a:solidFill>
                  <a:schemeClr val="tx1"/>
                </a:solidFill>
                <a:effectLst/>
              </a:rPr>
              <a:t> </a:t>
            </a:r>
            <a:r>
              <a:rPr lang="en-US" sz="1600" i="1" dirty="0" err="1" smtClean="0">
                <a:solidFill>
                  <a:schemeClr val="tx1"/>
                </a:solidFill>
                <a:effectLst/>
              </a:rPr>
              <a:t>Thera</a:t>
            </a:r>
            <a:r>
              <a:rPr lang="en-US" sz="1600" dirty="0" smtClean="0">
                <a:solidFill>
                  <a:schemeClr val="tx1"/>
                </a:solidFill>
                <a:effectLst/>
              </a:rPr>
              <a:t>, </a:t>
            </a:r>
            <a:r>
              <a:rPr lang="en-US" sz="1600" dirty="0">
                <a:solidFill>
                  <a:schemeClr val="tx1"/>
                </a:solidFill>
                <a:effectLst/>
              </a:rPr>
              <a:t>September 2012</a:t>
            </a:r>
            <a:endParaRPr lang="en-US" sz="1600" dirty="0">
              <a:solidFill>
                <a:schemeClr val="tx1"/>
              </a:solidFill>
            </a:endParaRPr>
          </a:p>
        </p:txBody>
      </p:sp>
    </p:spTree>
    <p:extLst>
      <p:ext uri="{BB962C8B-B14F-4D97-AF65-F5344CB8AC3E}">
        <p14:creationId xmlns:p14="http://schemas.microsoft.com/office/powerpoint/2010/main" val="2504739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p:txBody>
          <a:bodyPr/>
          <a:lstStyle/>
          <a:p>
            <a:pPr eaLnBrk="1" hangingPunct="1"/>
            <a:r>
              <a:rPr lang="en-US" dirty="0" smtClean="0">
                <a:ea typeface="ＭＳ Ｐゴシック" charset="-128"/>
                <a:cs typeface="ＭＳ Ｐゴシック" charset="-128"/>
              </a:rPr>
              <a:t>Molecular Engineering for Antigen Delivery in Induction of Antigen-Specific Tolerance</a:t>
            </a:r>
          </a:p>
        </p:txBody>
      </p:sp>
      <p:sp>
        <p:nvSpPr>
          <p:cNvPr id="14339" name="Rectangle 3"/>
          <p:cNvSpPr>
            <a:spLocks noGrp="1" noChangeArrowheads="1"/>
          </p:cNvSpPr>
          <p:nvPr>
            <p:ph type="subTitle" idx="1"/>
          </p:nvPr>
        </p:nvSpPr>
        <p:spPr>
          <a:xfrm>
            <a:off x="685800" y="2819400"/>
            <a:ext cx="8077200" cy="1752600"/>
          </a:xfrm>
        </p:spPr>
        <p:txBody>
          <a:bodyPr/>
          <a:lstStyle/>
          <a:p>
            <a:pPr eaLnBrk="1" hangingPunct="1">
              <a:buFont typeface="Wingdings" charset="2"/>
              <a:buNone/>
            </a:pPr>
            <a:r>
              <a:rPr lang="en-US" dirty="0" smtClean="0">
                <a:ea typeface="ＭＳ Ｐゴシック" charset="-128"/>
                <a:cs typeface="ＭＳ Ｐゴシック" charset="-128"/>
              </a:rPr>
              <a:t>Jeffrey A. Hubbell</a:t>
            </a:r>
          </a:p>
          <a:p>
            <a:pPr eaLnBrk="1" hangingPunct="1">
              <a:buFont typeface="Wingdings" charset="2"/>
              <a:buNone/>
            </a:pPr>
            <a:r>
              <a:rPr lang="en-US" sz="1800" dirty="0" smtClean="0">
                <a:ea typeface="ＭＳ Ｐゴシック" charset="-128"/>
                <a:cs typeface="ＭＳ Ｐゴシック" charset="-128"/>
              </a:rPr>
              <a:t>Institute of Bioengineering, </a:t>
            </a:r>
            <a:r>
              <a:rPr lang="en-US" sz="1800" dirty="0">
                <a:ea typeface="ＭＳ Ｐゴシック" charset="-128"/>
                <a:cs typeface="ＭＳ Ｐゴシック" charset="-128"/>
              </a:rPr>
              <a:t>E</a:t>
            </a:r>
            <a:r>
              <a:rPr lang="en-US" sz="1800" dirty="0" smtClean="0">
                <a:ea typeface="ＭＳ Ｐゴシック" charset="-128"/>
                <a:cs typeface="ＭＳ Ｐゴシック" charset="-128"/>
              </a:rPr>
              <a:t>cole Polytechnique Fédérale de Lausanne</a:t>
            </a:r>
          </a:p>
          <a:p>
            <a:pPr eaLnBrk="1" hangingPunct="1">
              <a:buFont typeface="Wingdings" charset="2"/>
              <a:buNone/>
            </a:pPr>
            <a:r>
              <a:rPr lang="en-US" sz="1800" dirty="0" smtClean="0">
                <a:ea typeface="ＭＳ Ｐゴシック" charset="-128"/>
                <a:cs typeface="ＭＳ Ｐゴシック" charset="-128"/>
              </a:rPr>
              <a:t>Institute for Molecular Engineering, University of Chicago</a:t>
            </a:r>
          </a:p>
        </p:txBody>
      </p:sp>
      <p:pic>
        <p:nvPicPr>
          <p:cNvPr id="14340" name="Picture 4" descr="055_mm_300_rouge"/>
          <p:cNvPicPr>
            <a:picLocks noChangeAspect="1" noChangeArrowheads="1"/>
          </p:cNvPicPr>
          <p:nvPr/>
        </p:nvPicPr>
        <p:blipFill>
          <a:blip r:embed="rId3"/>
          <a:srcRect/>
          <a:stretch>
            <a:fillRect/>
          </a:stretch>
        </p:blipFill>
        <p:spPr bwMode="auto">
          <a:xfrm>
            <a:off x="395536" y="5219158"/>
            <a:ext cx="3168352" cy="1522210"/>
          </a:xfrm>
          <a:prstGeom prst="rect">
            <a:avLst/>
          </a:prstGeom>
          <a:noFill/>
          <a:ln w="9525">
            <a:noFill/>
            <a:miter lim="800000"/>
            <a:headEnd/>
            <a:tailEnd/>
          </a:ln>
        </p:spPr>
      </p:pic>
      <p:pic>
        <p:nvPicPr>
          <p:cNvPr id="5" name="Picture 4" descr="IME_logo_fullcol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5157192"/>
            <a:ext cx="4628316" cy="1383804"/>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95536" y="332656"/>
            <a:ext cx="8568952" cy="1368152"/>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Arial" pitchFamily="-65" charset="0"/>
            </a:endParaRPr>
          </a:p>
        </p:txBody>
      </p:sp>
      <p:sp>
        <p:nvSpPr>
          <p:cNvPr id="2" name="Title 1"/>
          <p:cNvSpPr>
            <a:spLocks noGrp="1"/>
          </p:cNvSpPr>
          <p:nvPr>
            <p:ph type="title"/>
          </p:nvPr>
        </p:nvSpPr>
        <p:spPr>
          <a:xfrm>
            <a:off x="451371" y="620688"/>
            <a:ext cx="8513117" cy="504056"/>
          </a:xfrm>
        </p:spPr>
        <p:txBody>
          <a:bodyPr/>
          <a:lstStyle/>
          <a:p>
            <a:r>
              <a:rPr lang="en-US" sz="3600" dirty="0" smtClean="0"/>
              <a:t>Antigen Delivery in </a:t>
            </a:r>
            <a:br>
              <a:rPr lang="en-US" sz="3600" dirty="0" smtClean="0"/>
            </a:br>
            <a:r>
              <a:rPr lang="en-US" sz="3600" dirty="0" smtClean="0"/>
              <a:t>Inverse Vaccination</a:t>
            </a:r>
            <a:endParaRPr lang="en-US" sz="2400" dirty="0">
              <a:solidFill>
                <a:schemeClr val="tx1"/>
              </a:solidFill>
            </a:endParaRPr>
          </a:p>
        </p:txBody>
      </p:sp>
      <p:pic>
        <p:nvPicPr>
          <p:cNvPr id="42" name="Picture 41"/>
          <p:cNvPicPr>
            <a:picLocks noChangeAspect="1" noChangeArrowheads="1"/>
          </p:cNvPicPr>
          <p:nvPr/>
        </p:nvPicPr>
        <p:blipFill>
          <a:blip r:embed="rId2"/>
          <a:srcRect/>
          <a:stretch>
            <a:fillRect/>
          </a:stretch>
        </p:blipFill>
        <p:spPr bwMode="auto">
          <a:xfrm>
            <a:off x="994740" y="1780530"/>
            <a:ext cx="3145212" cy="2368550"/>
          </a:xfrm>
          <a:prstGeom prst="rect">
            <a:avLst/>
          </a:prstGeom>
          <a:noFill/>
          <a:ln w="9525">
            <a:noFill/>
            <a:miter lim="800000"/>
            <a:headEnd/>
            <a:tailEnd/>
          </a:ln>
        </p:spPr>
      </p:pic>
      <p:sp>
        <p:nvSpPr>
          <p:cNvPr id="43" name="TextBox 42"/>
          <p:cNvSpPr txBox="1"/>
          <p:nvPr/>
        </p:nvSpPr>
        <p:spPr>
          <a:xfrm>
            <a:off x="505272" y="1371600"/>
            <a:ext cx="3733800" cy="461665"/>
          </a:xfrm>
          <a:prstGeom prst="rect">
            <a:avLst/>
          </a:prstGeom>
          <a:noFill/>
        </p:spPr>
        <p:txBody>
          <a:bodyPr wrap="square" rtlCol="0">
            <a:spAutoFit/>
          </a:bodyPr>
          <a:lstStyle/>
          <a:p>
            <a:pPr algn="ctr" eaLnBrk="0" fontAlgn="base" hangingPunct="0">
              <a:spcBef>
                <a:spcPct val="0"/>
              </a:spcBef>
              <a:spcAft>
                <a:spcPct val="0"/>
              </a:spcAft>
            </a:pPr>
            <a:r>
              <a:rPr lang="en-US" sz="1200" dirty="0" smtClean="0">
                <a:solidFill>
                  <a:srgbClr val="000000"/>
                </a:solidFill>
                <a:latin typeface="Arial" charset="0"/>
              </a:rPr>
              <a:t>Lymph Nodes </a:t>
            </a:r>
            <a:r>
              <a:rPr lang="en-US" sz="1600" dirty="0" smtClean="0">
                <a:solidFill>
                  <a:srgbClr val="000000"/>
                </a:solidFill>
                <a:latin typeface="Arial" charset="0"/>
              </a:rPr>
              <a:t>(invader/self)</a:t>
            </a:r>
            <a:endParaRPr lang="en-US" sz="1600" dirty="0">
              <a:solidFill>
                <a:srgbClr val="000000"/>
              </a:solidFill>
              <a:latin typeface="Arial" charset="0"/>
            </a:endParaRPr>
          </a:p>
        </p:txBody>
      </p:sp>
      <p:pic>
        <p:nvPicPr>
          <p:cNvPr id="44" name="Picture 43"/>
          <p:cNvPicPr>
            <a:picLocks noChangeAspect="1"/>
          </p:cNvPicPr>
          <p:nvPr/>
        </p:nvPicPr>
        <p:blipFill>
          <a:blip r:embed="rId3"/>
          <a:stretch>
            <a:fillRect/>
          </a:stretch>
        </p:blipFill>
        <p:spPr>
          <a:xfrm>
            <a:off x="6300193" y="1679164"/>
            <a:ext cx="2304256" cy="2780791"/>
          </a:xfrm>
          <a:prstGeom prst="rect">
            <a:avLst/>
          </a:prstGeom>
        </p:spPr>
      </p:pic>
      <p:sp>
        <p:nvSpPr>
          <p:cNvPr id="46" name="TextBox 45"/>
          <p:cNvSpPr txBox="1"/>
          <p:nvPr/>
        </p:nvSpPr>
        <p:spPr>
          <a:xfrm>
            <a:off x="5364088" y="1371600"/>
            <a:ext cx="3733800" cy="461665"/>
          </a:xfrm>
          <a:prstGeom prst="rect">
            <a:avLst/>
          </a:prstGeom>
          <a:noFill/>
        </p:spPr>
        <p:txBody>
          <a:bodyPr wrap="square" rtlCol="0">
            <a:spAutoFit/>
          </a:bodyPr>
          <a:lstStyle/>
          <a:p>
            <a:pPr algn="ctr" eaLnBrk="0" fontAlgn="base" hangingPunct="0">
              <a:spcBef>
                <a:spcPct val="0"/>
              </a:spcBef>
              <a:spcAft>
                <a:spcPct val="0"/>
              </a:spcAft>
            </a:pPr>
            <a:r>
              <a:rPr lang="en-US" sz="1200" dirty="0" smtClean="0">
                <a:solidFill>
                  <a:srgbClr val="000000"/>
                </a:solidFill>
                <a:latin typeface="Arial" charset="0"/>
              </a:rPr>
              <a:t>Mucosae </a:t>
            </a:r>
            <a:r>
              <a:rPr lang="en-US" sz="1600" dirty="0" smtClean="0">
                <a:solidFill>
                  <a:srgbClr val="000000"/>
                </a:solidFill>
                <a:latin typeface="Arial" charset="0"/>
              </a:rPr>
              <a:t>(invader/friendly)</a:t>
            </a:r>
            <a:endParaRPr lang="en-US" sz="1600" dirty="0">
              <a:solidFill>
                <a:srgbClr val="000000"/>
              </a:solidFill>
              <a:latin typeface="Arial" charset="0"/>
            </a:endParaRPr>
          </a:p>
        </p:txBody>
      </p:sp>
      <p:sp>
        <p:nvSpPr>
          <p:cNvPr id="47" name="TextBox 46"/>
          <p:cNvSpPr txBox="1"/>
          <p:nvPr/>
        </p:nvSpPr>
        <p:spPr>
          <a:xfrm>
            <a:off x="-241920" y="4365104"/>
            <a:ext cx="3733800" cy="461665"/>
          </a:xfrm>
          <a:prstGeom prst="rect">
            <a:avLst/>
          </a:prstGeom>
          <a:noFill/>
        </p:spPr>
        <p:txBody>
          <a:bodyPr wrap="square" rtlCol="0">
            <a:spAutoFit/>
          </a:bodyPr>
          <a:lstStyle/>
          <a:p>
            <a:pPr algn="ctr" eaLnBrk="0" fontAlgn="base" hangingPunct="0">
              <a:spcBef>
                <a:spcPct val="0"/>
              </a:spcBef>
              <a:spcAft>
                <a:spcPct val="0"/>
              </a:spcAft>
            </a:pPr>
            <a:r>
              <a:rPr lang="en-US" dirty="0" smtClean="0">
                <a:solidFill>
                  <a:srgbClr val="000000"/>
                </a:solidFill>
                <a:latin typeface="Arial" charset="0"/>
              </a:rPr>
              <a:t>Spleen</a:t>
            </a:r>
            <a:r>
              <a:rPr lang="en-US" sz="1200" dirty="0" smtClean="0">
                <a:solidFill>
                  <a:srgbClr val="000000"/>
                </a:solidFill>
                <a:latin typeface="Arial" charset="0"/>
              </a:rPr>
              <a:t> </a:t>
            </a:r>
            <a:r>
              <a:rPr lang="en-US" sz="1600" dirty="0" smtClean="0">
                <a:solidFill>
                  <a:srgbClr val="000000"/>
                </a:solidFill>
                <a:latin typeface="Arial" charset="0"/>
              </a:rPr>
              <a:t>(self/invader)</a:t>
            </a:r>
            <a:endParaRPr lang="en-US" sz="1600" dirty="0">
              <a:solidFill>
                <a:srgbClr val="000000"/>
              </a:solidFill>
              <a:latin typeface="Arial" charset="0"/>
            </a:endParaRPr>
          </a:p>
        </p:txBody>
      </p:sp>
      <p:sp>
        <p:nvSpPr>
          <p:cNvPr id="49" name="TextBox 48"/>
          <p:cNvSpPr txBox="1"/>
          <p:nvPr/>
        </p:nvSpPr>
        <p:spPr>
          <a:xfrm>
            <a:off x="3779912" y="3759423"/>
            <a:ext cx="3733800" cy="461665"/>
          </a:xfrm>
          <a:prstGeom prst="rect">
            <a:avLst/>
          </a:prstGeom>
          <a:noFill/>
        </p:spPr>
        <p:txBody>
          <a:bodyPr wrap="square" rtlCol="0">
            <a:spAutoFit/>
          </a:bodyPr>
          <a:lstStyle/>
          <a:p>
            <a:pPr algn="ctr" eaLnBrk="0" fontAlgn="base" hangingPunct="0">
              <a:spcBef>
                <a:spcPct val="0"/>
              </a:spcBef>
              <a:spcAft>
                <a:spcPct val="0"/>
              </a:spcAft>
            </a:pPr>
            <a:r>
              <a:rPr lang="en-US" sz="1200" dirty="0" smtClean="0">
                <a:solidFill>
                  <a:srgbClr val="000000"/>
                </a:solidFill>
                <a:latin typeface="Arial" charset="0"/>
              </a:rPr>
              <a:t>Liver</a:t>
            </a:r>
            <a:r>
              <a:rPr lang="en-US" sz="1600" dirty="0" smtClean="0">
                <a:solidFill>
                  <a:srgbClr val="000000"/>
                </a:solidFill>
                <a:latin typeface="Arial" charset="0"/>
              </a:rPr>
              <a:t> (mostly self)</a:t>
            </a:r>
            <a:endParaRPr lang="en-US" sz="1600" dirty="0">
              <a:solidFill>
                <a:srgbClr val="000000"/>
              </a:solidFill>
              <a:latin typeface="Arial" charset="0"/>
            </a:endParaRPr>
          </a:p>
        </p:txBody>
      </p:sp>
      <p:pic>
        <p:nvPicPr>
          <p:cNvPr id="50" name="Picture 49"/>
          <p:cNvPicPr>
            <a:picLocks noChangeAspect="1"/>
          </p:cNvPicPr>
          <p:nvPr/>
        </p:nvPicPr>
        <p:blipFill>
          <a:blip r:embed="rId4"/>
          <a:stretch>
            <a:fillRect/>
          </a:stretch>
        </p:blipFill>
        <p:spPr>
          <a:xfrm>
            <a:off x="3851920" y="4178300"/>
            <a:ext cx="3898900" cy="2679700"/>
          </a:xfrm>
          <a:prstGeom prst="rect">
            <a:avLst/>
          </a:prstGeom>
        </p:spPr>
      </p:pic>
      <p:pic>
        <p:nvPicPr>
          <p:cNvPr id="51" name="Picture 50" descr="splee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720" y="4869160"/>
            <a:ext cx="1194471" cy="1778723"/>
          </a:xfrm>
          <a:prstGeom prst="rect">
            <a:avLst/>
          </a:prstGeom>
        </p:spPr>
      </p:pic>
    </p:spTree>
    <p:extLst>
      <p:ext uri="{BB962C8B-B14F-4D97-AF65-F5344CB8AC3E}">
        <p14:creationId xmlns:p14="http://schemas.microsoft.com/office/powerpoint/2010/main" val="4069743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95536" y="332656"/>
            <a:ext cx="8568952" cy="1368152"/>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Arial" pitchFamily="-65" charset="0"/>
            </a:endParaRPr>
          </a:p>
        </p:txBody>
      </p:sp>
      <p:sp>
        <p:nvSpPr>
          <p:cNvPr id="2" name="Title 1"/>
          <p:cNvSpPr>
            <a:spLocks noGrp="1"/>
          </p:cNvSpPr>
          <p:nvPr>
            <p:ph type="title"/>
          </p:nvPr>
        </p:nvSpPr>
        <p:spPr>
          <a:xfrm>
            <a:off x="451371" y="620688"/>
            <a:ext cx="8513117" cy="504056"/>
          </a:xfrm>
        </p:spPr>
        <p:txBody>
          <a:bodyPr/>
          <a:lstStyle/>
          <a:p>
            <a:r>
              <a:rPr lang="en-US" dirty="0" smtClean="0"/>
              <a:t>Antigen Collection from Apoptotic Debris</a:t>
            </a:r>
            <a:endParaRPr lang="en-US" sz="2000" dirty="0">
              <a:solidFill>
                <a:schemeClr val="tx1"/>
              </a:solidFill>
            </a:endParaRPr>
          </a:p>
        </p:txBody>
      </p:sp>
      <p:pic>
        <p:nvPicPr>
          <p:cNvPr id="13" name="Picture 12" descr="Dying Cell.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3861048"/>
            <a:ext cx="7239000" cy="2603500"/>
          </a:xfrm>
          <a:prstGeom prst="rect">
            <a:avLst/>
          </a:prstGeom>
        </p:spPr>
      </p:pic>
      <p:sp>
        <p:nvSpPr>
          <p:cNvPr id="14" name="TextBox 13"/>
          <p:cNvSpPr txBox="1"/>
          <p:nvPr/>
        </p:nvSpPr>
        <p:spPr>
          <a:xfrm>
            <a:off x="899592" y="1628800"/>
            <a:ext cx="8001706" cy="2308324"/>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000000"/>
                </a:solidFill>
                <a:latin typeface="Arial"/>
                <a:cs typeface="Arial"/>
              </a:rPr>
              <a:t>Cells die all the time. How do we not develop immunity to dying cells?  Why don’t we all develop autoimmunity?</a:t>
            </a:r>
          </a:p>
          <a:p>
            <a:pPr algn="ctr" eaLnBrk="0" fontAlgn="base" hangingPunct="0">
              <a:spcBef>
                <a:spcPct val="0"/>
              </a:spcBef>
              <a:spcAft>
                <a:spcPct val="0"/>
              </a:spcAft>
            </a:pPr>
            <a:endParaRPr lang="en-US" sz="2400" dirty="0">
              <a:solidFill>
                <a:srgbClr val="000000"/>
              </a:solidFill>
              <a:latin typeface="Arial"/>
              <a:cs typeface="Arial"/>
            </a:endParaRPr>
          </a:p>
          <a:p>
            <a:pPr algn="ctr" eaLnBrk="0" fontAlgn="base" hangingPunct="0">
              <a:spcBef>
                <a:spcPct val="0"/>
              </a:spcBef>
              <a:spcAft>
                <a:spcPct val="0"/>
              </a:spcAft>
            </a:pPr>
            <a:r>
              <a:rPr lang="en-US" sz="2400" dirty="0" smtClean="0">
                <a:solidFill>
                  <a:srgbClr val="000000"/>
                </a:solidFill>
                <a:latin typeface="Arial"/>
                <a:cs typeface="Arial"/>
              </a:rPr>
              <a:t>Debris from dying cells induce peripheral tolerance:</a:t>
            </a:r>
          </a:p>
          <a:p>
            <a:pPr algn="ctr" eaLnBrk="0" fontAlgn="base" hangingPunct="0">
              <a:spcBef>
                <a:spcPct val="0"/>
              </a:spcBef>
              <a:spcAft>
                <a:spcPct val="0"/>
              </a:spcAft>
            </a:pPr>
            <a:r>
              <a:rPr lang="en-US" sz="2400" dirty="0">
                <a:solidFill>
                  <a:srgbClr val="000000"/>
                </a:solidFill>
                <a:latin typeface="Arial"/>
                <a:cs typeface="Arial"/>
              </a:rPr>
              <a:t>	</a:t>
            </a:r>
            <a:r>
              <a:rPr lang="en-US" sz="2400" dirty="0" smtClean="0">
                <a:solidFill>
                  <a:srgbClr val="000000"/>
                </a:solidFill>
                <a:latin typeface="Arial"/>
                <a:cs typeface="Arial"/>
              </a:rPr>
              <a:t>		</a:t>
            </a:r>
          </a:p>
          <a:p>
            <a:pPr algn="ctr" eaLnBrk="0" fontAlgn="base" hangingPunct="0">
              <a:spcBef>
                <a:spcPct val="0"/>
              </a:spcBef>
              <a:spcAft>
                <a:spcPct val="0"/>
              </a:spcAft>
            </a:pPr>
            <a:r>
              <a:rPr lang="en-US" sz="2400" dirty="0">
                <a:solidFill>
                  <a:srgbClr val="000000"/>
                </a:solidFill>
                <a:latin typeface="Arial"/>
                <a:cs typeface="Arial"/>
              </a:rPr>
              <a:t>	</a:t>
            </a:r>
            <a:r>
              <a:rPr lang="en-US" sz="2400" dirty="0" smtClean="0">
                <a:solidFill>
                  <a:srgbClr val="000000"/>
                </a:solidFill>
                <a:latin typeface="Arial"/>
                <a:cs typeface="Arial"/>
              </a:rPr>
              <a:t>						</a:t>
            </a:r>
          </a:p>
        </p:txBody>
      </p:sp>
      <p:grpSp>
        <p:nvGrpSpPr>
          <p:cNvPr id="15" name="Group 14"/>
          <p:cNvGrpSpPr/>
          <p:nvPr/>
        </p:nvGrpSpPr>
        <p:grpSpPr>
          <a:xfrm>
            <a:off x="2435998" y="3376844"/>
            <a:ext cx="2424034" cy="1697128"/>
            <a:chOff x="2435998" y="3376844"/>
            <a:chExt cx="2424034" cy="1697128"/>
          </a:xfrm>
        </p:grpSpPr>
        <p:cxnSp>
          <p:nvCxnSpPr>
            <p:cNvPr id="16" name="Straight Arrow Connector 15"/>
            <p:cNvCxnSpPr/>
            <p:nvPr/>
          </p:nvCxnSpPr>
          <p:spPr>
            <a:xfrm flipH="1">
              <a:off x="3131840" y="4497908"/>
              <a:ext cx="333673" cy="576064"/>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7" name="TextBox 46"/>
            <p:cNvSpPr txBox="1"/>
            <p:nvPr/>
          </p:nvSpPr>
          <p:spPr>
            <a:xfrm>
              <a:off x="2435998" y="3376844"/>
              <a:ext cx="2424034" cy="1015663"/>
            </a:xfrm>
            <a:prstGeom prst="rect">
              <a:avLst/>
            </a:prstGeom>
            <a:noFill/>
          </p:spPr>
          <p:txBody>
            <a:bodyPr wrap="square" rtlCol="0">
              <a:spAutoFit/>
            </a:bodyPr>
            <a:lstStyle/>
            <a:p>
              <a:pPr algn="ctr" eaLnBrk="0" hangingPunct="0">
                <a:defRPr/>
              </a:pPr>
              <a:r>
                <a:rPr lang="en-US" sz="2000" kern="0" dirty="0">
                  <a:solidFill>
                    <a:sysClr val="windowText" lastClr="000000"/>
                  </a:solidFill>
                  <a:latin typeface="Arial"/>
                  <a:cs typeface="Arial"/>
                </a:rPr>
                <a:t>Antigen-presenting cells </a:t>
              </a:r>
              <a:r>
                <a:rPr lang="en-US" sz="2000" kern="0" dirty="0" smtClean="0">
                  <a:solidFill>
                    <a:sysClr val="windowText" lastClr="000000"/>
                  </a:solidFill>
                  <a:latin typeface="Arial"/>
                  <a:cs typeface="Arial"/>
                </a:rPr>
                <a:t>doing surveillance</a:t>
              </a:r>
              <a:endParaRPr lang="en-US" sz="2000" kern="0" dirty="0">
                <a:solidFill>
                  <a:sysClr val="windowText" lastClr="000000"/>
                </a:solidFill>
                <a:latin typeface="Arial" charset="0"/>
              </a:endParaRPr>
            </a:p>
          </p:txBody>
        </p:sp>
      </p:grpSp>
      <p:grpSp>
        <p:nvGrpSpPr>
          <p:cNvPr id="18" name="Group 17"/>
          <p:cNvGrpSpPr/>
          <p:nvPr/>
        </p:nvGrpSpPr>
        <p:grpSpPr>
          <a:xfrm>
            <a:off x="4644008" y="4077072"/>
            <a:ext cx="3081676" cy="1284932"/>
            <a:chOff x="4644008" y="4077072"/>
            <a:chExt cx="3081676" cy="1284932"/>
          </a:xfrm>
        </p:grpSpPr>
        <p:cxnSp>
          <p:nvCxnSpPr>
            <p:cNvPr id="19" name="Straight Arrow Connector 18"/>
            <p:cNvCxnSpPr/>
            <p:nvPr/>
          </p:nvCxnSpPr>
          <p:spPr>
            <a:xfrm flipH="1">
              <a:off x="4788024" y="4785940"/>
              <a:ext cx="333673" cy="576064"/>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20" name="TextBox 46"/>
            <p:cNvSpPr txBox="1"/>
            <p:nvPr/>
          </p:nvSpPr>
          <p:spPr>
            <a:xfrm>
              <a:off x="4644008" y="4077072"/>
              <a:ext cx="3081676" cy="1015663"/>
            </a:xfrm>
            <a:prstGeom prst="rect">
              <a:avLst/>
            </a:prstGeom>
            <a:noFill/>
          </p:spPr>
          <p:txBody>
            <a:bodyPr wrap="square" rtlCol="0">
              <a:spAutoFit/>
            </a:bodyPr>
            <a:lstStyle/>
            <a:p>
              <a:pPr algn="ctr" eaLnBrk="0" hangingPunct="0">
                <a:defRPr/>
              </a:pPr>
              <a:r>
                <a:rPr lang="en-US" sz="2000" kern="0" dirty="0" smtClean="0">
                  <a:solidFill>
                    <a:sysClr val="windowText" lastClr="000000"/>
                  </a:solidFill>
                  <a:latin typeface="Arial"/>
                  <a:cs typeface="Arial"/>
                </a:rPr>
                <a:t>Deleting or exhausting the </a:t>
              </a:r>
              <a:r>
                <a:rPr lang="en-US" sz="2000" kern="0" dirty="0">
                  <a:solidFill>
                    <a:sysClr val="windowText" lastClr="000000"/>
                  </a:solidFill>
                  <a:latin typeface="Arial"/>
                  <a:cs typeface="Arial"/>
                </a:rPr>
                <a:t>antigen-specific </a:t>
              </a:r>
              <a:r>
                <a:rPr lang="en-US" sz="2000" kern="0" dirty="0" smtClean="0">
                  <a:solidFill>
                    <a:sysClr val="windowText" lastClr="000000"/>
                  </a:solidFill>
                  <a:latin typeface="Arial"/>
                  <a:cs typeface="Arial"/>
                </a:rPr>
                <a:t>T cells</a:t>
              </a:r>
              <a:endParaRPr lang="en-US" sz="2000" kern="0" dirty="0">
                <a:solidFill>
                  <a:sysClr val="windowText" lastClr="000000"/>
                </a:solidFill>
                <a:latin typeface="Arial"/>
                <a:cs typeface="Arial"/>
              </a:endParaRPr>
            </a:p>
          </p:txBody>
        </p:sp>
      </p:grpSp>
      <p:sp>
        <p:nvSpPr>
          <p:cNvPr id="21" name="TextBox 46"/>
          <p:cNvSpPr txBox="1"/>
          <p:nvPr/>
        </p:nvSpPr>
        <p:spPr>
          <a:xfrm>
            <a:off x="189632" y="6393905"/>
            <a:ext cx="8721786" cy="461665"/>
          </a:xfrm>
          <a:prstGeom prst="rect">
            <a:avLst/>
          </a:prstGeom>
          <a:noFill/>
        </p:spPr>
        <p:txBody>
          <a:bodyPr wrap="square" rtlCol="0">
            <a:spAutoFit/>
          </a:bodyPr>
          <a:lstStyle/>
          <a:p>
            <a:pPr algn="ctr" eaLnBrk="0" fontAlgn="base" hangingPunct="0">
              <a:spcBef>
                <a:spcPct val="0"/>
              </a:spcBef>
              <a:spcAft>
                <a:spcPct val="0"/>
              </a:spcAft>
            </a:pPr>
            <a:r>
              <a:rPr lang="en-US" sz="1200" dirty="0" smtClean="0">
                <a:solidFill>
                  <a:srgbClr val="000000"/>
                </a:solidFill>
                <a:latin typeface="Arial"/>
                <a:cs typeface="Arial"/>
              </a:rPr>
              <a:t>Very direct, antigen-specific modulation of the immune system</a:t>
            </a:r>
            <a:endParaRPr lang="en-US" sz="1200" dirty="0">
              <a:solidFill>
                <a:srgbClr val="000000"/>
              </a:solidFill>
              <a:latin typeface="Arial"/>
              <a:cs typeface="Arial"/>
            </a:endParaRPr>
          </a:p>
        </p:txBody>
      </p:sp>
    </p:spTree>
    <p:extLst>
      <p:ext uri="{BB962C8B-B14F-4D97-AF65-F5344CB8AC3E}">
        <p14:creationId xmlns:p14="http://schemas.microsoft.com/office/powerpoint/2010/main" val="301534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95536" y="332656"/>
            <a:ext cx="8568952" cy="1368152"/>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Arial" pitchFamily="-65" charset="0"/>
            </a:endParaRPr>
          </a:p>
        </p:txBody>
      </p:sp>
      <p:sp>
        <p:nvSpPr>
          <p:cNvPr id="2" name="Title 1"/>
          <p:cNvSpPr>
            <a:spLocks noGrp="1"/>
          </p:cNvSpPr>
          <p:nvPr>
            <p:ph type="title"/>
          </p:nvPr>
        </p:nvSpPr>
        <p:spPr>
          <a:xfrm>
            <a:off x="451371" y="620688"/>
            <a:ext cx="8513117" cy="504056"/>
          </a:xfrm>
        </p:spPr>
        <p:txBody>
          <a:bodyPr/>
          <a:lstStyle/>
          <a:p>
            <a:r>
              <a:rPr lang="en-US" dirty="0" smtClean="0"/>
              <a:t>Exploiting Erythrocyte Targeting</a:t>
            </a:r>
            <a:endParaRPr lang="en-US" sz="2000" dirty="0">
              <a:solidFill>
                <a:schemeClr val="tx1"/>
              </a:solidFill>
            </a:endParaRPr>
          </a:p>
        </p:txBody>
      </p:sp>
      <p:pic>
        <p:nvPicPr>
          <p:cNvPr id="93" name="Picture 92" descr="Dying Cell.psd"/>
          <p:cNvPicPr>
            <a:picLocks noChangeAspect="1"/>
          </p:cNvPicPr>
          <p:nvPr/>
        </p:nvPicPr>
        <p:blipFill rotWithShape="1">
          <a:blip r:embed="rId2">
            <a:extLst>
              <a:ext uri="{28A0092B-C50C-407E-A947-70E740481C1C}">
                <a14:useLocalDpi xmlns:a14="http://schemas.microsoft.com/office/drawing/2010/main" val="0"/>
              </a:ext>
            </a:extLst>
          </a:blip>
          <a:srcRect l="4185"/>
          <a:stretch/>
        </p:blipFill>
        <p:spPr>
          <a:xfrm>
            <a:off x="755576" y="4221088"/>
            <a:ext cx="6936060" cy="2603500"/>
          </a:xfrm>
          <a:prstGeom prst="rect">
            <a:avLst/>
          </a:prstGeom>
        </p:spPr>
      </p:pic>
      <p:sp>
        <p:nvSpPr>
          <p:cNvPr id="94" name="TextBox 93"/>
          <p:cNvSpPr txBox="1"/>
          <p:nvPr/>
        </p:nvSpPr>
        <p:spPr>
          <a:xfrm>
            <a:off x="395536" y="1340768"/>
            <a:ext cx="8433754" cy="1200328"/>
          </a:xfrm>
          <a:prstGeom prst="rect">
            <a:avLst/>
          </a:prstGeom>
          <a:noFill/>
        </p:spPr>
        <p:txBody>
          <a:bodyPr wrap="square" rtlCol="0">
            <a:spAutoFit/>
          </a:bodyPr>
          <a:lstStyle/>
          <a:p>
            <a:pPr marL="342900" indent="-342900" algn="ctr" eaLnBrk="0" fontAlgn="base" hangingPunct="0">
              <a:spcBef>
                <a:spcPct val="0"/>
              </a:spcBef>
              <a:spcAft>
                <a:spcPct val="0"/>
              </a:spcAft>
              <a:buFont typeface="Arial"/>
              <a:buChar char="•"/>
            </a:pPr>
            <a:r>
              <a:rPr lang="en-US" sz="2400" dirty="0" smtClean="0">
                <a:solidFill>
                  <a:srgbClr val="000000"/>
                </a:solidFill>
                <a:latin typeface="Arial"/>
                <a:cs typeface="Arial"/>
              </a:rPr>
              <a:t>Tolerogenic presentation of antigens from apoptotic cells has been demonstrated: SD Miller and others</a:t>
            </a:r>
          </a:p>
          <a:p>
            <a:pPr marL="342900" indent="-342900" algn="ctr" eaLnBrk="0" fontAlgn="base" hangingPunct="0">
              <a:spcBef>
                <a:spcPct val="0"/>
              </a:spcBef>
              <a:spcAft>
                <a:spcPct val="0"/>
              </a:spcAft>
              <a:buFont typeface="Arial"/>
              <a:buChar char="•"/>
            </a:pPr>
            <a:r>
              <a:rPr lang="en-US" sz="2400" dirty="0" smtClean="0">
                <a:solidFill>
                  <a:srgbClr val="000000"/>
                </a:solidFill>
                <a:latin typeface="Arial"/>
                <a:cs typeface="Arial"/>
              </a:rPr>
              <a:t>Develop a molecular implementation to exploit eryptosis </a:t>
            </a:r>
          </a:p>
        </p:txBody>
      </p:sp>
      <p:pic>
        <p:nvPicPr>
          <p:cNvPr id="95" name="Picture 94" descr="Erythrocyte.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600178"/>
            <a:ext cx="1152128" cy="1126667"/>
          </a:xfrm>
          <a:prstGeom prst="rect">
            <a:avLst/>
          </a:prstGeom>
        </p:spPr>
      </p:pic>
      <p:sp>
        <p:nvSpPr>
          <p:cNvPr id="96" name="Oval 95"/>
          <p:cNvSpPr/>
          <p:nvPr/>
        </p:nvSpPr>
        <p:spPr>
          <a:xfrm>
            <a:off x="1047808" y="4653136"/>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97" name="Oval 96"/>
          <p:cNvSpPr/>
          <p:nvPr/>
        </p:nvSpPr>
        <p:spPr>
          <a:xfrm>
            <a:off x="1200208" y="4608686"/>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98" name="Oval 97"/>
          <p:cNvSpPr/>
          <p:nvPr/>
        </p:nvSpPr>
        <p:spPr>
          <a:xfrm>
            <a:off x="1352608" y="4612878"/>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99" name="Oval 98"/>
          <p:cNvSpPr/>
          <p:nvPr/>
        </p:nvSpPr>
        <p:spPr>
          <a:xfrm>
            <a:off x="1505008" y="4653136"/>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0" name="Oval 99"/>
          <p:cNvSpPr/>
          <p:nvPr/>
        </p:nvSpPr>
        <p:spPr>
          <a:xfrm>
            <a:off x="1606608" y="4721969"/>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1" name="Oval 100"/>
          <p:cNvSpPr/>
          <p:nvPr/>
        </p:nvSpPr>
        <p:spPr>
          <a:xfrm>
            <a:off x="1695880" y="4803502"/>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2" name="Oval 101"/>
          <p:cNvSpPr/>
          <p:nvPr/>
        </p:nvSpPr>
        <p:spPr>
          <a:xfrm>
            <a:off x="1767888" y="4955902"/>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3" name="Oval 102"/>
          <p:cNvSpPr/>
          <p:nvPr/>
        </p:nvSpPr>
        <p:spPr>
          <a:xfrm>
            <a:off x="1790105" y="5085184"/>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4" name="Oval 103"/>
          <p:cNvSpPr/>
          <p:nvPr/>
        </p:nvSpPr>
        <p:spPr>
          <a:xfrm>
            <a:off x="1767880" y="5237584"/>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5" name="Oval 104"/>
          <p:cNvSpPr/>
          <p:nvPr/>
        </p:nvSpPr>
        <p:spPr>
          <a:xfrm>
            <a:off x="1695872" y="5389984"/>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6" name="Oval 105"/>
          <p:cNvSpPr/>
          <p:nvPr/>
        </p:nvSpPr>
        <p:spPr>
          <a:xfrm>
            <a:off x="1574081" y="5504532"/>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7" name="Oval 106"/>
          <p:cNvSpPr/>
          <p:nvPr/>
        </p:nvSpPr>
        <p:spPr>
          <a:xfrm>
            <a:off x="1407840" y="5582890"/>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8" name="Oval 107"/>
          <p:cNvSpPr/>
          <p:nvPr/>
        </p:nvSpPr>
        <p:spPr>
          <a:xfrm>
            <a:off x="1263824" y="5595590"/>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9" name="Oval 108"/>
          <p:cNvSpPr/>
          <p:nvPr/>
        </p:nvSpPr>
        <p:spPr>
          <a:xfrm>
            <a:off x="1047800" y="5533107"/>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0" name="Oval 109"/>
          <p:cNvSpPr/>
          <p:nvPr/>
        </p:nvSpPr>
        <p:spPr>
          <a:xfrm>
            <a:off x="1169591" y="5579715"/>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1" name="Oval 110"/>
          <p:cNvSpPr/>
          <p:nvPr/>
        </p:nvSpPr>
        <p:spPr>
          <a:xfrm>
            <a:off x="969442" y="5473799"/>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2" name="Oval 111"/>
          <p:cNvSpPr/>
          <p:nvPr/>
        </p:nvSpPr>
        <p:spPr>
          <a:xfrm>
            <a:off x="831776" y="5301208"/>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3" name="Oval 112"/>
          <p:cNvSpPr/>
          <p:nvPr/>
        </p:nvSpPr>
        <p:spPr>
          <a:xfrm>
            <a:off x="903792" y="5411316"/>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4" name="Oval 113"/>
          <p:cNvSpPr/>
          <p:nvPr/>
        </p:nvSpPr>
        <p:spPr>
          <a:xfrm>
            <a:off x="794693" y="5085184"/>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5" name="Oval 114"/>
          <p:cNvSpPr/>
          <p:nvPr/>
        </p:nvSpPr>
        <p:spPr>
          <a:xfrm>
            <a:off x="796851" y="5179417"/>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6" name="Oval 115"/>
          <p:cNvSpPr/>
          <p:nvPr/>
        </p:nvSpPr>
        <p:spPr>
          <a:xfrm>
            <a:off x="809551" y="5229200"/>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7" name="Oval 116"/>
          <p:cNvSpPr/>
          <p:nvPr/>
        </p:nvSpPr>
        <p:spPr>
          <a:xfrm>
            <a:off x="923851" y="5460082"/>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8" name="Oval 117"/>
          <p:cNvSpPr/>
          <p:nvPr/>
        </p:nvSpPr>
        <p:spPr>
          <a:xfrm>
            <a:off x="1510589" y="5536282"/>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9" name="Oval 118"/>
          <p:cNvSpPr/>
          <p:nvPr/>
        </p:nvSpPr>
        <p:spPr>
          <a:xfrm>
            <a:off x="1643939" y="5445224"/>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20" name="Oval 119"/>
          <p:cNvSpPr/>
          <p:nvPr/>
        </p:nvSpPr>
        <p:spPr>
          <a:xfrm>
            <a:off x="1740322" y="5301208"/>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21" name="Oval 120"/>
          <p:cNvSpPr/>
          <p:nvPr/>
        </p:nvSpPr>
        <p:spPr>
          <a:xfrm>
            <a:off x="1783755" y="5160367"/>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22" name="Oval 121"/>
          <p:cNvSpPr/>
          <p:nvPr/>
        </p:nvSpPr>
        <p:spPr>
          <a:xfrm>
            <a:off x="1730797" y="4872335"/>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23" name="Oval 122"/>
          <p:cNvSpPr/>
          <p:nvPr/>
        </p:nvSpPr>
        <p:spPr>
          <a:xfrm>
            <a:off x="1417373" y="4624561"/>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24" name="Oval 123"/>
          <p:cNvSpPr/>
          <p:nvPr/>
        </p:nvSpPr>
        <p:spPr>
          <a:xfrm>
            <a:off x="3097940" y="6005413"/>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pic>
        <p:nvPicPr>
          <p:cNvPr id="6" name="Picture 5" descr="scFv Implement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2681214"/>
            <a:ext cx="3277096" cy="1083764"/>
          </a:xfrm>
          <a:prstGeom prst="rect">
            <a:avLst/>
          </a:prstGeom>
        </p:spPr>
      </p:pic>
      <p:pic>
        <p:nvPicPr>
          <p:cNvPr id="7" name="Picture 6" descr="peptide conjugate implementa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840" y="3316576"/>
            <a:ext cx="2232248" cy="1120536"/>
          </a:xfrm>
          <a:prstGeom prst="rect">
            <a:avLst/>
          </a:prstGeom>
        </p:spPr>
      </p:pic>
      <p:pic>
        <p:nvPicPr>
          <p:cNvPr id="45" name="Picture 44" descr="Kontos Fig 1.pdf"/>
          <p:cNvPicPr>
            <a:picLocks noChangeAspect="1"/>
          </p:cNvPicPr>
          <p:nvPr/>
        </p:nvPicPr>
        <p:blipFill rotWithShape="1">
          <a:blip r:embed="rId6">
            <a:extLst>
              <a:ext uri="{28A0092B-C50C-407E-A947-70E740481C1C}">
                <a14:useLocalDpi xmlns:a14="http://schemas.microsoft.com/office/drawing/2010/main" val="0"/>
              </a:ext>
            </a:extLst>
          </a:blip>
          <a:srcRect l="47915" t="10925" r="10272" b="73974"/>
          <a:stretch/>
        </p:blipFill>
        <p:spPr>
          <a:xfrm>
            <a:off x="5796136" y="4093426"/>
            <a:ext cx="2880321" cy="1472006"/>
          </a:xfrm>
          <a:prstGeom prst="rect">
            <a:avLst/>
          </a:prstGeom>
        </p:spPr>
      </p:pic>
      <p:sp>
        <p:nvSpPr>
          <p:cNvPr id="8" name="TextBox 7"/>
          <p:cNvSpPr txBox="1"/>
          <p:nvPr/>
        </p:nvSpPr>
        <p:spPr>
          <a:xfrm>
            <a:off x="5940152" y="3733386"/>
            <a:ext cx="2736304" cy="369332"/>
          </a:xfrm>
          <a:prstGeom prst="rect">
            <a:avLst/>
          </a:prstGeom>
          <a:noFill/>
        </p:spPr>
        <p:txBody>
          <a:bodyPr wrap="square" rtlCol="0">
            <a:spAutoFit/>
          </a:bodyPr>
          <a:lstStyle/>
          <a:p>
            <a:pPr algn="ctr" eaLnBrk="0" fontAlgn="base" hangingPunct="0">
              <a:spcBef>
                <a:spcPct val="0"/>
              </a:spcBef>
              <a:spcAft>
                <a:spcPct val="0"/>
              </a:spcAft>
            </a:pPr>
            <a:r>
              <a:rPr lang="en-US" dirty="0" smtClean="0">
                <a:solidFill>
                  <a:srgbClr val="000000"/>
                </a:solidFill>
                <a:latin typeface="Arial" charset="0"/>
              </a:rPr>
              <a:t>Glycophorin A as a target</a:t>
            </a:r>
            <a:endParaRPr lang="en-US" dirty="0">
              <a:solidFill>
                <a:srgbClr val="000000"/>
              </a:solidFill>
              <a:latin typeface="Arial" charset="0"/>
            </a:endParaRPr>
          </a:p>
        </p:txBody>
      </p:sp>
      <p:sp>
        <p:nvSpPr>
          <p:cNvPr id="41" name="TextBox 40"/>
          <p:cNvSpPr txBox="1"/>
          <p:nvPr/>
        </p:nvSpPr>
        <p:spPr>
          <a:xfrm>
            <a:off x="2483768" y="2843644"/>
            <a:ext cx="2736304" cy="369332"/>
          </a:xfrm>
          <a:prstGeom prst="rect">
            <a:avLst/>
          </a:prstGeom>
          <a:noFill/>
        </p:spPr>
        <p:txBody>
          <a:bodyPr wrap="square" rtlCol="0">
            <a:spAutoFit/>
          </a:bodyPr>
          <a:lstStyle/>
          <a:p>
            <a:pPr algn="ctr" eaLnBrk="0" fontAlgn="base" hangingPunct="0">
              <a:spcBef>
                <a:spcPct val="0"/>
              </a:spcBef>
              <a:spcAft>
                <a:spcPct val="0"/>
              </a:spcAft>
            </a:pPr>
            <a:r>
              <a:rPr lang="en-US" dirty="0" smtClean="0">
                <a:solidFill>
                  <a:srgbClr val="000000"/>
                </a:solidFill>
                <a:latin typeface="Arial" charset="0"/>
              </a:rPr>
              <a:t>Two implementations:</a:t>
            </a:r>
            <a:endParaRPr lang="en-US" dirty="0">
              <a:solidFill>
                <a:srgbClr val="000000"/>
              </a:solidFill>
              <a:latin typeface="Arial" charset="0"/>
            </a:endParaRPr>
          </a:p>
        </p:txBody>
      </p:sp>
      <p:sp>
        <p:nvSpPr>
          <p:cNvPr id="43" name="TextBox 42"/>
          <p:cNvSpPr txBox="1"/>
          <p:nvPr/>
        </p:nvSpPr>
        <p:spPr>
          <a:xfrm rot="16200000">
            <a:off x="5714546" y="3480973"/>
            <a:ext cx="6408712" cy="400110"/>
          </a:xfrm>
          <a:prstGeom prst="rect">
            <a:avLst/>
          </a:prstGeom>
          <a:noFill/>
        </p:spPr>
        <p:txBody>
          <a:bodyPr wrap="square" rtlCol="0">
            <a:spAutoFit/>
          </a:bodyPr>
          <a:lstStyle/>
          <a:p>
            <a:pPr eaLnBrk="0" fontAlgn="base" hangingPunct="0">
              <a:spcBef>
                <a:spcPct val="0"/>
              </a:spcBef>
              <a:spcAft>
                <a:spcPct val="0"/>
              </a:spcAft>
            </a:pPr>
            <a:r>
              <a:rPr lang="en-US" sz="2000" dirty="0" smtClean="0">
                <a:solidFill>
                  <a:srgbClr val="000000"/>
                </a:solidFill>
                <a:latin typeface="Arial" charset="0"/>
              </a:rPr>
              <a:t>S. </a:t>
            </a:r>
            <a:r>
              <a:rPr lang="en-US" sz="2000" dirty="0" err="1" smtClean="0">
                <a:solidFill>
                  <a:srgbClr val="000000"/>
                </a:solidFill>
                <a:latin typeface="Arial" charset="0"/>
              </a:rPr>
              <a:t>Kontos</a:t>
            </a:r>
            <a:r>
              <a:rPr lang="en-US" sz="2000" dirty="0" smtClean="0">
                <a:solidFill>
                  <a:srgbClr val="000000"/>
                </a:solidFill>
                <a:latin typeface="Arial" charset="0"/>
              </a:rPr>
              <a:t> </a:t>
            </a:r>
            <a:r>
              <a:rPr lang="en-US" sz="2000" dirty="0">
                <a:solidFill>
                  <a:srgbClr val="000000"/>
                </a:solidFill>
                <a:latin typeface="Arial" charset="0"/>
              </a:rPr>
              <a:t>et al., PNAS 2013,110:E60-8.</a:t>
            </a:r>
          </a:p>
        </p:txBody>
      </p:sp>
    </p:spTree>
    <p:extLst>
      <p:ext uri="{BB962C8B-B14F-4D97-AF65-F5344CB8AC3E}">
        <p14:creationId xmlns:p14="http://schemas.microsoft.com/office/powerpoint/2010/main" val="2873883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95536" y="332656"/>
            <a:ext cx="8568952" cy="1368152"/>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Arial" pitchFamily="-65" charset="0"/>
            </a:endParaRPr>
          </a:p>
        </p:txBody>
      </p:sp>
      <p:sp>
        <p:nvSpPr>
          <p:cNvPr id="2" name="Title 1"/>
          <p:cNvSpPr>
            <a:spLocks noGrp="1"/>
          </p:cNvSpPr>
          <p:nvPr>
            <p:ph type="title"/>
          </p:nvPr>
        </p:nvSpPr>
        <p:spPr>
          <a:xfrm>
            <a:off x="451371" y="620688"/>
            <a:ext cx="8513117" cy="504056"/>
          </a:xfrm>
        </p:spPr>
        <p:txBody>
          <a:bodyPr/>
          <a:lstStyle/>
          <a:p>
            <a:r>
              <a:rPr lang="en-US" dirty="0" smtClean="0"/>
              <a:t>Exploiting Erythrocyte Targeting</a:t>
            </a:r>
            <a:endParaRPr lang="en-US" sz="2000" dirty="0">
              <a:solidFill>
                <a:schemeClr val="tx1"/>
              </a:solidFill>
            </a:endParaRPr>
          </a:p>
        </p:txBody>
      </p:sp>
      <p:pic>
        <p:nvPicPr>
          <p:cNvPr id="93" name="Picture 92" descr="Dying Cell.psd"/>
          <p:cNvPicPr>
            <a:picLocks noChangeAspect="1"/>
          </p:cNvPicPr>
          <p:nvPr/>
        </p:nvPicPr>
        <p:blipFill rotWithShape="1">
          <a:blip r:embed="rId2">
            <a:extLst>
              <a:ext uri="{28A0092B-C50C-407E-A947-70E740481C1C}">
                <a14:useLocalDpi xmlns:a14="http://schemas.microsoft.com/office/drawing/2010/main" val="0"/>
              </a:ext>
            </a:extLst>
          </a:blip>
          <a:srcRect l="4185"/>
          <a:stretch/>
        </p:blipFill>
        <p:spPr>
          <a:xfrm>
            <a:off x="755576" y="4221088"/>
            <a:ext cx="6936060" cy="2603500"/>
          </a:xfrm>
          <a:prstGeom prst="rect">
            <a:avLst/>
          </a:prstGeom>
        </p:spPr>
      </p:pic>
      <p:sp>
        <p:nvSpPr>
          <p:cNvPr id="94" name="TextBox 93"/>
          <p:cNvSpPr txBox="1"/>
          <p:nvPr/>
        </p:nvSpPr>
        <p:spPr>
          <a:xfrm>
            <a:off x="395536" y="1340768"/>
            <a:ext cx="8433754" cy="1200328"/>
          </a:xfrm>
          <a:prstGeom prst="rect">
            <a:avLst/>
          </a:prstGeom>
          <a:noFill/>
        </p:spPr>
        <p:txBody>
          <a:bodyPr wrap="square" rtlCol="0">
            <a:spAutoFit/>
          </a:bodyPr>
          <a:lstStyle/>
          <a:p>
            <a:pPr marL="342900" indent="-342900" algn="ctr" eaLnBrk="0" fontAlgn="base" hangingPunct="0">
              <a:spcBef>
                <a:spcPct val="0"/>
              </a:spcBef>
              <a:spcAft>
                <a:spcPct val="0"/>
              </a:spcAft>
              <a:buFont typeface="Arial"/>
              <a:buChar char="•"/>
            </a:pPr>
            <a:r>
              <a:rPr lang="en-US" sz="2400" dirty="0" smtClean="0">
                <a:solidFill>
                  <a:srgbClr val="000000"/>
                </a:solidFill>
                <a:latin typeface="Arial"/>
                <a:cs typeface="Arial"/>
              </a:rPr>
              <a:t>Tolerogenic presentation of antigens from apoptotic cells has been demonstrated: SD Miller and others</a:t>
            </a:r>
          </a:p>
          <a:p>
            <a:pPr marL="342900" indent="-342900" algn="ctr" eaLnBrk="0" fontAlgn="base" hangingPunct="0">
              <a:spcBef>
                <a:spcPct val="0"/>
              </a:spcBef>
              <a:spcAft>
                <a:spcPct val="0"/>
              </a:spcAft>
              <a:buFont typeface="Arial"/>
              <a:buChar char="•"/>
            </a:pPr>
            <a:r>
              <a:rPr lang="en-US" sz="2400" dirty="0" smtClean="0">
                <a:solidFill>
                  <a:srgbClr val="000000"/>
                </a:solidFill>
                <a:latin typeface="Arial"/>
                <a:cs typeface="Arial"/>
              </a:rPr>
              <a:t>Develop a molecular implementation to exploit eryptosis </a:t>
            </a:r>
          </a:p>
        </p:txBody>
      </p:sp>
      <p:pic>
        <p:nvPicPr>
          <p:cNvPr id="95" name="Picture 94" descr="Erythrocyte.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600178"/>
            <a:ext cx="1152128" cy="1126667"/>
          </a:xfrm>
          <a:prstGeom prst="rect">
            <a:avLst/>
          </a:prstGeom>
        </p:spPr>
      </p:pic>
      <p:sp>
        <p:nvSpPr>
          <p:cNvPr id="96" name="Oval 95"/>
          <p:cNvSpPr/>
          <p:nvPr/>
        </p:nvSpPr>
        <p:spPr>
          <a:xfrm>
            <a:off x="1047808" y="4653136"/>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97" name="Oval 96"/>
          <p:cNvSpPr/>
          <p:nvPr/>
        </p:nvSpPr>
        <p:spPr>
          <a:xfrm>
            <a:off x="1200208" y="4608686"/>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98" name="Oval 97"/>
          <p:cNvSpPr/>
          <p:nvPr/>
        </p:nvSpPr>
        <p:spPr>
          <a:xfrm>
            <a:off x="1352608" y="4612878"/>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99" name="Oval 98"/>
          <p:cNvSpPr/>
          <p:nvPr/>
        </p:nvSpPr>
        <p:spPr>
          <a:xfrm>
            <a:off x="1505008" y="4653136"/>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0" name="Oval 99"/>
          <p:cNvSpPr/>
          <p:nvPr/>
        </p:nvSpPr>
        <p:spPr>
          <a:xfrm>
            <a:off x="1606608" y="4721969"/>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1" name="Oval 100"/>
          <p:cNvSpPr/>
          <p:nvPr/>
        </p:nvSpPr>
        <p:spPr>
          <a:xfrm>
            <a:off x="1695880" y="4803502"/>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2" name="Oval 101"/>
          <p:cNvSpPr/>
          <p:nvPr/>
        </p:nvSpPr>
        <p:spPr>
          <a:xfrm>
            <a:off x="1767888" y="4955902"/>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3" name="Oval 102"/>
          <p:cNvSpPr/>
          <p:nvPr/>
        </p:nvSpPr>
        <p:spPr>
          <a:xfrm>
            <a:off x="1790105" y="5085184"/>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4" name="Oval 103"/>
          <p:cNvSpPr/>
          <p:nvPr/>
        </p:nvSpPr>
        <p:spPr>
          <a:xfrm>
            <a:off x="1767880" y="5237584"/>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5" name="Oval 104"/>
          <p:cNvSpPr/>
          <p:nvPr/>
        </p:nvSpPr>
        <p:spPr>
          <a:xfrm>
            <a:off x="1695872" y="5389984"/>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6" name="Oval 105"/>
          <p:cNvSpPr/>
          <p:nvPr/>
        </p:nvSpPr>
        <p:spPr>
          <a:xfrm>
            <a:off x="1574081" y="5504532"/>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7" name="Oval 106"/>
          <p:cNvSpPr/>
          <p:nvPr/>
        </p:nvSpPr>
        <p:spPr>
          <a:xfrm>
            <a:off x="1407840" y="5582890"/>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8" name="Oval 107"/>
          <p:cNvSpPr/>
          <p:nvPr/>
        </p:nvSpPr>
        <p:spPr>
          <a:xfrm>
            <a:off x="1263824" y="5595590"/>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09" name="Oval 108"/>
          <p:cNvSpPr/>
          <p:nvPr/>
        </p:nvSpPr>
        <p:spPr>
          <a:xfrm>
            <a:off x="1047800" y="5533107"/>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0" name="Oval 109"/>
          <p:cNvSpPr/>
          <p:nvPr/>
        </p:nvSpPr>
        <p:spPr>
          <a:xfrm>
            <a:off x="1169591" y="5579715"/>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1" name="Oval 110"/>
          <p:cNvSpPr/>
          <p:nvPr/>
        </p:nvSpPr>
        <p:spPr>
          <a:xfrm>
            <a:off x="969442" y="5473799"/>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2" name="Oval 111"/>
          <p:cNvSpPr/>
          <p:nvPr/>
        </p:nvSpPr>
        <p:spPr>
          <a:xfrm>
            <a:off x="831776" y="5301208"/>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3" name="Oval 112"/>
          <p:cNvSpPr/>
          <p:nvPr/>
        </p:nvSpPr>
        <p:spPr>
          <a:xfrm>
            <a:off x="903792" y="5411316"/>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4" name="Oval 113"/>
          <p:cNvSpPr/>
          <p:nvPr/>
        </p:nvSpPr>
        <p:spPr>
          <a:xfrm>
            <a:off x="794693" y="5085184"/>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5" name="Oval 114"/>
          <p:cNvSpPr/>
          <p:nvPr/>
        </p:nvSpPr>
        <p:spPr>
          <a:xfrm>
            <a:off x="796851" y="5179417"/>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6" name="Oval 115"/>
          <p:cNvSpPr/>
          <p:nvPr/>
        </p:nvSpPr>
        <p:spPr>
          <a:xfrm>
            <a:off x="809551" y="5229200"/>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7" name="Oval 116"/>
          <p:cNvSpPr/>
          <p:nvPr/>
        </p:nvSpPr>
        <p:spPr>
          <a:xfrm>
            <a:off x="923851" y="5460082"/>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8" name="Oval 117"/>
          <p:cNvSpPr/>
          <p:nvPr/>
        </p:nvSpPr>
        <p:spPr>
          <a:xfrm>
            <a:off x="1510589" y="5536282"/>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19" name="Oval 118"/>
          <p:cNvSpPr/>
          <p:nvPr/>
        </p:nvSpPr>
        <p:spPr>
          <a:xfrm>
            <a:off x="1643939" y="5445224"/>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20" name="Oval 119"/>
          <p:cNvSpPr/>
          <p:nvPr/>
        </p:nvSpPr>
        <p:spPr>
          <a:xfrm>
            <a:off x="1740322" y="5301208"/>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21" name="Oval 120"/>
          <p:cNvSpPr/>
          <p:nvPr/>
        </p:nvSpPr>
        <p:spPr>
          <a:xfrm>
            <a:off x="1783755" y="5160367"/>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22" name="Oval 121"/>
          <p:cNvSpPr/>
          <p:nvPr/>
        </p:nvSpPr>
        <p:spPr>
          <a:xfrm>
            <a:off x="1730797" y="4872335"/>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23" name="Oval 122"/>
          <p:cNvSpPr/>
          <p:nvPr/>
        </p:nvSpPr>
        <p:spPr>
          <a:xfrm>
            <a:off x="1417373" y="4624561"/>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sp>
        <p:nvSpPr>
          <p:cNvPr id="124" name="Oval 123"/>
          <p:cNvSpPr/>
          <p:nvPr/>
        </p:nvSpPr>
        <p:spPr>
          <a:xfrm>
            <a:off x="3097940" y="6005413"/>
            <a:ext cx="72000" cy="72008"/>
          </a:xfrm>
          <a:prstGeom prst="ellipse">
            <a:avLst/>
          </a:prstGeom>
          <a:solidFill>
            <a:srgbClr val="C0504D"/>
          </a:solidFill>
          <a:ln w="9525"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algn="ctr" eaLnBrk="0" hangingPunct="0">
              <a:defRPr/>
            </a:pPr>
            <a:endParaRPr lang="en-US" kern="0" dirty="0">
              <a:solidFill>
                <a:sysClr val="window" lastClr="FFFFFF"/>
              </a:solidFill>
              <a:latin typeface="Arial"/>
            </a:endParaRPr>
          </a:p>
        </p:txBody>
      </p:sp>
      <p:pic>
        <p:nvPicPr>
          <p:cNvPr id="6" name="Picture 5" descr="scFv Implement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2681214"/>
            <a:ext cx="3277096" cy="1083764"/>
          </a:xfrm>
          <a:prstGeom prst="rect">
            <a:avLst/>
          </a:prstGeom>
        </p:spPr>
      </p:pic>
      <p:pic>
        <p:nvPicPr>
          <p:cNvPr id="7" name="Picture 6" descr="peptide conjugate implementa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840" y="3316576"/>
            <a:ext cx="2232248" cy="1120536"/>
          </a:xfrm>
          <a:prstGeom prst="rect">
            <a:avLst/>
          </a:prstGeom>
        </p:spPr>
      </p:pic>
      <p:pic>
        <p:nvPicPr>
          <p:cNvPr id="45" name="Picture 44" descr="Kontos Fig 1.pdf"/>
          <p:cNvPicPr>
            <a:picLocks noChangeAspect="1"/>
          </p:cNvPicPr>
          <p:nvPr/>
        </p:nvPicPr>
        <p:blipFill rotWithShape="1">
          <a:blip r:embed="rId6">
            <a:extLst>
              <a:ext uri="{28A0092B-C50C-407E-A947-70E740481C1C}">
                <a14:useLocalDpi xmlns:a14="http://schemas.microsoft.com/office/drawing/2010/main" val="0"/>
              </a:ext>
            </a:extLst>
          </a:blip>
          <a:srcRect l="47915" t="10925" r="10272" b="73974"/>
          <a:stretch/>
        </p:blipFill>
        <p:spPr>
          <a:xfrm>
            <a:off x="5796136" y="4093426"/>
            <a:ext cx="2880321" cy="1472006"/>
          </a:xfrm>
          <a:prstGeom prst="rect">
            <a:avLst/>
          </a:prstGeom>
        </p:spPr>
      </p:pic>
      <p:sp>
        <p:nvSpPr>
          <p:cNvPr id="8" name="TextBox 7"/>
          <p:cNvSpPr txBox="1"/>
          <p:nvPr/>
        </p:nvSpPr>
        <p:spPr>
          <a:xfrm>
            <a:off x="5940152" y="3733386"/>
            <a:ext cx="2736304" cy="369332"/>
          </a:xfrm>
          <a:prstGeom prst="rect">
            <a:avLst/>
          </a:prstGeom>
          <a:noFill/>
        </p:spPr>
        <p:txBody>
          <a:bodyPr wrap="square" rtlCol="0">
            <a:spAutoFit/>
          </a:bodyPr>
          <a:lstStyle/>
          <a:p>
            <a:pPr algn="ctr" eaLnBrk="0" fontAlgn="base" hangingPunct="0">
              <a:spcBef>
                <a:spcPct val="0"/>
              </a:spcBef>
              <a:spcAft>
                <a:spcPct val="0"/>
              </a:spcAft>
            </a:pPr>
            <a:r>
              <a:rPr lang="en-US" dirty="0" smtClean="0">
                <a:solidFill>
                  <a:srgbClr val="000000"/>
                </a:solidFill>
                <a:latin typeface="Arial" charset="0"/>
              </a:rPr>
              <a:t>Glycophorin A as a target</a:t>
            </a:r>
            <a:endParaRPr lang="en-US" dirty="0">
              <a:solidFill>
                <a:srgbClr val="000000"/>
              </a:solidFill>
              <a:latin typeface="Arial" charset="0"/>
            </a:endParaRPr>
          </a:p>
        </p:txBody>
      </p:sp>
      <p:sp>
        <p:nvSpPr>
          <p:cNvPr id="41" name="TextBox 40"/>
          <p:cNvSpPr txBox="1"/>
          <p:nvPr/>
        </p:nvSpPr>
        <p:spPr>
          <a:xfrm>
            <a:off x="2483768" y="2843644"/>
            <a:ext cx="2736304" cy="369332"/>
          </a:xfrm>
          <a:prstGeom prst="rect">
            <a:avLst/>
          </a:prstGeom>
          <a:noFill/>
        </p:spPr>
        <p:txBody>
          <a:bodyPr wrap="square" rtlCol="0">
            <a:spAutoFit/>
          </a:bodyPr>
          <a:lstStyle/>
          <a:p>
            <a:pPr algn="ctr" eaLnBrk="0" fontAlgn="base" hangingPunct="0">
              <a:spcBef>
                <a:spcPct val="0"/>
              </a:spcBef>
              <a:spcAft>
                <a:spcPct val="0"/>
              </a:spcAft>
            </a:pPr>
            <a:r>
              <a:rPr lang="en-US" dirty="0" smtClean="0">
                <a:solidFill>
                  <a:srgbClr val="000000"/>
                </a:solidFill>
                <a:latin typeface="Arial" charset="0"/>
              </a:rPr>
              <a:t>Two implementations:</a:t>
            </a:r>
            <a:endParaRPr lang="en-US" dirty="0">
              <a:solidFill>
                <a:srgbClr val="000000"/>
              </a:solidFill>
              <a:latin typeface="Arial" charset="0"/>
            </a:endParaRPr>
          </a:p>
        </p:txBody>
      </p:sp>
      <p:sp>
        <p:nvSpPr>
          <p:cNvPr id="43" name="TextBox 42"/>
          <p:cNvSpPr txBox="1"/>
          <p:nvPr/>
        </p:nvSpPr>
        <p:spPr>
          <a:xfrm rot="16200000">
            <a:off x="5714546" y="3480973"/>
            <a:ext cx="6408712" cy="400110"/>
          </a:xfrm>
          <a:prstGeom prst="rect">
            <a:avLst/>
          </a:prstGeom>
          <a:noFill/>
        </p:spPr>
        <p:txBody>
          <a:bodyPr wrap="square" rtlCol="0">
            <a:spAutoFit/>
          </a:bodyPr>
          <a:lstStyle/>
          <a:p>
            <a:pPr eaLnBrk="0" fontAlgn="base" hangingPunct="0">
              <a:spcBef>
                <a:spcPct val="0"/>
              </a:spcBef>
              <a:spcAft>
                <a:spcPct val="0"/>
              </a:spcAft>
            </a:pPr>
            <a:r>
              <a:rPr lang="en-US" sz="2000" dirty="0" smtClean="0">
                <a:solidFill>
                  <a:srgbClr val="000000"/>
                </a:solidFill>
                <a:latin typeface="Arial" charset="0"/>
              </a:rPr>
              <a:t>S. </a:t>
            </a:r>
            <a:r>
              <a:rPr lang="en-US" sz="2000" dirty="0" err="1" smtClean="0">
                <a:solidFill>
                  <a:srgbClr val="000000"/>
                </a:solidFill>
                <a:latin typeface="Arial" charset="0"/>
              </a:rPr>
              <a:t>Kontos</a:t>
            </a:r>
            <a:r>
              <a:rPr lang="en-US" sz="2000" dirty="0" smtClean="0">
                <a:solidFill>
                  <a:srgbClr val="000000"/>
                </a:solidFill>
                <a:latin typeface="Arial" charset="0"/>
              </a:rPr>
              <a:t> </a:t>
            </a:r>
            <a:r>
              <a:rPr lang="en-US" sz="2000" dirty="0">
                <a:solidFill>
                  <a:srgbClr val="000000"/>
                </a:solidFill>
                <a:latin typeface="Arial" charset="0"/>
              </a:rPr>
              <a:t>et al., PNAS 2013,110:E60-8.</a:t>
            </a:r>
          </a:p>
        </p:txBody>
      </p:sp>
    </p:spTree>
    <p:extLst>
      <p:ext uri="{BB962C8B-B14F-4D97-AF65-F5344CB8AC3E}">
        <p14:creationId xmlns:p14="http://schemas.microsoft.com/office/powerpoint/2010/main" val="2873883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95536" y="332656"/>
            <a:ext cx="8568952" cy="1368152"/>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Arial" pitchFamily="-65" charset="0"/>
            </a:endParaRPr>
          </a:p>
        </p:txBody>
      </p:sp>
      <p:sp>
        <p:nvSpPr>
          <p:cNvPr id="2" name="Title 1"/>
          <p:cNvSpPr>
            <a:spLocks noGrp="1"/>
          </p:cNvSpPr>
          <p:nvPr>
            <p:ph type="title"/>
          </p:nvPr>
        </p:nvSpPr>
        <p:spPr>
          <a:xfrm>
            <a:off x="451371" y="116632"/>
            <a:ext cx="8513117" cy="504056"/>
          </a:xfrm>
        </p:spPr>
        <p:txBody>
          <a:bodyPr/>
          <a:lstStyle/>
          <a:p>
            <a:r>
              <a:rPr lang="en-US" dirty="0"/>
              <a:t>Deletion of </a:t>
            </a:r>
            <a:r>
              <a:rPr lang="en-US" dirty="0" smtClean="0"/>
              <a:t>Activated CD4</a:t>
            </a:r>
            <a:r>
              <a:rPr lang="en-US" baseline="30000" dirty="0" smtClean="0"/>
              <a:t>+</a:t>
            </a:r>
            <a:r>
              <a:rPr lang="en-US" dirty="0" smtClean="0"/>
              <a:t> </a:t>
            </a:r>
            <a:r>
              <a:rPr lang="en-US" dirty="0"/>
              <a:t>T cells</a:t>
            </a:r>
          </a:p>
        </p:txBody>
      </p:sp>
      <p:sp>
        <p:nvSpPr>
          <p:cNvPr id="94" name="TextBox 93"/>
          <p:cNvSpPr txBox="1"/>
          <p:nvPr/>
        </p:nvSpPr>
        <p:spPr>
          <a:xfrm>
            <a:off x="395536" y="764704"/>
            <a:ext cx="8433754" cy="461665"/>
          </a:xfrm>
          <a:prstGeom prst="rect">
            <a:avLst/>
          </a:prstGeom>
          <a:noFill/>
        </p:spPr>
        <p:txBody>
          <a:bodyPr wrap="square" rtlCol="0">
            <a:spAutoFit/>
          </a:bodyPr>
          <a:lstStyle/>
          <a:p>
            <a:pPr algn="ctr" eaLnBrk="0" fontAlgn="base" hangingPunct="0">
              <a:spcBef>
                <a:spcPct val="0"/>
              </a:spcBef>
              <a:spcAft>
                <a:spcPct val="0"/>
              </a:spcAft>
            </a:pPr>
            <a:r>
              <a:rPr lang="en-US" sz="1200" dirty="0" smtClean="0">
                <a:solidFill>
                  <a:srgbClr val="000000"/>
                </a:solidFill>
                <a:latin typeface="Arial"/>
                <a:cs typeface="Arial"/>
              </a:rPr>
              <a:t>BDC2.5 CD4+ T cell adoptive transfer model of T1D</a:t>
            </a:r>
          </a:p>
        </p:txBody>
      </p:sp>
      <p:pic>
        <p:nvPicPr>
          <p:cNvPr id="35" name="Picture 34" descr="NBT Fig 6 data for presentations.png"/>
          <p:cNvPicPr>
            <a:picLocks noChangeAspect="1"/>
          </p:cNvPicPr>
          <p:nvPr/>
        </p:nvPicPr>
        <p:blipFill rotWithShape="1">
          <a:blip r:embed="rId2" cstate="print">
            <a:extLst>
              <a:ext uri="{28A0092B-C50C-407E-A947-70E740481C1C}">
                <a14:useLocalDpi xmlns:a14="http://schemas.microsoft.com/office/drawing/2010/main" val="0"/>
              </a:ext>
            </a:extLst>
          </a:blip>
          <a:srcRect r="41713" b="57386"/>
          <a:stretch/>
        </p:blipFill>
        <p:spPr>
          <a:xfrm>
            <a:off x="539552" y="1412776"/>
            <a:ext cx="4294704" cy="2538390"/>
          </a:xfrm>
          <a:prstGeom prst="rect">
            <a:avLst/>
          </a:prstGeom>
        </p:spPr>
      </p:pic>
      <p:pic>
        <p:nvPicPr>
          <p:cNvPr id="36" name="Picture 35" descr="NBT Fig 6 data for presentations.png"/>
          <p:cNvPicPr>
            <a:picLocks noChangeAspect="1"/>
          </p:cNvPicPr>
          <p:nvPr/>
        </p:nvPicPr>
        <p:blipFill rotWithShape="1">
          <a:blip r:embed="rId3" cstate="print">
            <a:extLst>
              <a:ext uri="{28A0092B-C50C-407E-A947-70E740481C1C}">
                <a14:useLocalDpi xmlns:a14="http://schemas.microsoft.com/office/drawing/2010/main" val="0"/>
              </a:ext>
            </a:extLst>
          </a:blip>
          <a:srcRect t="49489" r="42511"/>
          <a:stretch/>
        </p:blipFill>
        <p:spPr>
          <a:xfrm>
            <a:off x="611560" y="4077072"/>
            <a:ext cx="3741315" cy="2657508"/>
          </a:xfrm>
          <a:prstGeom prst="rect">
            <a:avLst/>
          </a:prstGeom>
        </p:spPr>
      </p:pic>
      <p:sp>
        <p:nvSpPr>
          <p:cNvPr id="6" name="Rectangle 5"/>
          <p:cNvSpPr/>
          <p:nvPr/>
        </p:nvSpPr>
        <p:spPr bwMode="auto">
          <a:xfrm>
            <a:off x="4716016" y="2276872"/>
            <a:ext cx="288032" cy="144016"/>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Arial" pitchFamily="-65" charset="0"/>
            </a:endParaRPr>
          </a:p>
        </p:txBody>
      </p:sp>
      <p:pic>
        <p:nvPicPr>
          <p:cNvPr id="4" name="Picture 3" descr="Kontos PNAS Fig 6.eps"/>
          <p:cNvPicPr>
            <a:picLocks noChangeAspect="1"/>
          </p:cNvPicPr>
          <p:nvPr/>
        </p:nvPicPr>
        <p:blipFill rotWithShape="1">
          <a:blip r:embed="rId4">
            <a:extLst>
              <a:ext uri="{28A0092B-C50C-407E-A947-70E740481C1C}">
                <a14:useLocalDpi xmlns:a14="http://schemas.microsoft.com/office/drawing/2010/main" val="0"/>
              </a:ext>
            </a:extLst>
          </a:blip>
          <a:srcRect l="49731" t="2880" b="42953"/>
          <a:stretch/>
        </p:blipFill>
        <p:spPr>
          <a:xfrm>
            <a:off x="4932040" y="1220833"/>
            <a:ext cx="4714354" cy="4080375"/>
          </a:xfrm>
          <a:prstGeom prst="rect">
            <a:avLst/>
          </a:prstGeom>
        </p:spPr>
      </p:pic>
      <p:sp>
        <p:nvSpPr>
          <p:cNvPr id="9" name="TextBox 8"/>
          <p:cNvSpPr txBox="1"/>
          <p:nvPr/>
        </p:nvSpPr>
        <p:spPr>
          <a:xfrm>
            <a:off x="1187624" y="5919083"/>
            <a:ext cx="2016224" cy="246221"/>
          </a:xfrm>
          <a:prstGeom prst="rect">
            <a:avLst/>
          </a:prstGeom>
          <a:noFill/>
        </p:spPr>
        <p:txBody>
          <a:bodyPr wrap="square" rtlCol="0">
            <a:spAutoFit/>
          </a:bodyPr>
          <a:lstStyle/>
          <a:p>
            <a:pPr algn="ctr" eaLnBrk="0" fontAlgn="base" hangingPunct="0">
              <a:spcBef>
                <a:spcPct val="0"/>
              </a:spcBef>
              <a:spcAft>
                <a:spcPct val="0"/>
              </a:spcAft>
            </a:pPr>
            <a:r>
              <a:rPr lang="en-US" sz="1000" dirty="0" smtClean="0">
                <a:solidFill>
                  <a:srgbClr val="000000"/>
                </a:solidFill>
                <a:latin typeface="Arial" charset="0"/>
              </a:rPr>
              <a:t>10 µg doses</a:t>
            </a:r>
            <a:endParaRPr lang="en-US" sz="1000" dirty="0">
              <a:solidFill>
                <a:srgbClr val="000000"/>
              </a:solidFill>
              <a:latin typeface="Arial" charset="0"/>
            </a:endParaRPr>
          </a:p>
        </p:txBody>
      </p:sp>
      <p:grpSp>
        <p:nvGrpSpPr>
          <p:cNvPr id="7" name="Group 6"/>
          <p:cNvGrpSpPr/>
          <p:nvPr/>
        </p:nvGrpSpPr>
        <p:grpSpPr>
          <a:xfrm>
            <a:off x="4824536" y="5513588"/>
            <a:ext cx="3995936" cy="1083764"/>
            <a:chOff x="4716016" y="5301208"/>
            <a:chExt cx="3995936" cy="1083764"/>
          </a:xfrm>
        </p:grpSpPr>
        <p:pic>
          <p:nvPicPr>
            <p:cNvPr id="10" name="Picture 9" descr="scFv Implementa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5301208"/>
              <a:ext cx="3277096" cy="1083764"/>
            </a:xfrm>
            <a:prstGeom prst="rect">
              <a:avLst/>
            </a:prstGeom>
          </p:spPr>
        </p:pic>
        <p:sp>
          <p:nvSpPr>
            <p:cNvPr id="5" name="TextBox 4"/>
            <p:cNvSpPr txBox="1"/>
            <p:nvPr/>
          </p:nvSpPr>
          <p:spPr>
            <a:xfrm>
              <a:off x="6804248" y="5445224"/>
              <a:ext cx="1907704" cy="307777"/>
            </a:xfrm>
            <a:prstGeom prst="rect">
              <a:avLst/>
            </a:prstGeom>
            <a:solidFill>
              <a:schemeClr val="bg1"/>
            </a:solidFill>
          </p:spPr>
          <p:txBody>
            <a:bodyPr wrap="square" rtlCol="0">
              <a:spAutoFit/>
            </a:bodyPr>
            <a:lstStyle/>
            <a:p>
              <a:pPr algn="ctr" eaLnBrk="0" fontAlgn="base" hangingPunct="0">
                <a:spcBef>
                  <a:spcPct val="0"/>
                </a:spcBef>
                <a:spcAft>
                  <a:spcPct val="0"/>
                </a:spcAft>
              </a:pPr>
              <a:r>
                <a:rPr lang="en-US" sz="1400" dirty="0" smtClean="0">
                  <a:solidFill>
                    <a:srgbClr val="000000"/>
                  </a:solidFill>
                  <a:latin typeface="Arial" charset="0"/>
                </a:rPr>
                <a:t>Your Favorite Antigen</a:t>
              </a:r>
              <a:endParaRPr lang="en-US" sz="1400" dirty="0">
                <a:solidFill>
                  <a:srgbClr val="000000"/>
                </a:solidFill>
                <a:latin typeface="Arial" charset="0"/>
              </a:endParaRPr>
            </a:p>
          </p:txBody>
        </p:sp>
      </p:grpSp>
      <p:sp>
        <p:nvSpPr>
          <p:cNvPr id="13" name="TextBox 12"/>
          <p:cNvSpPr txBox="1"/>
          <p:nvPr/>
        </p:nvSpPr>
        <p:spPr>
          <a:xfrm>
            <a:off x="2771800" y="6485274"/>
            <a:ext cx="6408712" cy="400110"/>
          </a:xfrm>
          <a:prstGeom prst="rect">
            <a:avLst/>
          </a:prstGeom>
          <a:noFill/>
        </p:spPr>
        <p:txBody>
          <a:bodyPr wrap="square" rtlCol="0">
            <a:spAutoFit/>
          </a:bodyPr>
          <a:lstStyle/>
          <a:p>
            <a:pPr algn="r" eaLnBrk="0" fontAlgn="base" hangingPunct="0">
              <a:spcBef>
                <a:spcPct val="0"/>
              </a:spcBef>
              <a:spcAft>
                <a:spcPct val="0"/>
              </a:spcAft>
            </a:pPr>
            <a:r>
              <a:rPr lang="en-US" dirty="0" smtClean="0">
                <a:solidFill>
                  <a:srgbClr val="000000"/>
                </a:solidFill>
                <a:latin typeface="Arial" charset="0"/>
              </a:rPr>
              <a:t>S. </a:t>
            </a:r>
            <a:r>
              <a:rPr lang="en-US" dirty="0" err="1" smtClean="0">
                <a:solidFill>
                  <a:srgbClr val="000000"/>
                </a:solidFill>
                <a:latin typeface="Arial" charset="0"/>
              </a:rPr>
              <a:t>Kontos</a:t>
            </a:r>
            <a:r>
              <a:rPr lang="en-US" dirty="0" smtClean="0">
                <a:solidFill>
                  <a:srgbClr val="000000"/>
                </a:solidFill>
                <a:latin typeface="Arial" charset="0"/>
              </a:rPr>
              <a:t> </a:t>
            </a:r>
            <a:r>
              <a:rPr lang="en-US" dirty="0">
                <a:solidFill>
                  <a:srgbClr val="000000"/>
                </a:solidFill>
                <a:latin typeface="Arial" charset="0"/>
              </a:rPr>
              <a:t>et al., PNAS </a:t>
            </a:r>
            <a:r>
              <a:rPr lang="en-US" sz="2000" dirty="0">
                <a:solidFill>
                  <a:srgbClr val="000000"/>
                </a:solidFill>
                <a:latin typeface="Arial" charset="0"/>
              </a:rPr>
              <a:t>2013,110:E60-8.</a:t>
            </a:r>
            <a:endParaRPr lang="en-US" dirty="0">
              <a:solidFill>
                <a:srgbClr val="000000"/>
              </a:solidFill>
              <a:latin typeface="Arial" charset="0"/>
            </a:endParaRPr>
          </a:p>
        </p:txBody>
      </p:sp>
    </p:spTree>
    <p:extLst>
      <p:ext uri="{BB962C8B-B14F-4D97-AF65-F5344CB8AC3E}">
        <p14:creationId xmlns:p14="http://schemas.microsoft.com/office/powerpoint/2010/main" val="258120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58846"/>
            <a:ext cx="8763000" cy="7294304"/>
          </a:xfrm>
          <a:prstGeom prst="rect">
            <a:avLst/>
          </a:prstGeom>
        </p:spPr>
        <p:txBody>
          <a:bodyPr wrap="square">
            <a:spAutoFit/>
          </a:bodyPr>
          <a:lstStyle/>
          <a:p>
            <a:r>
              <a:rPr lang="en-US" sz="2400" b="1" dirty="0" err="1"/>
              <a:t>Immunoengineering</a:t>
            </a:r>
            <a:r>
              <a:rPr lang="en-US" sz="2400" b="1" dirty="0"/>
              <a:t> and Convergence </a:t>
            </a:r>
            <a:r>
              <a:rPr lang="en-US" sz="2400" b="1" dirty="0" smtClean="0"/>
              <a:t>Science</a:t>
            </a:r>
          </a:p>
          <a:p>
            <a:endParaRPr lang="en-US" sz="2400" dirty="0"/>
          </a:p>
          <a:p>
            <a:r>
              <a:rPr lang="en-US" sz="2000" dirty="0" err="1"/>
              <a:t>Krishnendu</a:t>
            </a:r>
            <a:r>
              <a:rPr lang="en-US" sz="2000" dirty="0"/>
              <a:t> Roy </a:t>
            </a:r>
            <a:endParaRPr lang="en-US" sz="2000" dirty="0" smtClean="0"/>
          </a:p>
          <a:p>
            <a:r>
              <a:rPr lang="en-US" sz="2000" dirty="0" smtClean="0"/>
              <a:t>Center </a:t>
            </a:r>
            <a:r>
              <a:rPr lang="en-US" sz="2000" dirty="0"/>
              <a:t>for </a:t>
            </a:r>
            <a:r>
              <a:rPr lang="en-US" sz="2000" dirty="0" err="1"/>
              <a:t>Immunoengineering</a:t>
            </a:r>
            <a:r>
              <a:rPr lang="en-US" sz="2000" dirty="0"/>
              <a:t> at Georgia Tech</a:t>
            </a:r>
          </a:p>
          <a:p>
            <a:endParaRPr lang="en-US" sz="2400" dirty="0" smtClean="0"/>
          </a:p>
          <a:p>
            <a:r>
              <a:rPr lang="en-US" sz="2000" dirty="0" smtClean="0"/>
              <a:t>May </a:t>
            </a:r>
            <a:r>
              <a:rPr lang="en-US" sz="2000" dirty="0"/>
              <a:t>05, 2014 | Atlanta, GA</a:t>
            </a:r>
          </a:p>
          <a:p>
            <a:r>
              <a:rPr lang="en-US" sz="2400" dirty="0"/>
              <a:t/>
            </a:r>
            <a:br>
              <a:rPr lang="en-US" sz="2400" dirty="0"/>
            </a:br>
            <a:r>
              <a:rPr lang="en-US" sz="2400" dirty="0"/>
              <a:t>… we are now experiencing a revolution in how we think of human diseases and how we approach to solve them. I don’t think I know of any disease where the immune system is not intricately involved. From a simple fever and cough to cancer and HIV, from a rash or a cut to autoimmune and cardiovascular diseases; immunology plays a central role in keeping us healthy and manifesting our diseases. Our fundamental knowledge of biology and how cells, organs and systems physiology work together have increased exponentially over the past two decades and with that has come much appreciation of immunological balance and the potential of modulating ones immune system to treat devastating diseases like cancer, multiple sclerosis, diabetes, lupus, HIV and others. </a:t>
            </a:r>
            <a:br>
              <a:rPr lang="en-US" sz="2400" dirty="0"/>
            </a:br>
            <a:endParaRPr lang="en-US" sz="2400" dirty="0"/>
          </a:p>
        </p:txBody>
      </p:sp>
    </p:spTree>
    <p:extLst>
      <p:ext uri="{BB962C8B-B14F-4D97-AF65-F5344CB8AC3E}">
        <p14:creationId xmlns:p14="http://schemas.microsoft.com/office/powerpoint/2010/main" val="2230686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print">
            <a:lum bright="78000"/>
            <a:grayscl/>
            <a:biLevel thresh="50000"/>
            <a:extLst>
              <a:ext uri="{28A0092B-C50C-407E-A947-70E740481C1C}">
                <a14:useLocalDpi xmlns:a14="http://schemas.microsoft.com/office/drawing/2010/main" val="0"/>
              </a:ext>
            </a:extLst>
          </a:blip>
          <a:srcRect/>
          <a:stretch>
            <a:fillRect/>
          </a:stretch>
        </p:blipFill>
        <p:spPr bwMode="auto">
          <a:xfrm>
            <a:off x="193675" y="1981200"/>
            <a:ext cx="1381125"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4"/>
          <p:cNvSpPr>
            <a:spLocks noChangeArrowheads="1"/>
          </p:cNvSpPr>
          <p:nvPr/>
        </p:nvSpPr>
        <p:spPr bwMode="auto">
          <a:xfrm>
            <a:off x="-228600" y="-304800"/>
            <a:ext cx="9144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9" tIns="45714" rIns="91429" bIns="45714" anchor="ctr"/>
          <a:lstStyle/>
          <a:p>
            <a:pPr algn="ctr" defTabSz="457200"/>
            <a:r>
              <a:rPr lang="en-US">
                <a:solidFill>
                  <a:srgbClr val="1F497D"/>
                </a:solidFill>
                <a:latin typeface="Comic Sans MS" charset="0"/>
              </a:rPr>
              <a:t/>
            </a:r>
            <a:br>
              <a:rPr lang="en-US">
                <a:solidFill>
                  <a:srgbClr val="1F497D"/>
                </a:solidFill>
                <a:latin typeface="Comic Sans MS" charset="0"/>
              </a:rPr>
            </a:br>
            <a:endParaRPr lang="en-US">
              <a:solidFill>
                <a:srgbClr val="1F497D"/>
              </a:solidFill>
              <a:latin typeface="Comic Sans MS" charset="0"/>
            </a:endParaRPr>
          </a:p>
          <a:p>
            <a:pPr algn="ctr" defTabSz="457200"/>
            <a:endParaRPr lang="en-US" sz="2800">
              <a:solidFill>
                <a:srgbClr val="1F497D"/>
              </a:solidFill>
              <a:latin typeface="Comic Sans MS" charset="0"/>
            </a:endParaRPr>
          </a:p>
          <a:p>
            <a:pPr algn="ctr" defTabSz="457200"/>
            <a:r>
              <a:rPr lang="en-US" sz="2800">
                <a:solidFill>
                  <a:srgbClr val="00FF00"/>
                </a:solidFill>
                <a:latin typeface="Calibri" charset="0"/>
              </a:rPr>
              <a:t>NIH-funded, IRB- and FDA-approved Safety Study</a:t>
            </a:r>
          </a:p>
          <a:p>
            <a:pPr algn="ctr" defTabSz="457200"/>
            <a:r>
              <a:rPr lang="en-US" sz="1600">
                <a:solidFill>
                  <a:prstClr val="white"/>
                </a:solidFill>
                <a:latin typeface="Calibri" charset="0"/>
              </a:rPr>
              <a:t>(R33-DK-63499-03</a:t>
            </a:r>
            <a:r>
              <a:rPr lang="en-US" sz="1600">
                <a:solidFill>
                  <a:srgbClr val="00FF00"/>
                </a:solidFill>
                <a:latin typeface="Calibri" charset="0"/>
              </a:rPr>
              <a:t>--</a:t>
            </a:r>
            <a:r>
              <a:rPr lang="en-US" sz="1600">
                <a:solidFill>
                  <a:prstClr val="white"/>
                </a:solidFill>
                <a:latin typeface="Calibri" charset="0"/>
              </a:rPr>
              <a:t>IRB0509115</a:t>
            </a:r>
            <a:r>
              <a:rPr lang="en-US" sz="1600">
                <a:solidFill>
                  <a:srgbClr val="00FF00"/>
                </a:solidFill>
                <a:latin typeface="Calibri" charset="0"/>
              </a:rPr>
              <a:t>--</a:t>
            </a:r>
            <a:r>
              <a:rPr lang="en-US" sz="1600">
                <a:solidFill>
                  <a:srgbClr val="FFFFFF"/>
                </a:solidFill>
                <a:latin typeface="Calibri" charset="0"/>
              </a:rPr>
              <a:t>IND#12858</a:t>
            </a:r>
            <a:r>
              <a:rPr lang="en-US" sz="1600">
                <a:solidFill>
                  <a:prstClr val="white"/>
                </a:solidFill>
                <a:latin typeface="Calibri" charset="0"/>
              </a:rPr>
              <a:t>)</a:t>
            </a:r>
            <a:endParaRPr lang="en-US" sz="1600">
              <a:solidFill>
                <a:prstClr val="white"/>
              </a:solidFill>
              <a:latin typeface="Comic Sans MS" charset="0"/>
            </a:endParaRPr>
          </a:p>
          <a:p>
            <a:pPr algn="ctr" defTabSz="457200"/>
            <a:endParaRPr lang="en-US" sz="2800">
              <a:solidFill>
                <a:srgbClr val="00FF00"/>
              </a:solidFill>
              <a:latin typeface="Calibri" charset="0"/>
            </a:endParaRPr>
          </a:p>
          <a:p>
            <a:pPr algn="ctr" defTabSz="457200"/>
            <a:endParaRPr lang="en-US" sz="1600">
              <a:solidFill>
                <a:prstClr val="white"/>
              </a:solidFill>
              <a:latin typeface="Comic Sans MS" charset="0"/>
            </a:endParaRPr>
          </a:p>
          <a:p>
            <a:pPr algn="ctr" defTabSz="457200"/>
            <a:endParaRPr lang="en-US" sz="1600">
              <a:solidFill>
                <a:srgbClr val="1F497D"/>
              </a:solidFill>
              <a:latin typeface="Comic Sans MS" charset="0"/>
            </a:endParaRPr>
          </a:p>
        </p:txBody>
      </p:sp>
      <p:sp>
        <p:nvSpPr>
          <p:cNvPr id="75780" name="Rectangle 5"/>
          <p:cNvSpPr>
            <a:spLocks noChangeArrowheads="1"/>
          </p:cNvSpPr>
          <p:nvPr/>
        </p:nvSpPr>
        <p:spPr bwMode="auto">
          <a:xfrm>
            <a:off x="-76200" y="762000"/>
            <a:ext cx="9144000" cy="87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9" tIns="45714" rIns="91429" bIns="45714"/>
          <a:lstStyle/>
          <a:p>
            <a:pPr marL="341313" indent="-341313" algn="ctr" defTabSz="457200">
              <a:lnSpc>
                <a:spcPct val="90000"/>
              </a:lnSpc>
              <a:spcBef>
                <a:spcPct val="20000"/>
              </a:spcBef>
            </a:pPr>
            <a:r>
              <a:rPr lang="en-US" sz="2000">
                <a:solidFill>
                  <a:srgbClr val="F2DE13"/>
                </a:solidFill>
                <a:latin typeface="Calibri" charset="0"/>
              </a:rPr>
              <a:t>	</a:t>
            </a:r>
            <a:r>
              <a:rPr lang="en-US" sz="2000">
                <a:solidFill>
                  <a:srgbClr val="00FF00"/>
                </a:solidFill>
                <a:latin typeface="Calibri" charset="0"/>
              </a:rPr>
              <a:t>To confirm that intradermal administration of autologous diabetes suppressive dendritic cells (DC) is safe, non-toxic and without side-effects.</a:t>
            </a:r>
            <a:endParaRPr lang="en-US" sz="1400">
              <a:solidFill>
                <a:srgbClr val="00FF00"/>
              </a:solidFill>
              <a:latin typeface="Comic Sans MS" charset="0"/>
            </a:endParaRPr>
          </a:p>
        </p:txBody>
      </p:sp>
      <p:grpSp>
        <p:nvGrpSpPr>
          <p:cNvPr id="75781" name="Group 9"/>
          <p:cNvGrpSpPr>
            <a:grpSpLocks/>
          </p:cNvGrpSpPr>
          <p:nvPr/>
        </p:nvGrpSpPr>
        <p:grpSpPr bwMode="auto">
          <a:xfrm>
            <a:off x="762000" y="3657600"/>
            <a:ext cx="4876800" cy="1181100"/>
            <a:chOff x="480" y="2304"/>
            <a:chExt cx="3072" cy="744"/>
          </a:xfrm>
        </p:grpSpPr>
        <p:sp>
          <p:nvSpPr>
            <p:cNvPr id="75788" name="Line 11"/>
            <p:cNvSpPr>
              <a:spLocks noChangeShapeType="1"/>
            </p:cNvSpPr>
            <p:nvPr/>
          </p:nvSpPr>
          <p:spPr bwMode="auto">
            <a:xfrm flipH="1">
              <a:off x="3216" y="2904"/>
              <a:ext cx="336" cy="144"/>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rgbClr val="000000"/>
                  </a:solidFill>
                  <a:round/>
                  <a:headEnd/>
                  <a:tailEnd type="triangle" w="med" len="med"/>
                </a14:hiddenLine>
              </a:ext>
            </a:extLst>
          </p:spPr>
          <p:txBody>
            <a:bodyPr wrap="none" anchor="ctr"/>
            <a:lstStyle/>
            <a:p>
              <a:pPr defTabSz="457200"/>
              <a:endParaRPr lang="en-US">
                <a:solidFill>
                  <a:prstClr val="black"/>
                </a:solidFill>
                <a:latin typeface="Calibri"/>
              </a:endParaRPr>
            </a:p>
          </p:txBody>
        </p:sp>
        <p:grpSp>
          <p:nvGrpSpPr>
            <p:cNvPr id="75789" name="Group 12"/>
            <p:cNvGrpSpPr>
              <a:grpSpLocks/>
            </p:cNvGrpSpPr>
            <p:nvPr/>
          </p:nvGrpSpPr>
          <p:grpSpPr bwMode="auto">
            <a:xfrm>
              <a:off x="480" y="2304"/>
              <a:ext cx="864" cy="720"/>
              <a:chOff x="480" y="2208"/>
              <a:chExt cx="864" cy="720"/>
            </a:xfrm>
          </p:grpSpPr>
          <p:sp>
            <p:nvSpPr>
              <p:cNvPr id="75790" name="Freeform 13"/>
              <p:cNvSpPr>
                <a:spLocks/>
              </p:cNvSpPr>
              <p:nvPr/>
            </p:nvSpPr>
            <p:spPr bwMode="auto">
              <a:xfrm>
                <a:off x="528" y="2256"/>
                <a:ext cx="816" cy="672"/>
              </a:xfrm>
              <a:custGeom>
                <a:avLst/>
                <a:gdLst>
                  <a:gd name="T0" fmla="*/ 131332 w 784"/>
                  <a:gd name="T1" fmla="*/ 672 h 672"/>
                  <a:gd name="T2" fmla="*/ 90977 w 784"/>
                  <a:gd name="T3" fmla="*/ 624 h 672"/>
                  <a:gd name="T4" fmla="*/ 42735 w 784"/>
                  <a:gd name="T5" fmla="*/ 432 h 672"/>
                  <a:gd name="T6" fmla="*/ 18902 w 784"/>
                  <a:gd name="T7" fmla="*/ 240 h 672"/>
                  <a:gd name="T8" fmla="*/ 2736 w 784"/>
                  <a:gd name="T9" fmla="*/ 48 h 672"/>
                  <a:gd name="T10" fmla="*/ 2736 w 784"/>
                  <a:gd name="T11" fmla="*/ 0 h 672"/>
                  <a:gd name="T12" fmla="*/ 0 60000 65536"/>
                  <a:gd name="T13" fmla="*/ 0 60000 65536"/>
                  <a:gd name="T14" fmla="*/ 0 60000 65536"/>
                  <a:gd name="T15" fmla="*/ 0 60000 65536"/>
                  <a:gd name="T16" fmla="*/ 0 60000 65536"/>
                  <a:gd name="T17" fmla="*/ 0 60000 65536"/>
                  <a:gd name="T18" fmla="*/ 0 w 784"/>
                  <a:gd name="T19" fmla="*/ 0 h 672"/>
                  <a:gd name="T20" fmla="*/ 784 w 784"/>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784" h="672">
                    <a:moveTo>
                      <a:pt x="784" y="672"/>
                    </a:moveTo>
                    <a:cubicBezTo>
                      <a:pt x="708" y="668"/>
                      <a:pt x="632" y="664"/>
                      <a:pt x="544" y="624"/>
                    </a:cubicBezTo>
                    <a:cubicBezTo>
                      <a:pt x="456" y="584"/>
                      <a:pt x="328" y="496"/>
                      <a:pt x="256" y="432"/>
                    </a:cubicBezTo>
                    <a:cubicBezTo>
                      <a:pt x="184" y="368"/>
                      <a:pt x="152" y="304"/>
                      <a:pt x="112" y="240"/>
                    </a:cubicBezTo>
                    <a:cubicBezTo>
                      <a:pt x="72" y="176"/>
                      <a:pt x="32" y="88"/>
                      <a:pt x="16" y="48"/>
                    </a:cubicBezTo>
                    <a:cubicBezTo>
                      <a:pt x="0" y="8"/>
                      <a:pt x="8" y="4"/>
                      <a:pt x="16"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wrap="none" anchor="ctr"/>
              <a:lstStyle/>
              <a:p>
                <a:pPr defTabSz="457200"/>
                <a:endParaRPr lang="en-US">
                  <a:solidFill>
                    <a:prstClr val="black"/>
                  </a:solidFill>
                  <a:latin typeface="Calibri"/>
                </a:endParaRPr>
              </a:p>
            </p:txBody>
          </p:sp>
          <p:sp>
            <p:nvSpPr>
              <p:cNvPr id="75791" name="Line 14"/>
              <p:cNvSpPr>
                <a:spLocks noChangeShapeType="1"/>
              </p:cNvSpPr>
              <p:nvPr/>
            </p:nvSpPr>
            <p:spPr bwMode="auto">
              <a:xfrm flipH="1" flipV="1">
                <a:off x="480" y="2208"/>
                <a:ext cx="48" cy="4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rgbClr val="000000"/>
                    </a:solidFill>
                    <a:round/>
                    <a:headEnd/>
                    <a:tailEnd type="triangle" w="med" len="med"/>
                  </a14:hiddenLine>
                </a:ext>
              </a:extLst>
            </p:spPr>
            <p:txBody>
              <a:bodyPr wrap="none" anchor="ctr"/>
              <a:lstStyle/>
              <a:p>
                <a:pPr defTabSz="457200"/>
                <a:endParaRPr lang="en-US">
                  <a:solidFill>
                    <a:prstClr val="black"/>
                  </a:solidFill>
                  <a:latin typeface="Calibri"/>
                </a:endParaRPr>
              </a:p>
            </p:txBody>
          </p:sp>
        </p:grpSp>
      </p:grpSp>
      <p:sp>
        <p:nvSpPr>
          <p:cNvPr id="17414" name="Text Box 21"/>
          <p:cNvSpPr txBox="1">
            <a:spLocks noChangeArrowheads="1"/>
          </p:cNvSpPr>
          <p:nvPr/>
        </p:nvSpPr>
        <p:spPr bwMode="auto">
          <a:xfrm>
            <a:off x="2895600" y="3097213"/>
            <a:ext cx="6416675" cy="104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en-US" sz="1800">
                <a:solidFill>
                  <a:srgbClr val="F2DE13"/>
                </a:solidFill>
                <a:cs typeface="Arial" charset="0"/>
              </a:rPr>
              <a:t>2</a:t>
            </a:r>
            <a:r>
              <a:rPr lang="en-US" sz="1800">
                <a:solidFill>
                  <a:prstClr val="white"/>
                </a:solidFill>
                <a:cs typeface="Arial" charset="0"/>
              </a:rPr>
              <a:t>. </a:t>
            </a:r>
            <a:r>
              <a:rPr lang="en-US" sz="1800">
                <a:solidFill>
                  <a:srgbClr val="F4F90D"/>
                </a:solidFill>
                <a:cs typeface="Arial" charset="0"/>
              </a:rPr>
              <a:t>Engineer DC towards a </a:t>
            </a:r>
            <a:r>
              <a:rPr lang="ja-JP" altLang="en-US" sz="1800">
                <a:solidFill>
                  <a:srgbClr val="F4F90D"/>
                </a:solidFill>
                <a:cs typeface="Arial" charset="0"/>
              </a:rPr>
              <a:t>“</a:t>
            </a:r>
            <a:r>
              <a:rPr lang="en-US" altLang="ja-JP" sz="1800">
                <a:solidFill>
                  <a:srgbClr val="F4F90D"/>
                </a:solidFill>
                <a:cs typeface="Arial" charset="0"/>
              </a:rPr>
              <a:t>diabetes-suppressive</a:t>
            </a:r>
            <a:r>
              <a:rPr lang="ja-JP" altLang="en-US" sz="1800">
                <a:solidFill>
                  <a:srgbClr val="F4F90D"/>
                </a:solidFill>
                <a:cs typeface="Arial" charset="0"/>
              </a:rPr>
              <a:t>”</a:t>
            </a:r>
            <a:r>
              <a:rPr lang="en-US" altLang="ja-JP" sz="1800">
                <a:solidFill>
                  <a:srgbClr val="F4F90D"/>
                </a:solidFill>
                <a:cs typeface="Arial" charset="0"/>
              </a:rPr>
              <a:t> capacity</a:t>
            </a:r>
          </a:p>
          <a:p>
            <a:pPr algn="ctr" defTabSz="457200"/>
            <a:r>
              <a:rPr lang="en-US" sz="1800">
                <a:solidFill>
                  <a:srgbClr val="F4F90D"/>
                </a:solidFill>
                <a:cs typeface="Arial" charset="0"/>
              </a:rPr>
              <a:t>by providing a mixture of </a:t>
            </a:r>
            <a:r>
              <a:rPr lang="en-US" sz="1800">
                <a:solidFill>
                  <a:srgbClr val="F2DE13"/>
                </a:solidFill>
                <a:cs typeface="Arial" charset="0"/>
              </a:rPr>
              <a:t>AS-ODN (CD40/CD80/CD86)</a:t>
            </a:r>
          </a:p>
          <a:p>
            <a:pPr algn="ctr" defTabSz="457200"/>
            <a:r>
              <a:rPr lang="en-US" sz="1600">
                <a:solidFill>
                  <a:srgbClr val="FFFFFF"/>
                </a:solidFill>
                <a:cs typeface="Arial" charset="0"/>
              </a:rPr>
              <a:t> -- under GMP/GLP conditions --</a:t>
            </a:r>
          </a:p>
          <a:p>
            <a:pPr defTabSz="457200"/>
            <a:endParaRPr lang="en-US" sz="1000" b="1">
              <a:solidFill>
                <a:prstClr val="black"/>
              </a:solidFill>
              <a:latin typeface="Comic Sans MS" charset="0"/>
            </a:endParaRPr>
          </a:p>
        </p:txBody>
      </p:sp>
      <p:sp>
        <p:nvSpPr>
          <p:cNvPr id="75783" name="Freeform 24"/>
          <p:cNvSpPr>
            <a:spLocks/>
          </p:cNvSpPr>
          <p:nvPr/>
        </p:nvSpPr>
        <p:spPr bwMode="auto">
          <a:xfrm>
            <a:off x="5943600" y="2362200"/>
            <a:ext cx="1600200" cy="685800"/>
          </a:xfrm>
          <a:custGeom>
            <a:avLst/>
            <a:gdLst>
              <a:gd name="T0" fmla="*/ 0 w 992"/>
              <a:gd name="T1" fmla="*/ 2147483647 h 504"/>
              <a:gd name="T2" fmla="*/ 2147483647 w 992"/>
              <a:gd name="T3" fmla="*/ 2147483647 h 504"/>
              <a:gd name="T4" fmla="*/ 2147483647 w 992"/>
              <a:gd name="T5" fmla="*/ 2147483647 h 504"/>
              <a:gd name="T6" fmla="*/ 2147483647 w 992"/>
              <a:gd name="T7" fmla="*/ 2147483647 h 504"/>
              <a:gd name="T8" fmla="*/ 2147483647 w 992"/>
              <a:gd name="T9" fmla="*/ 2147483647 h 504"/>
              <a:gd name="T10" fmla="*/ 0 60000 65536"/>
              <a:gd name="T11" fmla="*/ 0 60000 65536"/>
              <a:gd name="T12" fmla="*/ 0 60000 65536"/>
              <a:gd name="T13" fmla="*/ 0 60000 65536"/>
              <a:gd name="T14" fmla="*/ 0 60000 65536"/>
              <a:gd name="T15" fmla="*/ 0 w 992"/>
              <a:gd name="T16" fmla="*/ 0 h 504"/>
              <a:gd name="T17" fmla="*/ 992 w 992"/>
              <a:gd name="T18" fmla="*/ 504 h 504"/>
            </a:gdLst>
            <a:ahLst/>
            <a:cxnLst>
              <a:cxn ang="T10">
                <a:pos x="T0" y="T1"/>
              </a:cxn>
              <a:cxn ang="T11">
                <a:pos x="T2" y="T3"/>
              </a:cxn>
              <a:cxn ang="T12">
                <a:pos x="T4" y="T5"/>
              </a:cxn>
              <a:cxn ang="T13">
                <a:pos x="T6" y="T7"/>
              </a:cxn>
              <a:cxn ang="T14">
                <a:pos x="T8" y="T9"/>
              </a:cxn>
            </a:cxnLst>
            <a:rect l="T15" t="T16" r="T17" b="T18"/>
            <a:pathLst>
              <a:path w="992" h="504">
                <a:moveTo>
                  <a:pt x="0" y="24"/>
                </a:moveTo>
                <a:cubicBezTo>
                  <a:pt x="176" y="12"/>
                  <a:pt x="352" y="0"/>
                  <a:pt x="480" y="24"/>
                </a:cubicBezTo>
                <a:cubicBezTo>
                  <a:pt x="608" y="48"/>
                  <a:pt x="688" y="104"/>
                  <a:pt x="768" y="168"/>
                </a:cubicBezTo>
                <a:cubicBezTo>
                  <a:pt x="848" y="232"/>
                  <a:pt x="928" y="352"/>
                  <a:pt x="960" y="408"/>
                </a:cubicBezTo>
                <a:cubicBezTo>
                  <a:pt x="992" y="464"/>
                  <a:pt x="960" y="488"/>
                  <a:pt x="960" y="504"/>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round/>
                <a:headEnd/>
                <a:tailEnd type="triangle" w="med" len="lg"/>
              </a14:hiddenLine>
            </a:ext>
          </a:extLst>
        </p:spPr>
        <p:txBody>
          <a:bodyPr wrap="none" lIns="91429" tIns="45714" rIns="91429" bIns="45714" anchor="ctr"/>
          <a:lstStyle/>
          <a:p>
            <a:pPr defTabSz="457200"/>
            <a:endParaRPr lang="en-US">
              <a:solidFill>
                <a:prstClr val="black"/>
              </a:solidFill>
              <a:latin typeface="Calibri"/>
            </a:endParaRPr>
          </a:p>
        </p:txBody>
      </p:sp>
      <p:sp>
        <p:nvSpPr>
          <p:cNvPr id="75784" name="Text Box 26"/>
          <p:cNvSpPr txBox="1">
            <a:spLocks noChangeArrowheads="1"/>
          </p:cNvSpPr>
          <p:nvPr/>
        </p:nvSpPr>
        <p:spPr bwMode="auto">
          <a:xfrm>
            <a:off x="5915025" y="6507163"/>
            <a:ext cx="3128963" cy="261937"/>
          </a:xfrm>
          <a:prstGeom prst="rect">
            <a:avLst/>
          </a:prstGeom>
          <a:solidFill>
            <a:srgbClr val="1526E3"/>
          </a:solidFill>
          <a:ln w="9525">
            <a:solidFill>
              <a:srgbClr val="F8FC0D"/>
            </a:solidFill>
            <a:miter lim="800000"/>
            <a:headEnd/>
            <a:tailEnd/>
          </a:ln>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000">
                <a:solidFill>
                  <a:srgbClr val="F8FC0D"/>
                </a:solidFill>
                <a:cs typeface="Arial" charset="0"/>
              </a:rPr>
              <a:t>Giannoukakis et al. </a:t>
            </a:r>
            <a:r>
              <a:rPr lang="en-US" sz="1000" i="1">
                <a:solidFill>
                  <a:srgbClr val="F8FC0D"/>
                </a:solidFill>
                <a:cs typeface="Arial" charset="0"/>
              </a:rPr>
              <a:t>Ped Diabetes 9 (Part II):4</a:t>
            </a:r>
            <a:r>
              <a:rPr lang="en-US" sz="1000">
                <a:solidFill>
                  <a:srgbClr val="F8FC0D"/>
                </a:solidFill>
                <a:cs typeface="Arial" charset="0"/>
              </a:rPr>
              <a:t>, 2008</a:t>
            </a:r>
            <a:r>
              <a:rPr lang="en-US" sz="1100">
                <a:solidFill>
                  <a:srgbClr val="F8FC0D"/>
                </a:solidFill>
                <a:latin typeface="Calibri" charset="0"/>
              </a:rPr>
              <a:t> </a:t>
            </a:r>
          </a:p>
        </p:txBody>
      </p:sp>
      <p:cxnSp>
        <p:nvCxnSpPr>
          <p:cNvPr id="17417" name="Straight Arrow Connector 33"/>
          <p:cNvCxnSpPr>
            <a:cxnSpLocks noChangeShapeType="1"/>
          </p:cNvCxnSpPr>
          <p:nvPr/>
        </p:nvCxnSpPr>
        <p:spPr bwMode="auto">
          <a:xfrm>
            <a:off x="6172200" y="2362200"/>
            <a:ext cx="1065213" cy="622300"/>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xmlns="">
                <a:noFill/>
              </a14:hiddenFill>
            </a:ext>
          </a:extLst>
        </p:spPr>
      </p:cxnSp>
      <p:sp>
        <p:nvSpPr>
          <p:cNvPr id="17424" name="TextBox 30"/>
          <p:cNvSpPr txBox="1">
            <a:spLocks noChangeArrowheads="1"/>
          </p:cNvSpPr>
          <p:nvPr/>
        </p:nvSpPr>
        <p:spPr bwMode="auto">
          <a:xfrm>
            <a:off x="2673350" y="1965325"/>
            <a:ext cx="3309938"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600">
                <a:solidFill>
                  <a:prstClr val="white"/>
                </a:solidFill>
                <a:cs typeface="Arial" charset="0"/>
              </a:rPr>
              <a:t>1. Obtain leukocytes via apheresis</a:t>
            </a:r>
            <a:endParaRPr lang="en-US" sz="1600" b="1">
              <a:solidFill>
                <a:prstClr val="black"/>
              </a:solidFill>
              <a:cs typeface="Arial" charset="0"/>
            </a:endParaRPr>
          </a:p>
          <a:p>
            <a:pPr defTabSz="457200"/>
            <a:endParaRPr lang="en-US">
              <a:solidFill>
                <a:prstClr val="black"/>
              </a:solidFill>
              <a:cs typeface="Arial" charset="0"/>
            </a:endParaRPr>
          </a:p>
        </p:txBody>
      </p:sp>
      <p:cxnSp>
        <p:nvCxnSpPr>
          <p:cNvPr id="32" name="Straight Arrow Connector 31"/>
          <p:cNvCxnSpPr/>
          <p:nvPr/>
        </p:nvCxnSpPr>
        <p:spPr>
          <a:xfrm flipV="1">
            <a:off x="1265238" y="2198688"/>
            <a:ext cx="1312862" cy="765175"/>
          </a:xfrm>
          <a:prstGeom prst="straightConnector1">
            <a:avLst/>
          </a:prstGeom>
          <a:ln w="38100" cmpd="sng">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798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2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612900" y="165100"/>
            <a:ext cx="7772400" cy="1143000"/>
          </a:xfrm>
        </p:spPr>
        <p:txBody>
          <a:bodyPr>
            <a:normAutofit fontScale="90000"/>
          </a:bodyPr>
          <a:lstStyle/>
          <a:p>
            <a:pPr eaLnBrk="1" hangingPunct="1"/>
            <a:r>
              <a:rPr lang="en-US" sz="2800">
                <a:solidFill>
                  <a:srgbClr val="009B00"/>
                </a:solidFill>
                <a:latin typeface="Arial" charset="0"/>
                <a:ea typeface="ＭＳ Ｐゴシック" charset="0"/>
                <a:cs typeface="ＭＳ Ｐゴシック" charset="0"/>
              </a:rPr>
              <a:t>             </a:t>
            </a:r>
            <a:r>
              <a:rPr lang="en-US" sz="2800">
                <a:solidFill>
                  <a:srgbClr val="F2E819"/>
                </a:solidFill>
                <a:latin typeface="Arial" charset="0"/>
                <a:ea typeface="ＭＳ Ｐゴシック" charset="0"/>
                <a:cs typeface="ＭＳ Ｐゴシック" charset="0"/>
              </a:rPr>
              <a:t>Requirements for DC Isolation:</a:t>
            </a:r>
            <a:r>
              <a:rPr lang="en-US" sz="3200">
                <a:solidFill>
                  <a:srgbClr val="F2E819"/>
                </a:solidFill>
                <a:latin typeface="Arial" charset="0"/>
                <a:ea typeface="ＭＳ Ｐゴシック" charset="0"/>
                <a:cs typeface="ＭＳ Ｐゴシック" charset="0"/>
              </a:rPr>
              <a:t> </a:t>
            </a:r>
            <a:br>
              <a:rPr lang="en-US" sz="3200">
                <a:solidFill>
                  <a:srgbClr val="F2E819"/>
                </a:solidFill>
                <a:latin typeface="Arial" charset="0"/>
                <a:ea typeface="ＭＳ Ｐゴシック" charset="0"/>
                <a:cs typeface="ＭＳ Ｐゴシック" charset="0"/>
              </a:rPr>
            </a:br>
            <a:endParaRPr lang="en-US">
              <a:solidFill>
                <a:schemeClr val="tx1"/>
              </a:solidFill>
              <a:latin typeface="Skia" charset="0"/>
              <a:ea typeface="ＭＳ Ｐゴシック" charset="0"/>
              <a:cs typeface="ＭＳ Ｐゴシック" charset="0"/>
            </a:endParaRPr>
          </a:p>
        </p:txBody>
      </p:sp>
      <p:pic>
        <p:nvPicPr>
          <p:cNvPr id="77827" name="Picture 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2590800"/>
            <a:ext cx="5335588" cy="3994150"/>
          </a:xfrm>
        </p:spPr>
      </p:pic>
      <p:sp>
        <p:nvSpPr>
          <p:cNvPr id="77828" name="Text Box 11"/>
          <p:cNvSpPr txBox="1">
            <a:spLocks noChangeArrowheads="1"/>
          </p:cNvSpPr>
          <p:nvPr/>
        </p:nvSpPr>
        <p:spPr bwMode="auto">
          <a:xfrm>
            <a:off x="4572000" y="685800"/>
            <a:ext cx="37496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b="1">
                <a:solidFill>
                  <a:srgbClr val="2DF66E"/>
                </a:solidFill>
              </a:rPr>
              <a:t>IMCPL</a:t>
            </a:r>
            <a:r>
              <a:rPr lang="en-US" sz="2800" b="1">
                <a:solidFill>
                  <a:srgbClr val="2DF66E"/>
                </a:solidFill>
              </a:rPr>
              <a:t>*</a:t>
            </a:r>
            <a:r>
              <a:rPr lang="en-US" b="1">
                <a:solidFill>
                  <a:prstClr val="white"/>
                </a:solidFill>
              </a:rPr>
              <a:t> </a:t>
            </a:r>
            <a:r>
              <a:rPr lang="en-US">
                <a:solidFill>
                  <a:prstClr val="white"/>
                </a:solidFill>
              </a:rPr>
              <a:t>at Hillman Center</a:t>
            </a:r>
            <a:endParaRPr lang="en-US">
              <a:solidFill>
                <a:prstClr val="black"/>
              </a:solidFill>
            </a:endParaRPr>
          </a:p>
        </p:txBody>
      </p:sp>
      <p:pic>
        <p:nvPicPr>
          <p:cNvPr id="239632" name="Picture 16" descr="inaug_11_we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660400"/>
            <a:ext cx="3962400" cy="2641600"/>
          </a:xfrm>
          <a:prstGeom prst="rect">
            <a:avLst/>
          </a:prstGeom>
          <a:noFill/>
          <a:ln w="254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grpSp>
        <p:nvGrpSpPr>
          <p:cNvPr id="77830" name="Group 18"/>
          <p:cNvGrpSpPr>
            <a:grpSpLocks/>
          </p:cNvGrpSpPr>
          <p:nvPr/>
        </p:nvGrpSpPr>
        <p:grpSpPr bwMode="auto">
          <a:xfrm>
            <a:off x="5181600" y="990600"/>
            <a:ext cx="1757363" cy="584200"/>
            <a:chOff x="5938199" y="2066349"/>
            <a:chExt cx="1758001" cy="584776"/>
          </a:xfrm>
        </p:grpSpPr>
        <p:sp>
          <p:nvSpPr>
            <p:cNvPr id="77840" name="Text Box 13"/>
            <p:cNvSpPr txBox="1">
              <a:spLocks noChangeArrowheads="1"/>
            </p:cNvSpPr>
            <p:nvPr/>
          </p:nvSpPr>
          <p:spPr bwMode="auto">
            <a:xfrm>
              <a:off x="6660896" y="2066349"/>
              <a:ext cx="34449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3200">
                  <a:solidFill>
                    <a:srgbClr val="22FCFF"/>
                  </a:solidFill>
                </a:rPr>
                <a:t>*</a:t>
              </a:r>
              <a:endParaRPr lang="en-US" sz="3200">
                <a:solidFill>
                  <a:prstClr val="black"/>
                </a:solidFill>
              </a:endParaRPr>
            </a:p>
          </p:txBody>
        </p:sp>
        <p:sp>
          <p:nvSpPr>
            <p:cNvPr id="77841" name="TextBox 17"/>
            <p:cNvSpPr txBox="1">
              <a:spLocks noChangeArrowheads="1"/>
            </p:cNvSpPr>
            <p:nvPr/>
          </p:nvSpPr>
          <p:spPr bwMode="auto">
            <a:xfrm>
              <a:off x="5938199" y="2281793"/>
              <a:ext cx="17580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800">
                  <a:solidFill>
                    <a:srgbClr val="FFFFFF"/>
                  </a:solidFill>
                </a:rPr>
                <a:t>(a</a:t>
              </a:r>
              <a:r>
                <a:rPr lang="en-US" sz="1800">
                  <a:solidFill>
                    <a:srgbClr val="F2E819"/>
                  </a:solidFill>
                </a:rPr>
                <a:t> </a:t>
              </a:r>
              <a:r>
                <a:rPr lang="en-US" sz="1800" b="1">
                  <a:solidFill>
                    <a:srgbClr val="44C8CD"/>
                  </a:solidFill>
                </a:rPr>
                <a:t>GMP</a:t>
              </a:r>
              <a:r>
                <a:rPr lang="en-US" sz="1800">
                  <a:solidFill>
                    <a:srgbClr val="F2E819"/>
                  </a:solidFill>
                </a:rPr>
                <a:t> </a:t>
              </a:r>
              <a:r>
                <a:rPr lang="en-US" sz="1800">
                  <a:solidFill>
                    <a:prstClr val="white"/>
                  </a:solidFill>
                </a:rPr>
                <a:t>facility)</a:t>
              </a:r>
            </a:p>
          </p:txBody>
        </p:sp>
      </p:grpSp>
      <p:grpSp>
        <p:nvGrpSpPr>
          <p:cNvPr id="77831" name="Group 16"/>
          <p:cNvGrpSpPr>
            <a:grpSpLocks/>
          </p:cNvGrpSpPr>
          <p:nvPr/>
        </p:nvGrpSpPr>
        <p:grpSpPr bwMode="auto">
          <a:xfrm>
            <a:off x="5791200" y="2767013"/>
            <a:ext cx="3276600" cy="1119187"/>
            <a:chOff x="5943604" y="2843823"/>
            <a:chExt cx="3276596" cy="1119364"/>
          </a:xfrm>
        </p:grpSpPr>
        <p:sp>
          <p:nvSpPr>
            <p:cNvPr id="77834" name="TextBox 15"/>
            <p:cNvSpPr txBox="1">
              <a:spLocks noChangeArrowheads="1"/>
            </p:cNvSpPr>
            <p:nvPr/>
          </p:nvSpPr>
          <p:spPr bwMode="auto">
            <a:xfrm>
              <a:off x="6329665" y="2917448"/>
              <a:ext cx="2890535"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400">
                  <a:solidFill>
                    <a:prstClr val="white"/>
                  </a:solidFill>
                </a:rPr>
                <a:t>= </a:t>
              </a:r>
              <a:r>
                <a:rPr lang="en-US" sz="1400" b="1">
                  <a:solidFill>
                    <a:srgbClr val="2DF66E"/>
                  </a:solidFill>
                </a:rPr>
                <a:t>I</a:t>
              </a:r>
              <a:r>
                <a:rPr lang="en-US" sz="1400">
                  <a:solidFill>
                    <a:prstClr val="white"/>
                  </a:solidFill>
                </a:rPr>
                <a:t>mmune </a:t>
              </a:r>
              <a:r>
                <a:rPr lang="en-US" sz="1400" b="1">
                  <a:solidFill>
                    <a:srgbClr val="2DF66E"/>
                  </a:solidFill>
                </a:rPr>
                <a:t>M</a:t>
              </a:r>
              <a:r>
                <a:rPr lang="en-US" sz="1400">
                  <a:solidFill>
                    <a:prstClr val="white"/>
                  </a:solidFill>
                </a:rPr>
                <a:t>onitoring and </a:t>
              </a:r>
              <a:r>
                <a:rPr lang="en-US" sz="1400" b="1">
                  <a:solidFill>
                    <a:srgbClr val="2DF66E"/>
                  </a:solidFill>
                </a:rPr>
                <a:t>C</a:t>
              </a:r>
              <a:r>
                <a:rPr lang="en-US" sz="1400">
                  <a:solidFill>
                    <a:prstClr val="white"/>
                  </a:solidFill>
                </a:rPr>
                <a:t>ellular</a:t>
              </a:r>
            </a:p>
            <a:p>
              <a:pPr defTabSz="457200"/>
              <a:r>
                <a:rPr lang="en-US" sz="1400">
                  <a:solidFill>
                    <a:prstClr val="white"/>
                  </a:solidFill>
                </a:rPr>
                <a:t>        </a:t>
              </a:r>
              <a:r>
                <a:rPr lang="en-US" sz="1400" b="1">
                  <a:solidFill>
                    <a:srgbClr val="2DF66E"/>
                  </a:solidFill>
                </a:rPr>
                <a:t>P</a:t>
              </a:r>
              <a:r>
                <a:rPr lang="en-US" sz="1400">
                  <a:solidFill>
                    <a:prstClr val="white"/>
                  </a:solidFill>
                </a:rPr>
                <a:t>roducts </a:t>
              </a:r>
              <a:r>
                <a:rPr lang="en-US" sz="1400" b="1">
                  <a:solidFill>
                    <a:srgbClr val="2DF66E"/>
                  </a:solidFill>
                </a:rPr>
                <a:t>L</a:t>
              </a:r>
              <a:r>
                <a:rPr lang="en-US" sz="1400">
                  <a:solidFill>
                    <a:prstClr val="white"/>
                  </a:solidFill>
                </a:rPr>
                <a:t>aboratory</a:t>
              </a:r>
              <a:r>
                <a:rPr lang="en-US" sz="1400">
                  <a:solidFill>
                    <a:srgbClr val="FFEC0D"/>
                  </a:solidFill>
                </a:rPr>
                <a:t> </a:t>
              </a:r>
            </a:p>
            <a:p>
              <a:pPr defTabSz="457200"/>
              <a:endParaRPr lang="en-US">
                <a:solidFill>
                  <a:prstClr val="black"/>
                </a:solidFill>
              </a:endParaRPr>
            </a:p>
          </p:txBody>
        </p:sp>
        <p:grpSp>
          <p:nvGrpSpPr>
            <p:cNvPr id="77835" name="Group 16"/>
            <p:cNvGrpSpPr>
              <a:grpSpLocks/>
            </p:cNvGrpSpPr>
            <p:nvPr/>
          </p:nvGrpSpPr>
          <p:grpSpPr bwMode="auto">
            <a:xfrm>
              <a:off x="5943604" y="2843823"/>
              <a:ext cx="2998798" cy="1119364"/>
              <a:chOff x="5943600" y="2843806"/>
              <a:chExt cx="2998798" cy="1118595"/>
            </a:xfrm>
          </p:grpSpPr>
          <p:grpSp>
            <p:nvGrpSpPr>
              <p:cNvPr id="77836" name="Group 15"/>
              <p:cNvGrpSpPr>
                <a:grpSpLocks/>
              </p:cNvGrpSpPr>
              <p:nvPr/>
            </p:nvGrpSpPr>
            <p:grpSpPr bwMode="auto">
              <a:xfrm>
                <a:off x="6019807" y="3260726"/>
                <a:ext cx="2922591" cy="701675"/>
                <a:chOff x="4032" y="2021"/>
                <a:chExt cx="1841" cy="442"/>
              </a:xfrm>
            </p:grpSpPr>
            <p:sp>
              <p:nvSpPr>
                <p:cNvPr id="77838" name="Text Box 12"/>
                <p:cNvSpPr txBox="1">
                  <a:spLocks noChangeArrowheads="1"/>
                </p:cNvSpPr>
                <p:nvPr/>
              </p:nvSpPr>
              <p:spPr bwMode="auto">
                <a:xfrm>
                  <a:off x="4195" y="2085"/>
                  <a:ext cx="1678" cy="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400">
                      <a:solidFill>
                        <a:srgbClr val="FFFFFF"/>
                      </a:solidFill>
                    </a:rPr>
                    <a:t>= </a:t>
                  </a:r>
                  <a:r>
                    <a:rPr lang="en-US" sz="1400" b="1">
                      <a:solidFill>
                        <a:srgbClr val="9ED3D7"/>
                      </a:solidFill>
                    </a:rPr>
                    <a:t>G</a:t>
                  </a:r>
                  <a:r>
                    <a:rPr lang="en-US" sz="1400">
                      <a:solidFill>
                        <a:srgbClr val="FFFFFF"/>
                      </a:solidFill>
                    </a:rPr>
                    <a:t>ood </a:t>
                  </a:r>
                  <a:r>
                    <a:rPr lang="en-US" sz="1400" b="1">
                      <a:solidFill>
                        <a:srgbClr val="9ED3D7"/>
                      </a:solidFill>
                    </a:rPr>
                    <a:t>M</a:t>
                  </a:r>
                  <a:r>
                    <a:rPr lang="en-US" sz="1400">
                      <a:solidFill>
                        <a:srgbClr val="FFFFFF"/>
                      </a:solidFill>
                    </a:rPr>
                    <a:t>anufacturing </a:t>
                  </a:r>
                  <a:r>
                    <a:rPr lang="en-US" sz="1400" b="1">
                      <a:solidFill>
                        <a:srgbClr val="9ED3D7"/>
                      </a:solidFill>
                    </a:rPr>
                    <a:t>P</a:t>
                  </a:r>
                  <a:r>
                    <a:rPr lang="en-US" sz="1400">
                      <a:solidFill>
                        <a:srgbClr val="FFFFFF"/>
                      </a:solidFill>
                    </a:rPr>
                    <a:t>ractice</a:t>
                  </a:r>
                </a:p>
                <a:p>
                  <a:pPr defTabSz="457200"/>
                  <a:endParaRPr lang="en-US" sz="1400">
                    <a:solidFill>
                      <a:srgbClr val="FFEC0D"/>
                    </a:solidFill>
                  </a:endParaRPr>
                </a:p>
              </p:txBody>
            </p:sp>
            <p:sp>
              <p:nvSpPr>
                <p:cNvPr id="77839" name="Text Box 14"/>
                <p:cNvSpPr txBox="1">
                  <a:spLocks noChangeArrowheads="1"/>
                </p:cNvSpPr>
                <p:nvPr/>
              </p:nvSpPr>
              <p:spPr bwMode="auto">
                <a:xfrm>
                  <a:off x="4032" y="2021"/>
                  <a:ext cx="241"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4000">
                      <a:solidFill>
                        <a:srgbClr val="22FCFF"/>
                      </a:solidFill>
                    </a:rPr>
                    <a:t>*</a:t>
                  </a:r>
                  <a:endParaRPr lang="en-US">
                    <a:solidFill>
                      <a:prstClr val="black"/>
                    </a:solidFill>
                  </a:endParaRPr>
                </a:p>
              </p:txBody>
            </p:sp>
          </p:grpSp>
          <p:sp>
            <p:nvSpPr>
              <p:cNvPr id="77837" name="TextBox 15"/>
              <p:cNvSpPr txBox="1">
                <a:spLocks noChangeArrowheads="1"/>
              </p:cNvSpPr>
              <p:nvPr/>
            </p:nvSpPr>
            <p:spPr bwMode="auto">
              <a:xfrm>
                <a:off x="5943600" y="2843806"/>
                <a:ext cx="429875"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a:solidFill>
                      <a:prstClr val="black"/>
                    </a:solidFill>
                  </a:rPr>
                  <a:t> </a:t>
                </a:r>
                <a:r>
                  <a:rPr lang="en-US" sz="3200" b="1">
                    <a:solidFill>
                      <a:srgbClr val="2DF66E"/>
                    </a:solidFill>
                  </a:rPr>
                  <a:t>*</a:t>
                </a:r>
                <a:endParaRPr lang="en-US" sz="3200">
                  <a:solidFill>
                    <a:srgbClr val="2DF66E"/>
                  </a:solidFill>
                </a:endParaRPr>
              </a:p>
            </p:txBody>
          </p:sp>
        </p:grpSp>
      </p:grpSp>
      <p:pic>
        <p:nvPicPr>
          <p:cNvPr id="239633" name="Picture 17" descr="Valentina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828800"/>
            <a:ext cx="4191000" cy="2566988"/>
          </a:xfrm>
          <a:prstGeom prst="rect">
            <a:avLst/>
          </a:prstGeom>
          <a:noFill/>
          <a:ln w="158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239634" name="Picture 18" descr="ism_4_we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3124200"/>
            <a:ext cx="5257800" cy="3505200"/>
          </a:xfrm>
          <a:prstGeom prst="rect">
            <a:avLst/>
          </a:prstGeom>
          <a:noFill/>
          <a:ln w="254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85231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9632"/>
                                        </p:tgtEl>
                                        <p:attrNameLst>
                                          <p:attrName>style.visibility</p:attrName>
                                        </p:attrNameLst>
                                      </p:cBhvr>
                                      <p:to>
                                        <p:strVal val="visible"/>
                                      </p:to>
                                    </p:set>
                                    <p:animEffect transition="in" filter="dissolve">
                                      <p:cBhvr>
                                        <p:cTn id="7" dur="500"/>
                                        <p:tgtEl>
                                          <p:spTgt spid="239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9633"/>
                                        </p:tgtEl>
                                        <p:attrNameLst>
                                          <p:attrName>style.visibility</p:attrName>
                                        </p:attrNameLst>
                                      </p:cBhvr>
                                      <p:to>
                                        <p:strVal val="visible"/>
                                      </p:to>
                                    </p:set>
                                    <p:animEffect transition="in" filter="dissolve">
                                      <p:cBhvr>
                                        <p:cTn id="12" dur="500"/>
                                        <p:tgtEl>
                                          <p:spTgt spid="2396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9634"/>
                                        </p:tgtEl>
                                        <p:attrNameLst>
                                          <p:attrName>style.visibility</p:attrName>
                                        </p:attrNameLst>
                                      </p:cBhvr>
                                      <p:to>
                                        <p:strVal val="visible"/>
                                      </p:to>
                                    </p:set>
                                    <p:animEffect transition="in" filter="dissolve">
                                      <p:cBhvr>
                                        <p:cTn id="17" dur="500"/>
                                        <p:tgtEl>
                                          <p:spTgt spid="23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lum bright="78000"/>
            <a:grayscl/>
            <a:biLevel thresh="50000"/>
            <a:extLst>
              <a:ext uri="{28A0092B-C50C-407E-A947-70E740481C1C}">
                <a14:useLocalDpi xmlns:a14="http://schemas.microsoft.com/office/drawing/2010/main" val="0"/>
              </a:ext>
            </a:extLst>
          </a:blip>
          <a:srcRect/>
          <a:stretch>
            <a:fillRect/>
          </a:stretch>
        </p:blipFill>
        <p:spPr bwMode="auto">
          <a:xfrm>
            <a:off x="193675" y="1981200"/>
            <a:ext cx="1381125"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5" name="Rectangle 4"/>
          <p:cNvSpPr>
            <a:spLocks noChangeArrowheads="1"/>
          </p:cNvSpPr>
          <p:nvPr/>
        </p:nvSpPr>
        <p:spPr bwMode="auto">
          <a:xfrm>
            <a:off x="-228600" y="-304800"/>
            <a:ext cx="9144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9" tIns="45714" rIns="91429" bIns="45714" anchor="ctr"/>
          <a:lstStyle/>
          <a:p>
            <a:pPr algn="ctr" defTabSz="457200"/>
            <a:r>
              <a:rPr lang="en-US">
                <a:solidFill>
                  <a:srgbClr val="1F497D"/>
                </a:solidFill>
                <a:latin typeface="Comic Sans MS" charset="0"/>
              </a:rPr>
              <a:t/>
            </a:r>
            <a:br>
              <a:rPr lang="en-US">
                <a:solidFill>
                  <a:srgbClr val="1F497D"/>
                </a:solidFill>
                <a:latin typeface="Comic Sans MS" charset="0"/>
              </a:rPr>
            </a:br>
            <a:endParaRPr lang="en-US">
              <a:solidFill>
                <a:srgbClr val="1F497D"/>
              </a:solidFill>
              <a:latin typeface="Comic Sans MS" charset="0"/>
            </a:endParaRPr>
          </a:p>
          <a:p>
            <a:pPr algn="ctr" defTabSz="457200"/>
            <a:endParaRPr lang="en-US" sz="2800">
              <a:solidFill>
                <a:srgbClr val="1F497D"/>
              </a:solidFill>
              <a:latin typeface="Comic Sans MS" charset="0"/>
            </a:endParaRPr>
          </a:p>
          <a:p>
            <a:pPr algn="ctr" defTabSz="457200"/>
            <a:r>
              <a:rPr lang="en-US" sz="2800">
                <a:solidFill>
                  <a:srgbClr val="00FF00"/>
                </a:solidFill>
                <a:latin typeface="Calibri" charset="0"/>
              </a:rPr>
              <a:t>NIH-funded, IRB- and FDA-approved Safety Study</a:t>
            </a:r>
          </a:p>
          <a:p>
            <a:pPr algn="ctr" defTabSz="457200"/>
            <a:r>
              <a:rPr lang="en-US" sz="1600">
                <a:solidFill>
                  <a:prstClr val="white"/>
                </a:solidFill>
                <a:latin typeface="Calibri" charset="0"/>
              </a:rPr>
              <a:t>(R33-DK-63499-03</a:t>
            </a:r>
            <a:r>
              <a:rPr lang="en-US" sz="1600">
                <a:solidFill>
                  <a:srgbClr val="00FF00"/>
                </a:solidFill>
                <a:latin typeface="Calibri" charset="0"/>
              </a:rPr>
              <a:t>--</a:t>
            </a:r>
            <a:r>
              <a:rPr lang="en-US" sz="1600">
                <a:solidFill>
                  <a:prstClr val="white"/>
                </a:solidFill>
                <a:latin typeface="Calibri" charset="0"/>
              </a:rPr>
              <a:t>IRB0509115</a:t>
            </a:r>
            <a:r>
              <a:rPr lang="en-US" sz="1600">
                <a:solidFill>
                  <a:srgbClr val="00FF00"/>
                </a:solidFill>
                <a:latin typeface="Calibri" charset="0"/>
              </a:rPr>
              <a:t>--</a:t>
            </a:r>
            <a:r>
              <a:rPr lang="en-US" sz="1600">
                <a:solidFill>
                  <a:srgbClr val="FFFFFF"/>
                </a:solidFill>
                <a:latin typeface="Calibri" charset="0"/>
              </a:rPr>
              <a:t>IND#12858</a:t>
            </a:r>
            <a:r>
              <a:rPr lang="en-US" sz="1600">
                <a:solidFill>
                  <a:prstClr val="white"/>
                </a:solidFill>
                <a:latin typeface="Calibri" charset="0"/>
              </a:rPr>
              <a:t>)</a:t>
            </a:r>
            <a:endParaRPr lang="en-US" sz="1600">
              <a:solidFill>
                <a:prstClr val="white"/>
              </a:solidFill>
              <a:latin typeface="Comic Sans MS" charset="0"/>
            </a:endParaRPr>
          </a:p>
          <a:p>
            <a:pPr algn="ctr" defTabSz="457200"/>
            <a:endParaRPr lang="en-US" sz="2800">
              <a:solidFill>
                <a:srgbClr val="00FF00"/>
              </a:solidFill>
              <a:latin typeface="Calibri" charset="0"/>
            </a:endParaRPr>
          </a:p>
          <a:p>
            <a:pPr algn="ctr" defTabSz="457200"/>
            <a:endParaRPr lang="en-US" sz="1600">
              <a:solidFill>
                <a:prstClr val="white"/>
              </a:solidFill>
              <a:latin typeface="Comic Sans MS" charset="0"/>
            </a:endParaRPr>
          </a:p>
          <a:p>
            <a:pPr algn="ctr" defTabSz="457200"/>
            <a:endParaRPr lang="en-US" sz="1600">
              <a:solidFill>
                <a:srgbClr val="1F497D"/>
              </a:solidFill>
              <a:latin typeface="Comic Sans MS" charset="0"/>
            </a:endParaRPr>
          </a:p>
        </p:txBody>
      </p:sp>
      <p:sp>
        <p:nvSpPr>
          <p:cNvPr id="79876" name="Rectangle 5"/>
          <p:cNvSpPr>
            <a:spLocks noChangeArrowheads="1"/>
          </p:cNvSpPr>
          <p:nvPr/>
        </p:nvSpPr>
        <p:spPr bwMode="auto">
          <a:xfrm>
            <a:off x="-76200" y="762000"/>
            <a:ext cx="9144000" cy="87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9" tIns="45714" rIns="91429" bIns="45714"/>
          <a:lstStyle/>
          <a:p>
            <a:pPr marL="341313" indent="-341313" algn="ctr" defTabSz="457200">
              <a:lnSpc>
                <a:spcPct val="90000"/>
              </a:lnSpc>
              <a:spcBef>
                <a:spcPct val="20000"/>
              </a:spcBef>
            </a:pPr>
            <a:r>
              <a:rPr lang="en-US" sz="2000">
                <a:solidFill>
                  <a:srgbClr val="F2DE13"/>
                </a:solidFill>
                <a:latin typeface="Calibri" charset="0"/>
              </a:rPr>
              <a:t>	</a:t>
            </a:r>
            <a:r>
              <a:rPr lang="en-US" sz="2000">
                <a:solidFill>
                  <a:srgbClr val="00FF00"/>
                </a:solidFill>
                <a:latin typeface="Calibri" charset="0"/>
              </a:rPr>
              <a:t>To confirm that intradermal administration of autologous diabetes suppressive dendritic cells (DC) is safe, non-toxic and without side-effects.</a:t>
            </a:r>
            <a:endParaRPr lang="en-US" sz="1400">
              <a:solidFill>
                <a:srgbClr val="00FF00"/>
              </a:solidFill>
              <a:latin typeface="Comic Sans MS" charset="0"/>
            </a:endParaRPr>
          </a:p>
        </p:txBody>
      </p:sp>
      <p:grpSp>
        <p:nvGrpSpPr>
          <p:cNvPr id="79877" name="Group 9"/>
          <p:cNvGrpSpPr>
            <a:grpSpLocks/>
          </p:cNvGrpSpPr>
          <p:nvPr/>
        </p:nvGrpSpPr>
        <p:grpSpPr bwMode="auto">
          <a:xfrm>
            <a:off x="762000" y="3657600"/>
            <a:ext cx="4876800" cy="1181100"/>
            <a:chOff x="480" y="2304"/>
            <a:chExt cx="3072" cy="744"/>
          </a:xfrm>
        </p:grpSpPr>
        <p:sp>
          <p:nvSpPr>
            <p:cNvPr id="79891" name="Line 11"/>
            <p:cNvSpPr>
              <a:spLocks noChangeShapeType="1"/>
            </p:cNvSpPr>
            <p:nvPr/>
          </p:nvSpPr>
          <p:spPr bwMode="auto">
            <a:xfrm flipH="1">
              <a:off x="3216" y="2904"/>
              <a:ext cx="336" cy="144"/>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rgbClr val="000000"/>
                  </a:solidFill>
                  <a:round/>
                  <a:headEnd/>
                  <a:tailEnd type="triangle" w="med" len="med"/>
                </a14:hiddenLine>
              </a:ext>
            </a:extLst>
          </p:spPr>
          <p:txBody>
            <a:bodyPr wrap="none" anchor="ctr"/>
            <a:lstStyle/>
            <a:p>
              <a:pPr defTabSz="457200"/>
              <a:endParaRPr lang="en-US">
                <a:solidFill>
                  <a:prstClr val="black"/>
                </a:solidFill>
                <a:latin typeface="Calibri"/>
              </a:endParaRPr>
            </a:p>
          </p:txBody>
        </p:sp>
        <p:grpSp>
          <p:nvGrpSpPr>
            <p:cNvPr id="79892" name="Group 12"/>
            <p:cNvGrpSpPr>
              <a:grpSpLocks/>
            </p:cNvGrpSpPr>
            <p:nvPr/>
          </p:nvGrpSpPr>
          <p:grpSpPr bwMode="auto">
            <a:xfrm>
              <a:off x="480" y="2304"/>
              <a:ext cx="864" cy="720"/>
              <a:chOff x="480" y="2208"/>
              <a:chExt cx="864" cy="720"/>
            </a:xfrm>
          </p:grpSpPr>
          <p:sp>
            <p:nvSpPr>
              <p:cNvPr id="79893" name="Freeform 13"/>
              <p:cNvSpPr>
                <a:spLocks/>
              </p:cNvSpPr>
              <p:nvPr/>
            </p:nvSpPr>
            <p:spPr bwMode="auto">
              <a:xfrm>
                <a:off x="528" y="2256"/>
                <a:ext cx="816" cy="672"/>
              </a:xfrm>
              <a:custGeom>
                <a:avLst/>
                <a:gdLst>
                  <a:gd name="T0" fmla="*/ 131332 w 784"/>
                  <a:gd name="T1" fmla="*/ 672 h 672"/>
                  <a:gd name="T2" fmla="*/ 90977 w 784"/>
                  <a:gd name="T3" fmla="*/ 624 h 672"/>
                  <a:gd name="T4" fmla="*/ 42735 w 784"/>
                  <a:gd name="T5" fmla="*/ 432 h 672"/>
                  <a:gd name="T6" fmla="*/ 18902 w 784"/>
                  <a:gd name="T7" fmla="*/ 240 h 672"/>
                  <a:gd name="T8" fmla="*/ 2736 w 784"/>
                  <a:gd name="T9" fmla="*/ 48 h 672"/>
                  <a:gd name="T10" fmla="*/ 2736 w 784"/>
                  <a:gd name="T11" fmla="*/ 0 h 672"/>
                  <a:gd name="T12" fmla="*/ 0 60000 65536"/>
                  <a:gd name="T13" fmla="*/ 0 60000 65536"/>
                  <a:gd name="T14" fmla="*/ 0 60000 65536"/>
                  <a:gd name="T15" fmla="*/ 0 60000 65536"/>
                  <a:gd name="T16" fmla="*/ 0 60000 65536"/>
                  <a:gd name="T17" fmla="*/ 0 60000 65536"/>
                  <a:gd name="T18" fmla="*/ 0 w 784"/>
                  <a:gd name="T19" fmla="*/ 0 h 672"/>
                  <a:gd name="T20" fmla="*/ 784 w 784"/>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784" h="672">
                    <a:moveTo>
                      <a:pt x="784" y="672"/>
                    </a:moveTo>
                    <a:cubicBezTo>
                      <a:pt x="708" y="668"/>
                      <a:pt x="632" y="664"/>
                      <a:pt x="544" y="624"/>
                    </a:cubicBezTo>
                    <a:cubicBezTo>
                      <a:pt x="456" y="584"/>
                      <a:pt x="328" y="496"/>
                      <a:pt x="256" y="432"/>
                    </a:cubicBezTo>
                    <a:cubicBezTo>
                      <a:pt x="184" y="368"/>
                      <a:pt x="152" y="304"/>
                      <a:pt x="112" y="240"/>
                    </a:cubicBezTo>
                    <a:cubicBezTo>
                      <a:pt x="72" y="176"/>
                      <a:pt x="32" y="88"/>
                      <a:pt x="16" y="48"/>
                    </a:cubicBezTo>
                    <a:cubicBezTo>
                      <a:pt x="0" y="8"/>
                      <a:pt x="8" y="4"/>
                      <a:pt x="16"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wrap="none" anchor="ctr"/>
              <a:lstStyle/>
              <a:p>
                <a:pPr defTabSz="457200"/>
                <a:endParaRPr lang="en-US">
                  <a:solidFill>
                    <a:prstClr val="black"/>
                  </a:solidFill>
                  <a:latin typeface="Calibri"/>
                </a:endParaRPr>
              </a:p>
            </p:txBody>
          </p:sp>
          <p:sp>
            <p:nvSpPr>
              <p:cNvPr id="79894" name="Line 14"/>
              <p:cNvSpPr>
                <a:spLocks noChangeShapeType="1"/>
              </p:cNvSpPr>
              <p:nvPr/>
            </p:nvSpPr>
            <p:spPr bwMode="auto">
              <a:xfrm flipH="1" flipV="1">
                <a:off x="480" y="2208"/>
                <a:ext cx="48" cy="4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rgbClr val="000000"/>
                    </a:solidFill>
                    <a:round/>
                    <a:headEnd/>
                    <a:tailEnd type="triangle" w="med" len="med"/>
                  </a14:hiddenLine>
                </a:ext>
              </a:extLst>
            </p:spPr>
            <p:txBody>
              <a:bodyPr wrap="none" anchor="ctr"/>
              <a:lstStyle/>
              <a:p>
                <a:pPr defTabSz="457200"/>
                <a:endParaRPr lang="en-US">
                  <a:solidFill>
                    <a:prstClr val="black"/>
                  </a:solidFill>
                  <a:latin typeface="Calibri"/>
                </a:endParaRPr>
              </a:p>
            </p:txBody>
          </p:sp>
        </p:grpSp>
      </p:grpSp>
      <p:sp>
        <p:nvSpPr>
          <p:cNvPr id="79878" name="Text Box 21"/>
          <p:cNvSpPr txBox="1">
            <a:spLocks noChangeArrowheads="1"/>
          </p:cNvSpPr>
          <p:nvPr/>
        </p:nvSpPr>
        <p:spPr bwMode="auto">
          <a:xfrm>
            <a:off x="2895600" y="3097213"/>
            <a:ext cx="6416675" cy="104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en-US" sz="1800">
                <a:solidFill>
                  <a:srgbClr val="F2DE13"/>
                </a:solidFill>
                <a:cs typeface="Arial" charset="0"/>
              </a:rPr>
              <a:t>2</a:t>
            </a:r>
            <a:r>
              <a:rPr lang="en-US" sz="1800">
                <a:solidFill>
                  <a:prstClr val="white"/>
                </a:solidFill>
                <a:cs typeface="Arial" charset="0"/>
              </a:rPr>
              <a:t>. </a:t>
            </a:r>
            <a:r>
              <a:rPr lang="en-US" sz="1800">
                <a:solidFill>
                  <a:srgbClr val="F4F90D"/>
                </a:solidFill>
                <a:cs typeface="Arial" charset="0"/>
              </a:rPr>
              <a:t>Engineer DC towards a </a:t>
            </a:r>
            <a:r>
              <a:rPr lang="ja-JP" altLang="en-US" sz="1800">
                <a:solidFill>
                  <a:srgbClr val="F4F90D"/>
                </a:solidFill>
                <a:cs typeface="Arial" charset="0"/>
              </a:rPr>
              <a:t>“</a:t>
            </a:r>
            <a:r>
              <a:rPr lang="en-US" altLang="ja-JP" sz="1800">
                <a:solidFill>
                  <a:srgbClr val="F4F90D"/>
                </a:solidFill>
                <a:cs typeface="Arial" charset="0"/>
              </a:rPr>
              <a:t>diabetes-suppressive</a:t>
            </a:r>
            <a:r>
              <a:rPr lang="ja-JP" altLang="en-US" sz="1800">
                <a:solidFill>
                  <a:srgbClr val="F4F90D"/>
                </a:solidFill>
                <a:cs typeface="Arial" charset="0"/>
              </a:rPr>
              <a:t>”</a:t>
            </a:r>
            <a:r>
              <a:rPr lang="en-US" altLang="ja-JP" sz="1800">
                <a:solidFill>
                  <a:srgbClr val="F4F90D"/>
                </a:solidFill>
                <a:cs typeface="Arial" charset="0"/>
              </a:rPr>
              <a:t> capacity</a:t>
            </a:r>
          </a:p>
          <a:p>
            <a:pPr algn="ctr" defTabSz="457200"/>
            <a:r>
              <a:rPr lang="en-US" sz="1800">
                <a:solidFill>
                  <a:srgbClr val="F4F90D"/>
                </a:solidFill>
                <a:cs typeface="Arial" charset="0"/>
              </a:rPr>
              <a:t>by providing a mixture of </a:t>
            </a:r>
            <a:r>
              <a:rPr lang="en-US" sz="1800">
                <a:solidFill>
                  <a:srgbClr val="F2DE13"/>
                </a:solidFill>
                <a:cs typeface="Arial" charset="0"/>
              </a:rPr>
              <a:t>AS-ODN (CD40/CD80/CD86)</a:t>
            </a:r>
          </a:p>
          <a:p>
            <a:pPr algn="ctr" defTabSz="457200"/>
            <a:r>
              <a:rPr lang="en-US" sz="1600">
                <a:solidFill>
                  <a:srgbClr val="FFFFFF"/>
                </a:solidFill>
                <a:cs typeface="Arial" charset="0"/>
              </a:rPr>
              <a:t> -- under GMP/GLP conditions --</a:t>
            </a:r>
          </a:p>
          <a:p>
            <a:pPr defTabSz="457200"/>
            <a:endParaRPr lang="en-US" sz="1000" b="1">
              <a:solidFill>
                <a:prstClr val="black"/>
              </a:solidFill>
              <a:latin typeface="Comic Sans MS" charset="0"/>
            </a:endParaRPr>
          </a:p>
        </p:txBody>
      </p:sp>
      <p:sp>
        <p:nvSpPr>
          <p:cNvPr id="79879" name="Freeform 24"/>
          <p:cNvSpPr>
            <a:spLocks/>
          </p:cNvSpPr>
          <p:nvPr/>
        </p:nvSpPr>
        <p:spPr bwMode="auto">
          <a:xfrm>
            <a:off x="5943600" y="2362200"/>
            <a:ext cx="1600200" cy="685800"/>
          </a:xfrm>
          <a:custGeom>
            <a:avLst/>
            <a:gdLst>
              <a:gd name="T0" fmla="*/ 0 w 992"/>
              <a:gd name="T1" fmla="*/ 2147483647 h 504"/>
              <a:gd name="T2" fmla="*/ 2147483647 w 992"/>
              <a:gd name="T3" fmla="*/ 2147483647 h 504"/>
              <a:gd name="T4" fmla="*/ 2147483647 w 992"/>
              <a:gd name="T5" fmla="*/ 2147483647 h 504"/>
              <a:gd name="T6" fmla="*/ 2147483647 w 992"/>
              <a:gd name="T7" fmla="*/ 2147483647 h 504"/>
              <a:gd name="T8" fmla="*/ 2147483647 w 992"/>
              <a:gd name="T9" fmla="*/ 2147483647 h 504"/>
              <a:gd name="T10" fmla="*/ 0 60000 65536"/>
              <a:gd name="T11" fmla="*/ 0 60000 65536"/>
              <a:gd name="T12" fmla="*/ 0 60000 65536"/>
              <a:gd name="T13" fmla="*/ 0 60000 65536"/>
              <a:gd name="T14" fmla="*/ 0 60000 65536"/>
              <a:gd name="T15" fmla="*/ 0 w 992"/>
              <a:gd name="T16" fmla="*/ 0 h 504"/>
              <a:gd name="T17" fmla="*/ 992 w 992"/>
              <a:gd name="T18" fmla="*/ 504 h 504"/>
            </a:gdLst>
            <a:ahLst/>
            <a:cxnLst>
              <a:cxn ang="T10">
                <a:pos x="T0" y="T1"/>
              </a:cxn>
              <a:cxn ang="T11">
                <a:pos x="T2" y="T3"/>
              </a:cxn>
              <a:cxn ang="T12">
                <a:pos x="T4" y="T5"/>
              </a:cxn>
              <a:cxn ang="T13">
                <a:pos x="T6" y="T7"/>
              </a:cxn>
              <a:cxn ang="T14">
                <a:pos x="T8" y="T9"/>
              </a:cxn>
            </a:cxnLst>
            <a:rect l="T15" t="T16" r="T17" b="T18"/>
            <a:pathLst>
              <a:path w="992" h="504">
                <a:moveTo>
                  <a:pt x="0" y="24"/>
                </a:moveTo>
                <a:cubicBezTo>
                  <a:pt x="176" y="12"/>
                  <a:pt x="352" y="0"/>
                  <a:pt x="480" y="24"/>
                </a:cubicBezTo>
                <a:cubicBezTo>
                  <a:pt x="608" y="48"/>
                  <a:pt x="688" y="104"/>
                  <a:pt x="768" y="168"/>
                </a:cubicBezTo>
                <a:cubicBezTo>
                  <a:pt x="848" y="232"/>
                  <a:pt x="928" y="352"/>
                  <a:pt x="960" y="408"/>
                </a:cubicBezTo>
                <a:cubicBezTo>
                  <a:pt x="992" y="464"/>
                  <a:pt x="960" y="488"/>
                  <a:pt x="960" y="504"/>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round/>
                <a:headEnd/>
                <a:tailEnd type="triangle" w="med" len="lg"/>
              </a14:hiddenLine>
            </a:ext>
          </a:extLst>
        </p:spPr>
        <p:txBody>
          <a:bodyPr wrap="none" lIns="91429" tIns="45714" rIns="91429" bIns="45714" anchor="ctr"/>
          <a:lstStyle/>
          <a:p>
            <a:pPr defTabSz="457200"/>
            <a:endParaRPr lang="en-US">
              <a:solidFill>
                <a:prstClr val="black"/>
              </a:solidFill>
              <a:latin typeface="Calibri"/>
            </a:endParaRPr>
          </a:p>
        </p:txBody>
      </p:sp>
      <p:sp>
        <p:nvSpPr>
          <p:cNvPr id="79880" name="Text Box 26"/>
          <p:cNvSpPr txBox="1">
            <a:spLocks noChangeArrowheads="1"/>
          </p:cNvSpPr>
          <p:nvPr/>
        </p:nvSpPr>
        <p:spPr bwMode="auto">
          <a:xfrm>
            <a:off x="5915025" y="6507163"/>
            <a:ext cx="3128963" cy="261937"/>
          </a:xfrm>
          <a:prstGeom prst="rect">
            <a:avLst/>
          </a:prstGeom>
          <a:solidFill>
            <a:srgbClr val="1526E3"/>
          </a:solidFill>
          <a:ln w="9525">
            <a:solidFill>
              <a:srgbClr val="F8FC0D"/>
            </a:solidFill>
            <a:miter lim="800000"/>
            <a:headEnd/>
            <a:tailEnd/>
          </a:ln>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000">
                <a:solidFill>
                  <a:srgbClr val="F8FC0D"/>
                </a:solidFill>
                <a:cs typeface="Arial" charset="0"/>
              </a:rPr>
              <a:t>Giannoukakis et al. </a:t>
            </a:r>
            <a:r>
              <a:rPr lang="en-US" sz="1000" i="1">
                <a:solidFill>
                  <a:srgbClr val="F8FC0D"/>
                </a:solidFill>
                <a:cs typeface="Arial" charset="0"/>
              </a:rPr>
              <a:t>Ped Diabetes 9 (Part II):4</a:t>
            </a:r>
            <a:r>
              <a:rPr lang="en-US" sz="1000">
                <a:solidFill>
                  <a:srgbClr val="F8FC0D"/>
                </a:solidFill>
                <a:cs typeface="Arial" charset="0"/>
              </a:rPr>
              <a:t>, 2008</a:t>
            </a:r>
            <a:r>
              <a:rPr lang="en-US" sz="1100">
                <a:solidFill>
                  <a:srgbClr val="F8FC0D"/>
                </a:solidFill>
                <a:latin typeface="Calibri" charset="0"/>
              </a:rPr>
              <a:t> </a:t>
            </a:r>
          </a:p>
        </p:txBody>
      </p:sp>
      <p:cxnSp>
        <p:nvCxnSpPr>
          <p:cNvPr id="79881" name="Straight Arrow Connector 33"/>
          <p:cNvCxnSpPr>
            <a:cxnSpLocks noChangeShapeType="1"/>
          </p:cNvCxnSpPr>
          <p:nvPr/>
        </p:nvCxnSpPr>
        <p:spPr bwMode="auto">
          <a:xfrm>
            <a:off x="6172200" y="2362200"/>
            <a:ext cx="1065213" cy="622300"/>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xmlns="">
                <a:noFill/>
              </a14:hiddenFill>
            </a:ext>
          </a:extLst>
        </p:spPr>
      </p:cxnSp>
      <p:sp>
        <p:nvSpPr>
          <p:cNvPr id="19" name="Rectangle 18"/>
          <p:cNvSpPr>
            <a:spLocks noChangeArrowheads="1"/>
          </p:cNvSpPr>
          <p:nvPr/>
        </p:nvSpPr>
        <p:spPr bwMode="auto">
          <a:xfrm>
            <a:off x="4572000" y="4192588"/>
            <a:ext cx="41084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457200"/>
            <a:r>
              <a:rPr lang="en-US">
                <a:solidFill>
                  <a:prstClr val="white"/>
                </a:solidFill>
                <a:latin typeface="Calibri" charset="0"/>
              </a:rPr>
              <a:t> </a:t>
            </a:r>
            <a:r>
              <a:rPr lang="en-US">
                <a:solidFill>
                  <a:srgbClr val="FF631D"/>
                </a:solidFill>
                <a:latin typeface="Calibri"/>
                <a:cs typeface="Arial" charset="0"/>
              </a:rPr>
              <a:t>3. Test potency, sterility and divide into individual administration aliquots</a:t>
            </a:r>
            <a:endParaRPr lang="en-US" b="1">
              <a:solidFill>
                <a:prstClr val="black"/>
              </a:solidFill>
              <a:latin typeface="Calibri"/>
              <a:cs typeface="Arial" charset="0"/>
            </a:endParaRPr>
          </a:p>
        </p:txBody>
      </p:sp>
      <p:cxnSp>
        <p:nvCxnSpPr>
          <p:cNvPr id="21" name="Straight Arrow Connector 20"/>
          <p:cNvCxnSpPr/>
          <p:nvPr/>
        </p:nvCxnSpPr>
        <p:spPr>
          <a:xfrm rot="10800000" flipV="1">
            <a:off x="6799263" y="3989388"/>
            <a:ext cx="438150" cy="2032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a:spLocks noChangeArrowheads="1"/>
          </p:cNvSpPr>
          <p:nvPr/>
        </p:nvSpPr>
        <p:spPr bwMode="auto">
          <a:xfrm>
            <a:off x="2133600" y="5106988"/>
            <a:ext cx="4368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a:r>
              <a:rPr lang="en-US" sz="2000">
                <a:solidFill>
                  <a:srgbClr val="FF0F06"/>
                </a:solidFill>
                <a:latin typeface="Calibri" charset="0"/>
              </a:rPr>
              <a:t>4. Administer to volunteer intradermally</a:t>
            </a:r>
            <a:endParaRPr lang="en-US" sz="2000" b="1">
              <a:solidFill>
                <a:prstClr val="black"/>
              </a:solidFill>
              <a:latin typeface="Comic Sans MS" charset="0"/>
            </a:endParaRPr>
          </a:p>
        </p:txBody>
      </p:sp>
      <p:cxnSp>
        <p:nvCxnSpPr>
          <p:cNvPr id="25" name="Straight Arrow Connector 24"/>
          <p:cNvCxnSpPr/>
          <p:nvPr/>
        </p:nvCxnSpPr>
        <p:spPr>
          <a:xfrm rot="10800000" flipV="1">
            <a:off x="5153025" y="4883150"/>
            <a:ext cx="438150" cy="2032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a:off x="1136650" y="4013200"/>
            <a:ext cx="1441450" cy="109378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219200" y="5803278"/>
            <a:ext cx="7715346" cy="369332"/>
          </a:xfrm>
          <a:prstGeom prst="rect">
            <a:avLst/>
          </a:prstGeom>
        </p:spPr>
        <p:txBody>
          <a:bodyPr>
            <a:spAutoFit/>
          </a:bodyPr>
          <a:lstStyle/>
          <a:p>
            <a:pPr defTabSz="457200">
              <a:defRPr/>
            </a:pPr>
            <a:r>
              <a:rPr lang="en-US" dirty="0">
                <a:ln>
                  <a:solidFill>
                    <a:srgbClr val="22FCFF"/>
                  </a:solidFill>
                </a:ln>
                <a:solidFill>
                  <a:srgbClr val="22FCFF">
                    <a:alpha val="78000"/>
                  </a:srgbClr>
                </a:solidFill>
                <a:latin typeface="Arial"/>
                <a:cs typeface="Arial"/>
              </a:rPr>
              <a:t>5. Immunological, </a:t>
            </a:r>
            <a:r>
              <a:rPr lang="en-US" dirty="0">
                <a:ln w="6350" cap="flat" cmpd="sng" algn="ctr">
                  <a:solidFill>
                    <a:srgbClr val="22FCFF"/>
                  </a:solidFill>
                  <a:prstDash val="solid"/>
                  <a:round/>
                  <a:headEnd type="none" w="med" len="med"/>
                  <a:tailEnd type="none" w="med" len="med"/>
                </a:ln>
                <a:solidFill>
                  <a:srgbClr val="22FCFF">
                    <a:alpha val="78000"/>
                  </a:srgbClr>
                </a:solidFill>
                <a:latin typeface="Arial"/>
                <a:cs typeface="Arial"/>
              </a:rPr>
              <a:t>biochemical</a:t>
            </a:r>
            <a:r>
              <a:rPr lang="en-US" dirty="0">
                <a:ln>
                  <a:solidFill>
                    <a:srgbClr val="22FCFF"/>
                  </a:solidFill>
                </a:ln>
                <a:solidFill>
                  <a:srgbClr val="22FCFF">
                    <a:alpha val="78000"/>
                  </a:srgbClr>
                </a:solidFill>
                <a:latin typeface="Arial"/>
                <a:cs typeface="Arial"/>
              </a:rPr>
              <a:t>, physiologic monitoring to establish safety</a:t>
            </a:r>
          </a:p>
        </p:txBody>
      </p:sp>
      <p:sp>
        <p:nvSpPr>
          <p:cNvPr id="79888" name="TextBox 30"/>
          <p:cNvSpPr txBox="1">
            <a:spLocks noChangeArrowheads="1"/>
          </p:cNvSpPr>
          <p:nvPr/>
        </p:nvSpPr>
        <p:spPr bwMode="auto">
          <a:xfrm>
            <a:off x="2673350" y="1965325"/>
            <a:ext cx="3309938"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600">
                <a:solidFill>
                  <a:prstClr val="white"/>
                </a:solidFill>
                <a:cs typeface="Arial" charset="0"/>
              </a:rPr>
              <a:t>1. Obtain leukocytes via apheresis</a:t>
            </a:r>
            <a:endParaRPr lang="en-US" sz="1600" b="1">
              <a:solidFill>
                <a:prstClr val="black"/>
              </a:solidFill>
              <a:cs typeface="Arial" charset="0"/>
            </a:endParaRPr>
          </a:p>
          <a:p>
            <a:pPr defTabSz="457200"/>
            <a:endParaRPr lang="en-US">
              <a:solidFill>
                <a:prstClr val="black"/>
              </a:solidFill>
              <a:cs typeface="Arial" charset="0"/>
            </a:endParaRPr>
          </a:p>
        </p:txBody>
      </p:sp>
      <p:cxnSp>
        <p:nvCxnSpPr>
          <p:cNvPr id="32" name="Straight Arrow Connector 31"/>
          <p:cNvCxnSpPr/>
          <p:nvPr/>
        </p:nvCxnSpPr>
        <p:spPr>
          <a:xfrm flipV="1">
            <a:off x="1265238" y="2198688"/>
            <a:ext cx="1312862" cy="765175"/>
          </a:xfrm>
          <a:prstGeom prst="straightConnector1">
            <a:avLst/>
          </a:prstGeom>
          <a:ln w="38100" cmpd="sng">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29" descr="Untitle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609600"/>
            <a:ext cx="3425825"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5407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85800" y="228600"/>
            <a:ext cx="8153400" cy="6365875"/>
            <a:chOff x="533400" y="111125"/>
            <a:chExt cx="8434388" cy="6629400"/>
          </a:xfrm>
        </p:grpSpPr>
        <p:pic>
          <p:nvPicPr>
            <p:cNvPr id="246789" name="Picture 5" descr="Screen shot 2010-10-10 at 9"/>
            <p:cNvPicPr>
              <a:picLocks noChangeAspect="1" noChangeArrowheads="1"/>
            </p:cNvPicPr>
            <p:nvPr/>
          </p:nvPicPr>
          <p:blipFill>
            <a:blip r:embed="rId3"/>
            <a:srcRect/>
            <a:stretch>
              <a:fillRect/>
            </a:stretch>
          </p:blipFill>
          <p:spPr bwMode="auto">
            <a:xfrm>
              <a:off x="3428616" y="111125"/>
              <a:ext cx="5539172" cy="6629400"/>
            </a:xfrm>
            <a:prstGeom prst="rect">
              <a:avLst/>
            </a:prstGeom>
            <a:noFill/>
            <a:effectLst>
              <a:outerShdw blurRad="342900" dist="38095" dir="12000000" sx="105000" sy="105000" algn="ctr" rotWithShape="0">
                <a:schemeClr val="tx1">
                  <a:alpha val="78000"/>
                </a:schemeClr>
              </a:outerShdw>
            </a:effectLst>
          </p:spPr>
        </p:pic>
        <p:sp>
          <p:nvSpPr>
            <p:cNvPr id="81924" name="Text Box 6"/>
            <p:cNvSpPr txBox="1">
              <a:spLocks noChangeArrowheads="1"/>
            </p:cNvSpPr>
            <p:nvPr/>
          </p:nvSpPr>
          <p:spPr bwMode="auto">
            <a:xfrm>
              <a:off x="533400" y="533400"/>
              <a:ext cx="17938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a:solidFill>
                    <a:srgbClr val="1B82EB"/>
                  </a:solidFill>
                </a:rPr>
                <a:t>Patient Visit</a:t>
              </a:r>
            </a:p>
            <a:p>
              <a:pPr defTabSz="457200"/>
              <a:r>
                <a:rPr lang="en-US">
                  <a:solidFill>
                    <a:srgbClr val="1B82EB"/>
                  </a:solidFill>
                </a:rPr>
                <a:t>Schedule</a:t>
              </a:r>
              <a:endParaRPr lang="en-US">
                <a:solidFill>
                  <a:prstClr val="black"/>
                </a:solidFill>
              </a:endParaRPr>
            </a:p>
          </p:txBody>
        </p:sp>
      </p:grpSp>
      <p:pic>
        <p:nvPicPr>
          <p:cNvPr id="4" name="Picture 3"/>
          <p:cNvPicPr>
            <a:picLocks noChangeAspect="1" noChangeArrowheads="1"/>
          </p:cNvPicPr>
          <p:nvPr/>
        </p:nvPicPr>
        <p:blipFill>
          <a:blip r:embed="rId4"/>
          <a:srcRect/>
          <a:stretch>
            <a:fillRect/>
          </a:stretch>
        </p:blipFill>
        <p:spPr bwMode="auto">
          <a:xfrm>
            <a:off x="228600" y="228600"/>
            <a:ext cx="6713538" cy="464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6900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94210" name="Picture 2" descr="Screen shot 2011-06-14 at 12.20.5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descr="Screen shot 2010-10-10 at 9"/>
          <p:cNvPicPr>
            <a:picLocks noChangeAspect="1" noChangeArrowheads="1"/>
          </p:cNvPicPr>
          <p:nvPr/>
        </p:nvPicPr>
        <p:blipFill>
          <a:blip r:embed="rId3"/>
          <a:srcRect/>
          <a:stretch>
            <a:fillRect/>
          </a:stretch>
        </p:blipFill>
        <p:spPr bwMode="auto">
          <a:xfrm rot="21001940">
            <a:off x="719138" y="1182688"/>
            <a:ext cx="7724775" cy="4584700"/>
          </a:xfrm>
          <a:prstGeom prst="rect">
            <a:avLst/>
          </a:prstGeom>
          <a:noFill/>
          <a:ln>
            <a:solidFill>
              <a:schemeClr val="tx1"/>
            </a:solidFill>
          </a:ln>
          <a:effectLst>
            <a:outerShdw blurRad="247650" dist="38100" dir="13800000" sx="105000" sy="105000" algn="tl" rotWithShape="0">
              <a:schemeClr val="tx1">
                <a:alpha val="77000"/>
              </a:schemeClr>
            </a:outerShdw>
          </a:effectLst>
        </p:spPr>
      </p:pic>
    </p:spTree>
    <p:extLst>
      <p:ext uri="{BB962C8B-B14F-4D97-AF65-F5344CB8AC3E}">
        <p14:creationId xmlns:p14="http://schemas.microsoft.com/office/powerpoint/2010/main" val="1851725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fontScale="90000"/>
          </a:bodyPr>
          <a:lstStyle/>
          <a:p>
            <a:pPr eaLnBrk="1" hangingPunct="1"/>
            <a:r>
              <a:rPr lang="en-US" sz="3600">
                <a:solidFill>
                  <a:srgbClr val="00FF00"/>
                </a:solidFill>
                <a:latin typeface="Arial" charset="0"/>
                <a:ea typeface="ＭＳ Ｐゴシック" charset="0"/>
                <a:cs typeface="ＭＳ Ｐゴシック" charset="0"/>
              </a:rPr>
              <a:t>Now that </a:t>
            </a:r>
            <a:r>
              <a:rPr lang="ja-JP" altLang="en-US" sz="3600">
                <a:solidFill>
                  <a:srgbClr val="00FF00"/>
                </a:solidFill>
                <a:latin typeface="Arial" charset="0"/>
                <a:ea typeface="ＭＳ Ｐゴシック" charset="0"/>
                <a:cs typeface="ＭＳ Ｐゴシック" charset="0"/>
              </a:rPr>
              <a:t>“</a:t>
            </a:r>
            <a:r>
              <a:rPr lang="en-US" altLang="ja-JP" sz="3600">
                <a:solidFill>
                  <a:srgbClr val="00FF00"/>
                </a:solidFill>
                <a:latin typeface="Arial" charset="0"/>
                <a:ea typeface="ＭＳ Ｐゴシック" charset="0"/>
                <a:cs typeface="ＭＳ Ｐゴシック" charset="0"/>
              </a:rPr>
              <a:t>safety</a:t>
            </a:r>
            <a:r>
              <a:rPr lang="ja-JP" altLang="en-US" sz="3600">
                <a:solidFill>
                  <a:srgbClr val="00FF00"/>
                </a:solidFill>
                <a:latin typeface="Arial" charset="0"/>
                <a:ea typeface="ＭＳ Ｐゴシック" charset="0"/>
                <a:cs typeface="ＭＳ Ｐゴシック" charset="0"/>
              </a:rPr>
              <a:t>”</a:t>
            </a:r>
            <a:r>
              <a:rPr lang="en-US" altLang="ja-JP" sz="3600">
                <a:solidFill>
                  <a:srgbClr val="00FF00"/>
                </a:solidFill>
                <a:latin typeface="Arial" charset="0"/>
                <a:ea typeface="ＭＳ Ｐゴシック" charset="0"/>
                <a:cs typeface="ＭＳ Ｐゴシック" charset="0"/>
              </a:rPr>
              <a:t> is confirmed,</a:t>
            </a:r>
            <a:r>
              <a:rPr lang="en-US" altLang="ja-JP" sz="3600">
                <a:solidFill>
                  <a:srgbClr val="F2DE13"/>
                </a:solidFill>
                <a:latin typeface="Arial" charset="0"/>
                <a:ea typeface="ＭＳ Ｐゴシック" charset="0"/>
                <a:cs typeface="ＭＳ Ｐゴシック" charset="0"/>
              </a:rPr>
              <a:t> </a:t>
            </a:r>
            <a:br>
              <a:rPr lang="en-US" altLang="ja-JP" sz="3600">
                <a:solidFill>
                  <a:srgbClr val="F2DE13"/>
                </a:solidFill>
                <a:latin typeface="Arial" charset="0"/>
                <a:ea typeface="ＭＳ Ｐゴシック" charset="0"/>
                <a:cs typeface="ＭＳ Ｐゴシック" charset="0"/>
              </a:rPr>
            </a:br>
            <a:r>
              <a:rPr lang="ja-JP" altLang="en-US" sz="3600" b="1">
                <a:solidFill>
                  <a:srgbClr val="FF0F06"/>
                </a:solidFill>
                <a:latin typeface="Arial" charset="0"/>
                <a:ea typeface="ＭＳ Ｐゴシック" charset="0"/>
                <a:cs typeface="ＭＳ Ｐゴシック" charset="0"/>
              </a:rPr>
              <a:t>“</a:t>
            </a:r>
            <a:r>
              <a:rPr lang="en-US" altLang="ja-JP" sz="3600" b="1">
                <a:solidFill>
                  <a:srgbClr val="FF0F06"/>
                </a:solidFill>
                <a:latin typeface="Arial" charset="0"/>
                <a:ea typeface="ＭＳ Ｐゴシック" charset="0"/>
                <a:cs typeface="ＭＳ Ｐゴシック" charset="0"/>
              </a:rPr>
              <a:t>efficacy</a:t>
            </a:r>
            <a:r>
              <a:rPr lang="ja-JP" altLang="en-US" sz="3600" b="1">
                <a:solidFill>
                  <a:srgbClr val="FF0F06"/>
                </a:solidFill>
                <a:latin typeface="Arial" charset="0"/>
                <a:ea typeface="ＭＳ Ｐゴシック" charset="0"/>
                <a:cs typeface="ＭＳ Ｐゴシック" charset="0"/>
              </a:rPr>
              <a:t>”</a:t>
            </a:r>
            <a:r>
              <a:rPr lang="en-US" altLang="ja-JP" sz="3600">
                <a:solidFill>
                  <a:srgbClr val="F2DE13"/>
                </a:solidFill>
                <a:latin typeface="Arial" charset="0"/>
                <a:ea typeface="ＭＳ Ｐゴシック" charset="0"/>
                <a:cs typeface="ＭＳ Ｐゴシック" charset="0"/>
              </a:rPr>
              <a:t> </a:t>
            </a:r>
            <a:r>
              <a:rPr lang="en-US" altLang="ja-JP" sz="3600">
                <a:solidFill>
                  <a:srgbClr val="00FF00"/>
                </a:solidFill>
                <a:latin typeface="Arial" charset="0"/>
                <a:ea typeface="ＭＳ Ｐゴシック" charset="0"/>
                <a:cs typeface="ＭＳ Ｐゴシック" charset="0"/>
              </a:rPr>
              <a:t>should be determined.</a:t>
            </a:r>
            <a:r>
              <a:rPr lang="en-US" altLang="ja-JP" sz="3200">
                <a:solidFill>
                  <a:srgbClr val="F2DE13"/>
                </a:solidFill>
                <a:latin typeface="Arial" charset="0"/>
                <a:ea typeface="ＭＳ Ｐゴシック" charset="0"/>
                <a:cs typeface="ＭＳ Ｐゴシック" charset="0"/>
              </a:rPr>
              <a:t/>
            </a:r>
            <a:br>
              <a:rPr lang="en-US" altLang="ja-JP" sz="3200">
                <a:solidFill>
                  <a:srgbClr val="F2DE13"/>
                </a:solidFill>
                <a:latin typeface="Arial" charset="0"/>
                <a:ea typeface="ＭＳ Ｐゴシック" charset="0"/>
                <a:cs typeface="ＭＳ Ｐゴシック" charset="0"/>
              </a:rPr>
            </a:br>
            <a:r>
              <a:rPr lang="en-US" altLang="ja-JP" sz="3200">
                <a:solidFill>
                  <a:srgbClr val="F2DE13"/>
                </a:solidFill>
                <a:latin typeface="Arial" charset="0"/>
                <a:ea typeface="ＭＳ Ｐゴシック" charset="0"/>
                <a:cs typeface="ＭＳ Ｐゴシック" charset="0"/>
              </a:rPr>
              <a:t/>
            </a:r>
            <a:br>
              <a:rPr lang="en-US" altLang="ja-JP" sz="3200">
                <a:solidFill>
                  <a:srgbClr val="F2DE13"/>
                </a:solidFill>
                <a:latin typeface="Arial" charset="0"/>
                <a:ea typeface="ＭＳ Ｐゴシック" charset="0"/>
                <a:cs typeface="ＭＳ Ｐゴシック" charset="0"/>
              </a:rPr>
            </a:br>
            <a:r>
              <a:rPr lang="en-US" altLang="ja-JP" sz="3200">
                <a:solidFill>
                  <a:srgbClr val="5CADFF"/>
                </a:solidFill>
                <a:latin typeface="Arial" charset="0"/>
                <a:ea typeface="ＭＳ Ｐゴシック" charset="0"/>
                <a:cs typeface="ＭＳ Ｐゴシック" charset="0"/>
              </a:rPr>
              <a:t>Aims of Phase II:</a:t>
            </a:r>
            <a:endParaRPr lang="en-US" sz="2400">
              <a:solidFill>
                <a:srgbClr val="5CADFF"/>
              </a:solidFill>
              <a:latin typeface="Comic Sans MS" charset="0"/>
              <a:ea typeface="ＭＳ Ｐゴシック" charset="0"/>
              <a:cs typeface="ＭＳ Ｐゴシック" charset="0"/>
            </a:endParaRPr>
          </a:p>
        </p:txBody>
      </p:sp>
      <p:sp>
        <p:nvSpPr>
          <p:cNvPr id="99331" name="Rectangle 3"/>
          <p:cNvSpPr>
            <a:spLocks noGrp="1" noChangeArrowheads="1"/>
          </p:cNvSpPr>
          <p:nvPr>
            <p:ph type="body" idx="1"/>
          </p:nvPr>
        </p:nvSpPr>
        <p:spPr>
          <a:xfrm>
            <a:off x="304800" y="2438400"/>
            <a:ext cx="8534400" cy="4114800"/>
          </a:xfrm>
        </p:spPr>
        <p:txBody>
          <a:bodyPr/>
          <a:lstStyle/>
          <a:p>
            <a:pPr eaLnBrk="1" hangingPunct="1">
              <a:lnSpc>
                <a:spcPct val="90000"/>
              </a:lnSpc>
            </a:pPr>
            <a:r>
              <a:rPr lang="en-US" sz="2400">
                <a:solidFill>
                  <a:schemeClr val="bg1"/>
                </a:solidFill>
                <a:latin typeface="Arial" charset="0"/>
                <a:ea typeface="ＭＳ Ｐゴシック" charset="0"/>
                <a:cs typeface="ＭＳ Ｐゴシック" charset="0"/>
              </a:rPr>
              <a:t>To improve the physiological indices of functional beta cell mass (MMTT; Glucose AUC,C-peptide, HbA1c, Insulin administrations) in </a:t>
            </a:r>
            <a:r>
              <a:rPr lang="en-US" sz="2400" b="1">
                <a:solidFill>
                  <a:srgbClr val="FFFD40"/>
                </a:solidFill>
                <a:latin typeface="Arial" charset="0"/>
                <a:ea typeface="ＭＳ Ｐゴシック" charset="0"/>
                <a:cs typeface="ＭＳ Ｐゴシック" charset="0"/>
              </a:rPr>
              <a:t>New-onset Diabetics </a:t>
            </a:r>
            <a:r>
              <a:rPr lang="en-US" sz="2400">
                <a:solidFill>
                  <a:schemeClr val="bg1"/>
                </a:solidFill>
                <a:latin typeface="Arial" charset="0"/>
                <a:ea typeface="ＭＳ Ｐゴシック" charset="0"/>
                <a:cs typeface="ＭＳ Ｐゴシック" charset="0"/>
              </a:rPr>
              <a:t>and eventually in First Degree Relatives at high risk.</a:t>
            </a:r>
          </a:p>
          <a:p>
            <a:pPr eaLnBrk="1" hangingPunct="1">
              <a:lnSpc>
                <a:spcPct val="90000"/>
              </a:lnSpc>
              <a:buFontTx/>
              <a:buNone/>
            </a:pPr>
            <a:endParaRPr lang="en-US" sz="2400">
              <a:solidFill>
                <a:schemeClr val="bg1"/>
              </a:solidFill>
              <a:latin typeface="Arial" charset="0"/>
              <a:ea typeface="ＭＳ Ｐゴシック" charset="0"/>
              <a:cs typeface="ＭＳ Ｐゴシック" charset="0"/>
            </a:endParaRPr>
          </a:p>
          <a:p>
            <a:pPr eaLnBrk="1" hangingPunct="1">
              <a:lnSpc>
                <a:spcPct val="90000"/>
              </a:lnSpc>
            </a:pPr>
            <a:r>
              <a:rPr lang="en-US" sz="2400">
                <a:solidFill>
                  <a:schemeClr val="bg1"/>
                </a:solidFill>
                <a:latin typeface="Arial" charset="0"/>
                <a:ea typeface="ＭＳ Ｐゴシック" charset="0"/>
                <a:cs typeface="ＭＳ Ｐゴシック" charset="0"/>
              </a:rPr>
              <a:t>To reduce the titer of, or eliminate the presence of diabetes-</a:t>
            </a:r>
            <a:r>
              <a:rPr lang="en-US" sz="2400">
                <a:solidFill>
                  <a:srgbClr val="FFFFFF"/>
                </a:solidFill>
                <a:latin typeface="Arial" charset="0"/>
                <a:ea typeface="ＭＳ Ｐゴシック" charset="0"/>
                <a:cs typeface="ＭＳ Ｐゴシック" charset="0"/>
              </a:rPr>
              <a:t>associated </a:t>
            </a:r>
            <a:r>
              <a:rPr lang="en-US" sz="2400" b="1">
                <a:solidFill>
                  <a:srgbClr val="FFFF00"/>
                </a:solidFill>
                <a:latin typeface="Arial" charset="0"/>
                <a:ea typeface="ＭＳ Ｐゴシック" charset="0"/>
                <a:cs typeface="ＭＳ Ｐゴシック" charset="0"/>
              </a:rPr>
              <a:t>auto-antibodies.</a:t>
            </a:r>
            <a:endParaRPr lang="en-US" sz="2400">
              <a:solidFill>
                <a:schemeClr val="bg1"/>
              </a:solidFill>
              <a:latin typeface="Arial" charset="0"/>
              <a:ea typeface="ＭＳ Ｐゴシック" charset="0"/>
              <a:cs typeface="ＭＳ Ｐゴシック" charset="0"/>
            </a:endParaRPr>
          </a:p>
          <a:p>
            <a:pPr eaLnBrk="1" hangingPunct="1">
              <a:lnSpc>
                <a:spcPct val="90000"/>
              </a:lnSpc>
              <a:buFontTx/>
              <a:buNone/>
            </a:pPr>
            <a:endParaRPr lang="en-US" sz="2400">
              <a:solidFill>
                <a:schemeClr val="bg1"/>
              </a:solidFill>
              <a:latin typeface="Arial" charset="0"/>
              <a:ea typeface="ＭＳ Ｐゴシック" charset="0"/>
              <a:cs typeface="ＭＳ Ｐゴシック" charset="0"/>
            </a:endParaRPr>
          </a:p>
          <a:p>
            <a:pPr eaLnBrk="1" hangingPunct="1">
              <a:lnSpc>
                <a:spcPct val="90000"/>
              </a:lnSpc>
            </a:pPr>
            <a:r>
              <a:rPr lang="en-US" sz="2400">
                <a:solidFill>
                  <a:schemeClr val="bg1"/>
                </a:solidFill>
                <a:latin typeface="Arial" charset="0"/>
                <a:ea typeface="ＭＳ Ｐゴシック" charset="0"/>
                <a:cs typeface="ＭＳ Ｐゴシック" charset="0"/>
              </a:rPr>
              <a:t>To increase the prevalence of </a:t>
            </a:r>
            <a:r>
              <a:rPr lang="en-US" sz="2400">
                <a:solidFill>
                  <a:srgbClr val="FFFFFF"/>
                </a:solidFill>
                <a:latin typeface="Arial" charset="0"/>
                <a:ea typeface="ＭＳ Ｐゴシック" charset="0"/>
                <a:cs typeface="ＭＳ Ｐゴシック" charset="0"/>
              </a:rPr>
              <a:t>putative </a:t>
            </a:r>
            <a:r>
              <a:rPr lang="en-US" sz="2400" b="1">
                <a:solidFill>
                  <a:srgbClr val="FFFF00"/>
                </a:solidFill>
                <a:latin typeface="Arial" charset="0"/>
                <a:ea typeface="ＭＳ Ｐゴシック" charset="0"/>
                <a:cs typeface="ＭＳ Ｐゴシック" charset="0"/>
              </a:rPr>
              <a:t>regulatory T- and B-cells</a:t>
            </a:r>
            <a:r>
              <a:rPr lang="en-US" sz="2400">
                <a:solidFill>
                  <a:srgbClr val="FFFFFF"/>
                </a:solidFill>
                <a:latin typeface="Arial" charset="0"/>
                <a:ea typeface="ＭＳ Ｐゴシック" charset="0"/>
                <a:cs typeface="ＭＳ Ｐゴシック" charset="0"/>
              </a:rPr>
              <a:t>.</a:t>
            </a:r>
            <a:endParaRPr lang="en-US" sz="1000">
              <a:solidFill>
                <a:srgbClr val="FFFFFF"/>
              </a:solidFill>
              <a:latin typeface="Comic Sans MS" charset="0"/>
              <a:ea typeface="ＭＳ Ｐゴシック" charset="0"/>
              <a:cs typeface="ＭＳ Ｐゴシック" charset="0"/>
            </a:endParaRPr>
          </a:p>
          <a:p>
            <a:pPr eaLnBrk="1" hangingPunct="1">
              <a:lnSpc>
                <a:spcPct val="90000"/>
              </a:lnSpc>
            </a:pPr>
            <a:endParaRPr lang="en-US" sz="1000">
              <a:latin typeface="Comic Sans MS" charset="0"/>
              <a:ea typeface="ＭＳ Ｐゴシック" charset="0"/>
              <a:cs typeface="ＭＳ Ｐゴシック" charset="0"/>
            </a:endParaRPr>
          </a:p>
          <a:p>
            <a:pPr eaLnBrk="1" hangingPunct="1">
              <a:lnSpc>
                <a:spcPct val="90000"/>
              </a:lnSpc>
              <a:buFontTx/>
              <a:buNone/>
            </a:pPr>
            <a:endParaRPr lang="en-US" sz="1000">
              <a:latin typeface="Comic Sans MS" charset="0"/>
              <a:ea typeface="ＭＳ Ｐゴシック" charset="0"/>
              <a:cs typeface="ＭＳ Ｐゴシック" charset="0"/>
            </a:endParaRPr>
          </a:p>
          <a:p>
            <a:pPr eaLnBrk="1" hangingPunct="1">
              <a:lnSpc>
                <a:spcPct val="90000"/>
              </a:lnSpc>
              <a:buFontTx/>
              <a:buNone/>
            </a:pPr>
            <a:endParaRPr lang="en-US" sz="1000">
              <a:latin typeface="Comic Sans MS" charset="0"/>
              <a:ea typeface="ＭＳ Ｐゴシック" charset="0"/>
              <a:cs typeface="ＭＳ Ｐゴシック" charset="0"/>
            </a:endParaRPr>
          </a:p>
          <a:p>
            <a:pPr eaLnBrk="1" hangingPunct="1">
              <a:lnSpc>
                <a:spcPct val="90000"/>
              </a:lnSpc>
              <a:buFontTx/>
              <a:buNone/>
            </a:pPr>
            <a:endParaRPr lang="en-US" sz="1000">
              <a:latin typeface="Comic Sans MS" charset="0"/>
              <a:ea typeface="ＭＳ Ｐゴシック" charset="0"/>
              <a:cs typeface="ＭＳ Ｐゴシック" charset="0"/>
            </a:endParaRPr>
          </a:p>
          <a:p>
            <a:pPr eaLnBrk="1" hangingPunct="1">
              <a:lnSpc>
                <a:spcPct val="90000"/>
              </a:lnSpc>
            </a:pPr>
            <a:endParaRPr lang="en-US" sz="1000">
              <a:latin typeface="Comic Sans MS" charset="0"/>
              <a:ea typeface="ＭＳ Ｐゴシック" charset="0"/>
              <a:cs typeface="ＭＳ Ｐゴシック" charset="0"/>
            </a:endParaRPr>
          </a:p>
          <a:p>
            <a:pPr eaLnBrk="1" hangingPunct="1">
              <a:lnSpc>
                <a:spcPct val="90000"/>
              </a:lnSpc>
              <a:buFontTx/>
              <a:buNone/>
            </a:pPr>
            <a:endParaRPr lang="en-US" sz="1000">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8179229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38"/>
            <a:ext cx="8872538" cy="6770688"/>
          </a:xfrm>
          <a:prstGeom prst="rect">
            <a:avLst/>
          </a:prstGeom>
        </p:spPr>
        <p:txBody>
          <a:bodyPr>
            <a:spAutoFit/>
          </a:bodyPr>
          <a:lstStyle/>
          <a:p>
            <a:pPr defTabSz="457200" fontAlgn="auto">
              <a:spcBef>
                <a:spcPts val="0"/>
              </a:spcBef>
              <a:spcAft>
                <a:spcPts val="0"/>
              </a:spcAft>
              <a:defRPr/>
            </a:pPr>
            <a:r>
              <a:rPr lang="en-US" sz="2800" b="1" dirty="0">
                <a:solidFill>
                  <a:prstClr val="black"/>
                </a:solidFill>
                <a:latin typeface="Calibri"/>
                <a:ea typeface="+mn-ea"/>
                <a:cs typeface="+mn-cs"/>
              </a:rPr>
              <a:t>Combination Low-Dose </a:t>
            </a:r>
            <a:r>
              <a:rPr lang="en-US" sz="2800" b="1" dirty="0" err="1">
                <a:solidFill>
                  <a:prstClr val="black"/>
                </a:solidFill>
                <a:latin typeface="Calibri"/>
                <a:ea typeface="+mn-ea"/>
                <a:cs typeface="+mn-cs"/>
              </a:rPr>
              <a:t>Antithymocyte</a:t>
            </a:r>
            <a:r>
              <a:rPr lang="en-US" sz="2800" b="1" dirty="0">
                <a:solidFill>
                  <a:prstClr val="black"/>
                </a:solidFill>
                <a:latin typeface="Calibri"/>
                <a:ea typeface="+mn-ea"/>
                <a:cs typeface="+mn-cs"/>
              </a:rPr>
              <a:t> Globulin (ATG) and Granulocyte Colony Stimulating Factor (GCSF) Preserves Beta-Cell Function in Patients with Established Type 1 DM</a:t>
            </a:r>
          </a:p>
          <a:p>
            <a:pPr defTabSz="457200" fontAlgn="auto">
              <a:spcBef>
                <a:spcPts val="0"/>
              </a:spcBef>
              <a:spcAft>
                <a:spcPts val="0"/>
              </a:spcAft>
              <a:defRPr/>
            </a:pPr>
            <a:r>
              <a:rPr lang="en-US" dirty="0">
                <a:solidFill>
                  <a:prstClr val="black"/>
                </a:solidFill>
                <a:latin typeface="Calibri"/>
                <a:ea typeface="+mn-ea"/>
                <a:cs typeface="+mn-cs"/>
              </a:rPr>
              <a:t>MICHAEL J. HALLER, MARK A. ATKINSON, STEPHEN E. GITELMAN, PETER A. GOTTLIEB, AARON MICHELS, SRINATH SANDA, STEPHEN ROSENTHAL, MARY ALICE DENNIS, MIRIAM CINTRON, REBECCA WESCH, MARCIA WERTZ, KIERAN MCGRAIL, JENNA LUNGARO, MARA SCHWARTZ, MAIGAN A. HULME, JENNA LUNGARO, TODD M. BRUSKO, CLAYTON E. MATHEWS, CLIVE WASSERFALL, DESMOND A. SCHATZ, Gainesville, FL, San Francisco, CA, Aurora, CO, Denver, CO</a:t>
            </a:r>
          </a:p>
          <a:p>
            <a:pPr defTabSz="457200" fontAlgn="auto">
              <a:spcBef>
                <a:spcPts val="0"/>
              </a:spcBef>
              <a:spcAft>
                <a:spcPts val="0"/>
              </a:spcAft>
              <a:defRPr/>
            </a:pPr>
            <a:endParaRPr lang="en-US" sz="180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dirty="0">
                <a:solidFill>
                  <a:prstClr val="black"/>
                </a:solidFill>
                <a:latin typeface="Calibri"/>
                <a:ea typeface="+mn-ea"/>
                <a:cs typeface="+mn-cs"/>
              </a:rPr>
              <a:t>Hypothesis: a combination of low-dose ATG and GCSF would preserve beta cell function in established T1D (&gt; 4 </a:t>
            </a:r>
            <a:r>
              <a:rPr lang="en-US" sz="1800" dirty="0" err="1">
                <a:solidFill>
                  <a:prstClr val="black"/>
                </a:solidFill>
                <a:latin typeface="Calibri"/>
                <a:ea typeface="+mn-ea"/>
                <a:cs typeface="+mn-cs"/>
              </a:rPr>
              <a:t>mo</a:t>
            </a:r>
            <a:r>
              <a:rPr lang="en-US" sz="1800" dirty="0">
                <a:solidFill>
                  <a:prstClr val="black"/>
                </a:solidFill>
                <a:latin typeface="Calibri"/>
                <a:ea typeface="+mn-ea"/>
                <a:cs typeface="+mn-cs"/>
              </a:rPr>
              <a:t>, but &lt; 2 </a:t>
            </a:r>
            <a:r>
              <a:rPr lang="en-US" sz="1800" dirty="0" err="1">
                <a:solidFill>
                  <a:prstClr val="black"/>
                </a:solidFill>
                <a:latin typeface="Calibri"/>
                <a:ea typeface="+mn-ea"/>
                <a:cs typeface="+mn-cs"/>
              </a:rPr>
              <a:t>yr</a:t>
            </a:r>
            <a:r>
              <a:rPr lang="en-US" sz="1800" dirty="0">
                <a:solidFill>
                  <a:prstClr val="black"/>
                </a:solidFill>
                <a:latin typeface="Calibri"/>
                <a:ea typeface="+mn-ea"/>
                <a:cs typeface="+mn-cs"/>
              </a:rPr>
              <a:t> post-diagnosis)</a:t>
            </a:r>
          </a:p>
          <a:p>
            <a:pPr marL="285750" indent="-285750" defTabSz="457200" fontAlgn="auto">
              <a:spcBef>
                <a:spcPts val="0"/>
              </a:spcBef>
              <a:spcAft>
                <a:spcPts val="0"/>
              </a:spcAft>
              <a:buFont typeface="Arial"/>
              <a:buChar char="•"/>
              <a:defRPr/>
            </a:pPr>
            <a:r>
              <a:rPr lang="en-US" sz="1800" dirty="0">
                <a:solidFill>
                  <a:prstClr val="black"/>
                </a:solidFill>
                <a:latin typeface="Calibri"/>
                <a:ea typeface="+mn-ea"/>
                <a:cs typeface="+mn-cs"/>
              </a:rPr>
              <a:t>A randomized, single-blinded, placebo controlled trial (n=25) was performed in which 17 subjects with established T1D received ATG (Thymoglobulin; 2.5mg/kg IV) followed by </a:t>
            </a:r>
            <a:r>
              <a:rPr lang="en-US" sz="1800" dirty="0" err="1">
                <a:solidFill>
                  <a:prstClr val="black"/>
                </a:solidFill>
                <a:latin typeface="Calibri"/>
                <a:ea typeface="+mn-ea"/>
                <a:cs typeface="+mn-cs"/>
              </a:rPr>
              <a:t>pegylated</a:t>
            </a:r>
            <a:r>
              <a:rPr lang="en-US" sz="1800" dirty="0">
                <a:solidFill>
                  <a:prstClr val="black"/>
                </a:solidFill>
                <a:latin typeface="Calibri"/>
                <a:ea typeface="+mn-ea"/>
                <a:cs typeface="+mn-cs"/>
              </a:rPr>
              <a:t> GCSF (</a:t>
            </a:r>
            <a:r>
              <a:rPr lang="en-US" sz="1800" dirty="0" err="1">
                <a:solidFill>
                  <a:prstClr val="black"/>
                </a:solidFill>
                <a:latin typeface="Calibri"/>
                <a:ea typeface="+mn-ea"/>
                <a:cs typeface="+mn-cs"/>
              </a:rPr>
              <a:t>Neulasta</a:t>
            </a:r>
            <a:r>
              <a:rPr lang="en-US" sz="1800" dirty="0">
                <a:solidFill>
                  <a:prstClr val="black"/>
                </a:solidFill>
                <a:latin typeface="Calibri"/>
                <a:ea typeface="+mn-ea"/>
                <a:cs typeface="+mn-cs"/>
              </a:rPr>
              <a:t>; 6mg SQ q2 weeks x 6 doses) and were compared to 8 subjects who received placebo</a:t>
            </a:r>
          </a:p>
          <a:p>
            <a:pPr marL="285750" indent="-285750" defTabSz="457200" fontAlgn="auto">
              <a:spcBef>
                <a:spcPts val="0"/>
              </a:spcBef>
              <a:spcAft>
                <a:spcPts val="0"/>
              </a:spcAft>
              <a:buFont typeface="Arial"/>
              <a:buChar char="•"/>
              <a:defRPr/>
            </a:pPr>
            <a:r>
              <a:rPr lang="en-US" sz="1800" dirty="0">
                <a:solidFill>
                  <a:prstClr val="black"/>
                </a:solidFill>
                <a:latin typeface="Calibri"/>
                <a:ea typeface="+mn-ea"/>
                <a:cs typeface="+mn-cs"/>
              </a:rPr>
              <a:t>The primary outcome was a 1 year change in AUC C-peptide following a 2 hour mixed meal tolerance test</a:t>
            </a:r>
          </a:p>
          <a:p>
            <a:pPr marL="285750" indent="-285750" defTabSz="457200" fontAlgn="auto">
              <a:spcBef>
                <a:spcPts val="0"/>
              </a:spcBef>
              <a:spcAft>
                <a:spcPts val="0"/>
              </a:spcAft>
              <a:buFont typeface="Arial"/>
              <a:buChar char="•"/>
              <a:defRPr/>
            </a:pPr>
            <a:r>
              <a:rPr lang="en-US" sz="1800" dirty="0">
                <a:solidFill>
                  <a:prstClr val="black"/>
                </a:solidFill>
                <a:latin typeface="Calibri"/>
                <a:ea typeface="+mn-ea"/>
                <a:cs typeface="+mn-cs"/>
              </a:rPr>
              <a:t>Significant preservation of AUC C-peptide was observed when comparing change in AUC between ATG/GCSF and placebo treated subjects at 1 year (P=0.05). Mechanistic studies support the concept that this beneficial effect was associated with preservation of regulatory T cells and increased </a:t>
            </a:r>
            <a:r>
              <a:rPr lang="en-US" sz="1800" dirty="0" err="1">
                <a:solidFill>
                  <a:prstClr val="black"/>
                </a:solidFill>
                <a:latin typeface="Calibri"/>
                <a:ea typeface="+mn-ea"/>
                <a:cs typeface="+mn-cs"/>
              </a:rPr>
              <a:t>Treg:Tmem</a:t>
            </a:r>
            <a:r>
              <a:rPr lang="en-US" sz="1800" dirty="0">
                <a:solidFill>
                  <a:prstClr val="black"/>
                </a:solidFill>
                <a:latin typeface="Calibri"/>
                <a:ea typeface="+mn-ea"/>
                <a:cs typeface="+mn-cs"/>
              </a:rPr>
              <a:t> ratios </a:t>
            </a:r>
          </a:p>
          <a:p>
            <a:pPr marL="285750" indent="-285750" defTabSz="457200" fontAlgn="auto">
              <a:spcBef>
                <a:spcPts val="0"/>
              </a:spcBef>
              <a:spcAft>
                <a:spcPts val="0"/>
              </a:spcAft>
              <a:buFont typeface="Arial"/>
              <a:buChar char="•"/>
              <a:defRPr/>
            </a:pPr>
            <a:r>
              <a:rPr lang="en-US" sz="1800" dirty="0">
                <a:solidFill>
                  <a:prstClr val="black"/>
                </a:solidFill>
                <a:latin typeface="Calibri"/>
                <a:ea typeface="+mn-ea"/>
                <a:cs typeface="+mn-cs"/>
              </a:rPr>
              <a:t>In sum, quite remarkably and unexpectedly, patients with established T1D may benefit from such combination immunotherapy.</a:t>
            </a:r>
          </a:p>
        </p:txBody>
      </p:sp>
    </p:spTree>
    <p:extLst>
      <p:ext uri="{BB962C8B-B14F-4D97-AF65-F5344CB8AC3E}">
        <p14:creationId xmlns:p14="http://schemas.microsoft.com/office/powerpoint/2010/main" val="7268399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0"/>
            <a:ext cx="8686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2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0"/>
            <a:ext cx="8686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1997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2014-10-20 16_16_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8668026" cy="6858000"/>
          </a:xfrm>
          <a:prstGeom prst="rect">
            <a:avLst/>
          </a:prstGeom>
        </p:spPr>
      </p:pic>
    </p:spTree>
    <p:extLst>
      <p:ext uri="{BB962C8B-B14F-4D97-AF65-F5344CB8AC3E}">
        <p14:creationId xmlns:p14="http://schemas.microsoft.com/office/powerpoint/2010/main" val="6825618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2014-10-20 16_17_14.png"/>
          <p:cNvPicPr>
            <a:picLocks noChangeAspect="1"/>
          </p:cNvPicPr>
          <p:nvPr/>
        </p:nvPicPr>
        <p:blipFill rotWithShape="1">
          <a:blip r:embed="rId2">
            <a:extLst>
              <a:ext uri="{28A0092B-C50C-407E-A947-70E740481C1C}">
                <a14:useLocalDpi xmlns:a14="http://schemas.microsoft.com/office/drawing/2010/main" val="0"/>
              </a:ext>
            </a:extLst>
          </a:blip>
          <a:srcRect t="4693"/>
          <a:stretch/>
        </p:blipFill>
        <p:spPr>
          <a:xfrm>
            <a:off x="16932" y="2819400"/>
            <a:ext cx="9127067" cy="3568700"/>
          </a:xfrm>
          <a:prstGeom prst="rect">
            <a:avLst/>
          </a:prstGeom>
        </p:spPr>
      </p:pic>
      <p:pic>
        <p:nvPicPr>
          <p:cNvPr id="5" name="Picture 4" descr="Screen Shot2014-10-20 16_17_29.png"/>
          <p:cNvPicPr>
            <a:picLocks noChangeAspect="1"/>
          </p:cNvPicPr>
          <p:nvPr/>
        </p:nvPicPr>
        <p:blipFill rotWithShape="1">
          <a:blip r:embed="rId3">
            <a:extLst>
              <a:ext uri="{28A0092B-C50C-407E-A947-70E740481C1C}">
                <a14:useLocalDpi xmlns:a14="http://schemas.microsoft.com/office/drawing/2010/main" val="0"/>
              </a:ext>
            </a:extLst>
          </a:blip>
          <a:srcRect t="7315"/>
          <a:stretch/>
        </p:blipFill>
        <p:spPr>
          <a:xfrm>
            <a:off x="0" y="571500"/>
            <a:ext cx="9144000" cy="2095500"/>
          </a:xfrm>
          <a:prstGeom prst="rect">
            <a:avLst/>
          </a:prstGeom>
        </p:spPr>
      </p:pic>
    </p:spTree>
    <p:extLst>
      <p:ext uri="{BB962C8B-B14F-4D97-AF65-F5344CB8AC3E}">
        <p14:creationId xmlns:p14="http://schemas.microsoft.com/office/powerpoint/2010/main" val="2036295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763000" cy="6555642"/>
          </a:xfrm>
          <a:prstGeom prst="rect">
            <a:avLst/>
          </a:prstGeom>
        </p:spPr>
        <p:txBody>
          <a:bodyPr wrap="square">
            <a:spAutoFit/>
          </a:bodyPr>
          <a:lstStyle/>
          <a:p>
            <a:r>
              <a:rPr lang="en-US" sz="2800" dirty="0" smtClean="0"/>
              <a:t>Immunologists</a:t>
            </a:r>
            <a:r>
              <a:rPr lang="en-US" sz="2800" dirty="0"/>
              <a:t>, biologists and clinicians have converged with physicists, chemists, computational scientist as well as chemical, electrical, mechanical and bioengineers to launch an all-out attack against devastating diseases using the immune system as their fundamental weapon. </a:t>
            </a:r>
            <a:br>
              <a:rPr lang="en-US" sz="2800" dirty="0"/>
            </a:br>
            <a:r>
              <a:rPr lang="en-US" sz="2800" dirty="0" smtClean="0"/>
              <a:t>Georgia </a:t>
            </a:r>
            <a:r>
              <a:rPr lang="en-US" sz="2800" dirty="0"/>
              <a:t>Tech launched what could be the first ever </a:t>
            </a:r>
            <a:r>
              <a:rPr lang="en-US" sz="2800" dirty="0">
                <a:hlinkClick r:id="rId2"/>
              </a:rPr>
              <a:t>Center for Immunoengineering</a:t>
            </a:r>
            <a:r>
              <a:rPr lang="en-US" sz="2800" dirty="0"/>
              <a:t> in the </a:t>
            </a:r>
            <a:r>
              <a:rPr lang="en-US" sz="2800" dirty="0" smtClean="0"/>
              <a:t>nation.</a:t>
            </a:r>
          </a:p>
          <a:p>
            <a:r>
              <a:rPr lang="en-US" sz="2800" dirty="0" smtClean="0"/>
              <a:t>Georgia </a:t>
            </a:r>
            <a:r>
              <a:rPr lang="en-US" sz="2800" dirty="0"/>
              <a:t>Tech and Emory launched the broader </a:t>
            </a:r>
            <a:r>
              <a:rPr lang="en-US" sz="2800" dirty="0">
                <a:hlinkClick r:id="rId3"/>
              </a:rPr>
              <a:t>Georgia Immunoengineering </a:t>
            </a:r>
            <a:r>
              <a:rPr lang="en-US" sz="2800" dirty="0" smtClean="0">
                <a:hlinkClick r:id="rId3"/>
              </a:rPr>
              <a:t>Consortium</a:t>
            </a:r>
            <a:r>
              <a:rPr lang="en-US" sz="2800" dirty="0" smtClean="0"/>
              <a:t> (</a:t>
            </a:r>
            <a:r>
              <a:rPr lang="en-US" sz="2800" dirty="0"/>
              <a:t>GIEC). With over 60 faculty members from </a:t>
            </a:r>
            <a:r>
              <a:rPr lang="en-US" sz="2800" dirty="0" smtClean="0"/>
              <a:t>both universities </a:t>
            </a:r>
            <a:r>
              <a:rPr lang="en-US" sz="2800" dirty="0"/>
              <a:t>the GIEC is poised to become the world leader in creating breakthrough engineering tools, methods and solutions for understanding and modulating the immune system and developing new solutions for personalized and predictive health-care. </a:t>
            </a:r>
          </a:p>
        </p:txBody>
      </p:sp>
    </p:spTree>
    <p:extLst>
      <p:ext uri="{BB962C8B-B14F-4D97-AF65-F5344CB8AC3E}">
        <p14:creationId xmlns:p14="http://schemas.microsoft.com/office/powerpoint/2010/main" val="2325044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04800"/>
            <a:ext cx="8382000" cy="1107996"/>
          </a:xfrm>
          <a:prstGeom prst="rect">
            <a:avLst/>
          </a:prstGeom>
        </p:spPr>
        <p:txBody>
          <a:bodyPr wrap="square">
            <a:spAutoFit/>
          </a:bodyPr>
          <a:lstStyle/>
          <a:p>
            <a:pPr algn="ctr" defTabSz="4584700">
              <a:spcBef>
                <a:spcPts val="600"/>
              </a:spcBef>
              <a:defRPr/>
            </a:pPr>
            <a:r>
              <a:rPr lang="en-US" sz="2200" b="1" dirty="0">
                <a:solidFill>
                  <a:srgbClr val="006600"/>
                </a:solidFill>
                <a:effectLst>
                  <a:outerShdw blurRad="38100" dist="38100" dir="2700000" algn="tl">
                    <a:srgbClr val="000000">
                      <a:alpha val="43137"/>
                    </a:srgbClr>
                  </a:outerShdw>
                </a:effectLst>
              </a:rPr>
              <a:t>Long-Term Reversal of Hyperglycemia in Experimental Type 1 Diabetes </a:t>
            </a:r>
            <a:r>
              <a:rPr lang="en-US" sz="2200" b="1" dirty="0" smtClean="0">
                <a:solidFill>
                  <a:srgbClr val="006600"/>
                </a:solidFill>
                <a:effectLst>
                  <a:outerShdw blurRad="38100" dist="38100" dir="2700000" algn="tl">
                    <a:srgbClr val="000000">
                      <a:alpha val="43137"/>
                    </a:srgbClr>
                  </a:outerShdw>
                </a:effectLst>
              </a:rPr>
              <a:t>by </a:t>
            </a:r>
            <a:r>
              <a:rPr lang="en-US" sz="2200" b="1" dirty="0">
                <a:solidFill>
                  <a:srgbClr val="006600"/>
                </a:solidFill>
                <a:effectLst>
                  <a:outerShdw blurRad="38100" dist="38100" dir="2700000" algn="tl">
                    <a:srgbClr val="000000">
                      <a:alpha val="43137"/>
                    </a:srgbClr>
                  </a:outerShdw>
                </a:effectLst>
              </a:rPr>
              <a:t>Inhibition of Smad7 with an Antisense Oligonucleotide</a:t>
            </a:r>
            <a:r>
              <a:rPr lang="en-US" sz="2200" b="1" dirty="0">
                <a:solidFill>
                  <a:srgbClr val="006600"/>
                </a:solidFill>
              </a:rPr>
              <a:t/>
            </a:r>
            <a:br>
              <a:rPr lang="en-US" sz="2200" b="1" dirty="0">
                <a:solidFill>
                  <a:srgbClr val="006600"/>
                </a:solidFill>
              </a:rPr>
            </a:br>
            <a:endParaRPr lang="en-US" sz="2200" dirty="0"/>
          </a:p>
        </p:txBody>
      </p:sp>
      <p:sp>
        <p:nvSpPr>
          <p:cNvPr id="5" name="TextBox 4"/>
          <p:cNvSpPr txBox="1"/>
          <p:nvPr/>
        </p:nvSpPr>
        <p:spPr>
          <a:xfrm>
            <a:off x="13612346" y="11273500"/>
            <a:ext cx="10424160" cy="3908762"/>
          </a:xfrm>
          <a:prstGeom prst="rect">
            <a:avLst/>
          </a:prstGeom>
          <a:noFill/>
        </p:spPr>
        <p:txBody>
          <a:bodyPr wrap="square" rtlCol="0">
            <a:spAutoFit/>
          </a:bodyPr>
          <a:lstStyle/>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GED-0301 (Giuliani, </a:t>
            </a:r>
            <a:r>
              <a:rPr lang="en-US" sz="2400" dirty="0" err="1" smtClean="0">
                <a:latin typeface="Calibri" pitchFamily="34" charset="0"/>
              </a:rPr>
              <a:t>S.p.A</a:t>
            </a:r>
            <a:r>
              <a:rPr lang="en-US" sz="2400" dirty="0" smtClean="0">
                <a:latin typeface="Calibri" pitchFamily="34" charset="0"/>
              </a:rPr>
              <a:t>.): </a:t>
            </a:r>
            <a:r>
              <a:rPr lang="en-US" sz="2400" dirty="0">
                <a:latin typeface="Calibri" pitchFamily="34" charset="0"/>
              </a:rPr>
              <a:t>synthetic single stranded DNA oligonucleotide that targets sequence </a:t>
            </a:r>
            <a:r>
              <a:rPr lang="en-US" sz="2400" dirty="0" smtClean="0">
                <a:latin typeface="Calibri" pitchFamily="34" charset="0"/>
              </a:rPr>
              <a:t>403–423 </a:t>
            </a:r>
            <a:r>
              <a:rPr lang="en-US" sz="2400" dirty="0">
                <a:latin typeface="Calibri" pitchFamily="34" charset="0"/>
              </a:rPr>
              <a:t>of human Smad7 mRNA, a sequence that is 100% homologous in human, mouse, monkey, and other </a:t>
            </a:r>
            <a:r>
              <a:rPr lang="en-US" sz="2400" dirty="0" smtClean="0">
                <a:latin typeface="Calibri" pitchFamily="34" charset="0"/>
              </a:rPr>
              <a:t>species</a:t>
            </a:r>
          </a:p>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A </a:t>
            </a:r>
            <a:r>
              <a:rPr lang="en-US" sz="2400" b="1" dirty="0" smtClean="0">
                <a:solidFill>
                  <a:srgbClr val="006600"/>
                </a:solidFill>
                <a:latin typeface="Calibri" pitchFamily="34" charset="0"/>
              </a:rPr>
              <a:t>conventional </a:t>
            </a:r>
            <a:r>
              <a:rPr lang="en-US" sz="2400" b="1" dirty="0">
                <a:solidFill>
                  <a:srgbClr val="006600"/>
                </a:solidFill>
                <a:latin typeface="Calibri" pitchFamily="34" charset="0"/>
              </a:rPr>
              <a:t>“first-generation AS </a:t>
            </a:r>
            <a:r>
              <a:rPr lang="en-US" sz="2400" b="1" dirty="0" smtClean="0">
                <a:solidFill>
                  <a:srgbClr val="006600"/>
                </a:solidFill>
                <a:latin typeface="Calibri" pitchFamily="34" charset="0"/>
              </a:rPr>
              <a:t>ODN”: </a:t>
            </a:r>
            <a:r>
              <a:rPr lang="en-US" sz="1600" dirty="0" smtClean="0">
                <a:latin typeface="Calibri" pitchFamily="34" charset="0"/>
              </a:rPr>
              <a:t>a 21-mer with </a:t>
            </a:r>
            <a:r>
              <a:rPr lang="en-US" sz="1600" dirty="0" err="1" smtClean="0">
                <a:latin typeface="Calibri" pitchFamily="34" charset="0"/>
              </a:rPr>
              <a:t>phosphorothioate</a:t>
            </a:r>
            <a:r>
              <a:rPr lang="en-US" sz="1600" dirty="0" smtClean="0">
                <a:latin typeface="Calibri" pitchFamily="34" charset="0"/>
              </a:rPr>
              <a:t> linkages (</a:t>
            </a:r>
            <a:r>
              <a:rPr lang="en-US" sz="1600" dirty="0">
                <a:latin typeface="Calibri" pitchFamily="34" charset="0"/>
              </a:rPr>
              <a:t>to afford increased </a:t>
            </a:r>
            <a:r>
              <a:rPr lang="en-US" sz="1600" dirty="0" err="1">
                <a:latin typeface="Calibri" pitchFamily="34" charset="0"/>
              </a:rPr>
              <a:t>exonuclease</a:t>
            </a:r>
            <a:r>
              <a:rPr lang="en-US" sz="1600" dirty="0">
                <a:latin typeface="Calibri" pitchFamily="34" charset="0"/>
              </a:rPr>
              <a:t> stability) and two </a:t>
            </a:r>
            <a:r>
              <a:rPr lang="en-US" sz="1600" dirty="0" err="1">
                <a:latin typeface="Calibri" pitchFamily="34" charset="0"/>
              </a:rPr>
              <a:t>CpG</a:t>
            </a:r>
            <a:r>
              <a:rPr lang="en-US" sz="1600" dirty="0">
                <a:latin typeface="Calibri" pitchFamily="34" charset="0"/>
              </a:rPr>
              <a:t> motifs methylated </a:t>
            </a:r>
            <a:r>
              <a:rPr lang="en-US" sz="1600" dirty="0" smtClean="0">
                <a:latin typeface="Calibri" pitchFamily="34" charset="0"/>
              </a:rPr>
              <a:t>(</a:t>
            </a:r>
            <a:r>
              <a:rPr lang="en-US" sz="1600" dirty="0">
                <a:latin typeface="Calibri" pitchFamily="34" charset="0"/>
              </a:rPr>
              <a:t>to eliminate potential </a:t>
            </a:r>
            <a:r>
              <a:rPr lang="en-US" sz="1600" dirty="0" err="1">
                <a:latin typeface="Calibri" pitchFamily="34" charset="0"/>
              </a:rPr>
              <a:t>immunostimulatory</a:t>
            </a:r>
            <a:r>
              <a:rPr lang="en-US" sz="1600" dirty="0">
                <a:latin typeface="Calibri" pitchFamily="34" charset="0"/>
              </a:rPr>
              <a:t> </a:t>
            </a:r>
            <a:r>
              <a:rPr lang="en-US" sz="1600" dirty="0" smtClean="0">
                <a:latin typeface="Calibri" pitchFamily="34" charset="0"/>
              </a:rPr>
              <a:t>activity) </a:t>
            </a:r>
          </a:p>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Selected as lead compound upon </a:t>
            </a:r>
            <a:r>
              <a:rPr lang="en-US" sz="2400" i="1" dirty="0" smtClean="0">
                <a:latin typeface="Calibri" pitchFamily="34" charset="0"/>
              </a:rPr>
              <a:t>in vitro </a:t>
            </a:r>
            <a:r>
              <a:rPr lang="en-US" sz="2400" dirty="0" smtClean="0">
                <a:latin typeface="Calibri" pitchFamily="34" charset="0"/>
              </a:rPr>
              <a:t>screening on lamina </a:t>
            </a:r>
            <a:r>
              <a:rPr lang="en-US" sz="2400" dirty="0" err="1" smtClean="0">
                <a:latin typeface="Calibri" pitchFamily="34" charset="0"/>
              </a:rPr>
              <a:t>propria</a:t>
            </a:r>
            <a:r>
              <a:rPr lang="en-US" sz="2400" dirty="0" smtClean="0">
                <a:latin typeface="Calibri" pitchFamily="34" charset="0"/>
              </a:rPr>
              <a:t> mononuclear (LPMN) cells from patients affected by </a:t>
            </a:r>
            <a:r>
              <a:rPr lang="en-US" sz="2400" dirty="0" err="1" smtClean="0">
                <a:latin typeface="Calibri" pitchFamily="34" charset="0"/>
              </a:rPr>
              <a:t>Crohn’s</a:t>
            </a:r>
            <a:r>
              <a:rPr lang="en-US" sz="2400" dirty="0" smtClean="0">
                <a:latin typeface="Calibri" pitchFamily="34" charset="0"/>
              </a:rPr>
              <a:t> disease (CD)</a:t>
            </a:r>
          </a:p>
          <a:p>
            <a:pPr marL="342900" indent="-342900" algn="just">
              <a:spcAft>
                <a:spcPts val="1200"/>
              </a:spcAft>
              <a:buClr>
                <a:srgbClr val="006600"/>
              </a:buClr>
              <a:buSzPct val="125000"/>
              <a:buFont typeface="Arial" pitchFamily="34" charset="0"/>
              <a:buChar char="•"/>
            </a:pPr>
            <a:r>
              <a:rPr lang="en-US" sz="2400" i="1" dirty="0" smtClean="0">
                <a:latin typeface="Calibri" pitchFamily="34" charset="0"/>
              </a:rPr>
              <a:t>In vivo </a:t>
            </a:r>
            <a:r>
              <a:rPr lang="en-US" sz="2400" dirty="0" smtClean="0">
                <a:latin typeface="Calibri" pitchFamily="34" charset="0"/>
              </a:rPr>
              <a:t>efficacy studies in mouse models of colitis</a:t>
            </a:r>
          </a:p>
          <a:p>
            <a:pPr marL="342900" indent="-342900" algn="just">
              <a:spcAft>
                <a:spcPts val="1200"/>
              </a:spcAft>
              <a:buClr>
                <a:srgbClr val="006600"/>
              </a:buClr>
              <a:buSzPct val="125000"/>
              <a:buFont typeface="Arial" pitchFamily="34" charset="0"/>
              <a:buChar char="•"/>
            </a:pPr>
            <a:r>
              <a:rPr lang="en-US" sz="2400" b="1" dirty="0" smtClean="0">
                <a:solidFill>
                  <a:srgbClr val="006600"/>
                </a:solidFill>
                <a:latin typeface="Calibri" pitchFamily="34" charset="0"/>
              </a:rPr>
              <a:t>Promising results in early CD clinical trials </a:t>
            </a:r>
            <a:r>
              <a:rPr lang="en-US" sz="2400" dirty="0" smtClean="0">
                <a:latin typeface="Calibri" pitchFamily="34" charset="0"/>
              </a:rPr>
              <a:t>[</a:t>
            </a:r>
            <a:r>
              <a:rPr lang="it-IT" sz="1800" dirty="0" smtClean="0">
                <a:latin typeface="Calibri" pitchFamily="34" charset="0"/>
              </a:rPr>
              <a:t>Monteleone</a:t>
            </a:r>
            <a:r>
              <a:rPr lang="it-IT" sz="1800" dirty="0">
                <a:latin typeface="Calibri" pitchFamily="34" charset="0"/>
              </a:rPr>
              <a:t>, G. et al. </a:t>
            </a:r>
            <a:r>
              <a:rPr lang="it-IT" sz="1800" i="1" dirty="0">
                <a:latin typeface="Calibri" pitchFamily="34" charset="0"/>
              </a:rPr>
              <a:t>Mol. Ther</a:t>
            </a:r>
            <a:r>
              <a:rPr lang="it-IT" sz="1800" dirty="0">
                <a:latin typeface="Calibri" pitchFamily="34" charset="0"/>
              </a:rPr>
              <a:t>. </a:t>
            </a:r>
            <a:r>
              <a:rPr lang="it-IT" sz="1800" b="1" dirty="0">
                <a:latin typeface="Calibri" pitchFamily="34" charset="0"/>
              </a:rPr>
              <a:t>2012</a:t>
            </a:r>
            <a:r>
              <a:rPr lang="it-IT" sz="1800" dirty="0">
                <a:latin typeface="Calibri" pitchFamily="34" charset="0"/>
              </a:rPr>
              <a:t>, </a:t>
            </a:r>
            <a:r>
              <a:rPr lang="it-IT" sz="1800" i="1" dirty="0">
                <a:latin typeface="Calibri" pitchFamily="34" charset="0"/>
              </a:rPr>
              <a:t>20</a:t>
            </a:r>
            <a:r>
              <a:rPr lang="it-IT" sz="1800" dirty="0">
                <a:latin typeface="Calibri" pitchFamily="34" charset="0"/>
              </a:rPr>
              <a:t>, </a:t>
            </a:r>
            <a:r>
              <a:rPr lang="it-IT" sz="1800" dirty="0" smtClean="0">
                <a:latin typeface="Calibri" pitchFamily="34" charset="0"/>
              </a:rPr>
              <a:t>870</a:t>
            </a:r>
            <a:r>
              <a:rPr lang="it-IT" sz="2400" dirty="0" smtClean="0">
                <a:latin typeface="Calibri" pitchFamily="34" charset="0"/>
              </a:rPr>
              <a:t>]</a:t>
            </a:r>
            <a:endParaRPr lang="en-US" sz="2400" dirty="0" smtClean="0">
              <a:latin typeface="Calibri" pitchFamily="34" charset="0"/>
            </a:endParaRPr>
          </a:p>
        </p:txBody>
      </p:sp>
      <p:sp>
        <p:nvSpPr>
          <p:cNvPr id="6" name="TextBox 5"/>
          <p:cNvSpPr txBox="1"/>
          <p:nvPr/>
        </p:nvSpPr>
        <p:spPr>
          <a:xfrm>
            <a:off x="13764746" y="11425900"/>
            <a:ext cx="10424160" cy="3908762"/>
          </a:xfrm>
          <a:prstGeom prst="rect">
            <a:avLst/>
          </a:prstGeom>
          <a:noFill/>
        </p:spPr>
        <p:txBody>
          <a:bodyPr wrap="square" rtlCol="0">
            <a:spAutoFit/>
          </a:bodyPr>
          <a:lstStyle/>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GED-0301 (Giuliani, </a:t>
            </a:r>
            <a:r>
              <a:rPr lang="en-US" sz="2400" dirty="0" err="1" smtClean="0">
                <a:latin typeface="Calibri" pitchFamily="34" charset="0"/>
              </a:rPr>
              <a:t>S.p.A</a:t>
            </a:r>
            <a:r>
              <a:rPr lang="en-US" sz="2400" dirty="0" smtClean="0">
                <a:latin typeface="Calibri" pitchFamily="34" charset="0"/>
              </a:rPr>
              <a:t>.): </a:t>
            </a:r>
            <a:r>
              <a:rPr lang="en-US" sz="2400" dirty="0">
                <a:latin typeface="Calibri" pitchFamily="34" charset="0"/>
              </a:rPr>
              <a:t>synthetic single stranded DNA oligonucleotide that targets sequence </a:t>
            </a:r>
            <a:r>
              <a:rPr lang="en-US" sz="2400" dirty="0" smtClean="0">
                <a:latin typeface="Calibri" pitchFamily="34" charset="0"/>
              </a:rPr>
              <a:t>403–423 </a:t>
            </a:r>
            <a:r>
              <a:rPr lang="en-US" sz="2400" dirty="0">
                <a:latin typeface="Calibri" pitchFamily="34" charset="0"/>
              </a:rPr>
              <a:t>of human Smad7 mRNA, a sequence that is 100% homologous in human, mouse, monkey, and other </a:t>
            </a:r>
            <a:r>
              <a:rPr lang="en-US" sz="2400" dirty="0" smtClean="0">
                <a:latin typeface="Calibri" pitchFamily="34" charset="0"/>
              </a:rPr>
              <a:t>species</a:t>
            </a:r>
          </a:p>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A </a:t>
            </a:r>
            <a:r>
              <a:rPr lang="en-US" sz="2400" b="1" dirty="0" smtClean="0">
                <a:solidFill>
                  <a:srgbClr val="006600"/>
                </a:solidFill>
                <a:latin typeface="Calibri" pitchFamily="34" charset="0"/>
              </a:rPr>
              <a:t>conventional </a:t>
            </a:r>
            <a:r>
              <a:rPr lang="en-US" sz="2400" b="1" dirty="0">
                <a:solidFill>
                  <a:srgbClr val="006600"/>
                </a:solidFill>
                <a:latin typeface="Calibri" pitchFamily="34" charset="0"/>
              </a:rPr>
              <a:t>“first-generation AS </a:t>
            </a:r>
            <a:r>
              <a:rPr lang="en-US" sz="2400" b="1" dirty="0" smtClean="0">
                <a:solidFill>
                  <a:srgbClr val="006600"/>
                </a:solidFill>
                <a:latin typeface="Calibri" pitchFamily="34" charset="0"/>
              </a:rPr>
              <a:t>ODN”: </a:t>
            </a:r>
            <a:r>
              <a:rPr lang="en-US" sz="1600" dirty="0" smtClean="0">
                <a:latin typeface="Calibri" pitchFamily="34" charset="0"/>
              </a:rPr>
              <a:t>a 21-mer with </a:t>
            </a:r>
            <a:r>
              <a:rPr lang="en-US" sz="1600" dirty="0" err="1" smtClean="0">
                <a:latin typeface="Calibri" pitchFamily="34" charset="0"/>
              </a:rPr>
              <a:t>phosphorothioate</a:t>
            </a:r>
            <a:r>
              <a:rPr lang="en-US" sz="1600" dirty="0" smtClean="0">
                <a:latin typeface="Calibri" pitchFamily="34" charset="0"/>
              </a:rPr>
              <a:t> linkages (</a:t>
            </a:r>
            <a:r>
              <a:rPr lang="en-US" sz="1600" dirty="0">
                <a:latin typeface="Calibri" pitchFamily="34" charset="0"/>
              </a:rPr>
              <a:t>to afford increased </a:t>
            </a:r>
            <a:r>
              <a:rPr lang="en-US" sz="1600" dirty="0" err="1">
                <a:latin typeface="Calibri" pitchFamily="34" charset="0"/>
              </a:rPr>
              <a:t>exonuclease</a:t>
            </a:r>
            <a:r>
              <a:rPr lang="en-US" sz="1600" dirty="0">
                <a:latin typeface="Calibri" pitchFamily="34" charset="0"/>
              </a:rPr>
              <a:t> stability) and two </a:t>
            </a:r>
            <a:r>
              <a:rPr lang="en-US" sz="1600" dirty="0" err="1">
                <a:latin typeface="Calibri" pitchFamily="34" charset="0"/>
              </a:rPr>
              <a:t>CpG</a:t>
            </a:r>
            <a:r>
              <a:rPr lang="en-US" sz="1600" dirty="0">
                <a:latin typeface="Calibri" pitchFamily="34" charset="0"/>
              </a:rPr>
              <a:t> motifs methylated </a:t>
            </a:r>
            <a:r>
              <a:rPr lang="en-US" sz="1600" dirty="0" smtClean="0">
                <a:latin typeface="Calibri" pitchFamily="34" charset="0"/>
              </a:rPr>
              <a:t>(</a:t>
            </a:r>
            <a:r>
              <a:rPr lang="en-US" sz="1600" dirty="0">
                <a:latin typeface="Calibri" pitchFamily="34" charset="0"/>
              </a:rPr>
              <a:t>to eliminate potential </a:t>
            </a:r>
            <a:r>
              <a:rPr lang="en-US" sz="1600" dirty="0" err="1">
                <a:latin typeface="Calibri" pitchFamily="34" charset="0"/>
              </a:rPr>
              <a:t>immunostimulatory</a:t>
            </a:r>
            <a:r>
              <a:rPr lang="en-US" sz="1600" dirty="0">
                <a:latin typeface="Calibri" pitchFamily="34" charset="0"/>
              </a:rPr>
              <a:t> </a:t>
            </a:r>
            <a:r>
              <a:rPr lang="en-US" sz="1600" dirty="0" smtClean="0">
                <a:latin typeface="Calibri" pitchFamily="34" charset="0"/>
              </a:rPr>
              <a:t>activity) </a:t>
            </a:r>
          </a:p>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Selected as lead compound upon </a:t>
            </a:r>
            <a:r>
              <a:rPr lang="en-US" sz="2400" i="1" dirty="0" smtClean="0">
                <a:latin typeface="Calibri" pitchFamily="34" charset="0"/>
              </a:rPr>
              <a:t>in vitro </a:t>
            </a:r>
            <a:r>
              <a:rPr lang="en-US" sz="2400" dirty="0" smtClean="0">
                <a:latin typeface="Calibri" pitchFamily="34" charset="0"/>
              </a:rPr>
              <a:t>screening on lamina </a:t>
            </a:r>
            <a:r>
              <a:rPr lang="en-US" sz="2400" dirty="0" err="1" smtClean="0">
                <a:latin typeface="Calibri" pitchFamily="34" charset="0"/>
              </a:rPr>
              <a:t>propria</a:t>
            </a:r>
            <a:r>
              <a:rPr lang="en-US" sz="2400" dirty="0" smtClean="0">
                <a:latin typeface="Calibri" pitchFamily="34" charset="0"/>
              </a:rPr>
              <a:t> mononuclear (LPMN) cells from patients affected by </a:t>
            </a:r>
            <a:r>
              <a:rPr lang="en-US" sz="2400" dirty="0" err="1" smtClean="0">
                <a:latin typeface="Calibri" pitchFamily="34" charset="0"/>
              </a:rPr>
              <a:t>Crohn’s</a:t>
            </a:r>
            <a:r>
              <a:rPr lang="en-US" sz="2400" dirty="0" smtClean="0">
                <a:latin typeface="Calibri" pitchFamily="34" charset="0"/>
              </a:rPr>
              <a:t> disease (CD)</a:t>
            </a:r>
          </a:p>
          <a:p>
            <a:pPr marL="342900" indent="-342900" algn="just">
              <a:spcAft>
                <a:spcPts val="1200"/>
              </a:spcAft>
              <a:buClr>
                <a:srgbClr val="006600"/>
              </a:buClr>
              <a:buSzPct val="125000"/>
              <a:buFont typeface="Arial" pitchFamily="34" charset="0"/>
              <a:buChar char="•"/>
            </a:pPr>
            <a:r>
              <a:rPr lang="en-US" sz="2400" i="1" dirty="0" smtClean="0">
                <a:latin typeface="Calibri" pitchFamily="34" charset="0"/>
              </a:rPr>
              <a:t>In vivo </a:t>
            </a:r>
            <a:r>
              <a:rPr lang="en-US" sz="2400" dirty="0" smtClean="0">
                <a:latin typeface="Calibri" pitchFamily="34" charset="0"/>
              </a:rPr>
              <a:t>efficacy studies in mouse models of colitis</a:t>
            </a:r>
          </a:p>
          <a:p>
            <a:pPr marL="342900" indent="-342900" algn="just">
              <a:spcAft>
                <a:spcPts val="1200"/>
              </a:spcAft>
              <a:buClr>
                <a:srgbClr val="006600"/>
              </a:buClr>
              <a:buSzPct val="125000"/>
              <a:buFont typeface="Arial" pitchFamily="34" charset="0"/>
              <a:buChar char="•"/>
            </a:pPr>
            <a:r>
              <a:rPr lang="en-US" sz="2400" b="1" dirty="0" smtClean="0">
                <a:solidFill>
                  <a:srgbClr val="006600"/>
                </a:solidFill>
                <a:latin typeface="Calibri" pitchFamily="34" charset="0"/>
              </a:rPr>
              <a:t>Promising results in early CD clinical trials </a:t>
            </a:r>
            <a:r>
              <a:rPr lang="en-US" sz="2400" dirty="0" smtClean="0">
                <a:latin typeface="Calibri" pitchFamily="34" charset="0"/>
              </a:rPr>
              <a:t>[</a:t>
            </a:r>
            <a:r>
              <a:rPr lang="it-IT" sz="1800" dirty="0" smtClean="0">
                <a:latin typeface="Calibri" pitchFamily="34" charset="0"/>
              </a:rPr>
              <a:t>Monteleone</a:t>
            </a:r>
            <a:r>
              <a:rPr lang="it-IT" sz="1800" dirty="0">
                <a:latin typeface="Calibri" pitchFamily="34" charset="0"/>
              </a:rPr>
              <a:t>, G. et al. </a:t>
            </a:r>
            <a:r>
              <a:rPr lang="it-IT" sz="1800" i="1" dirty="0">
                <a:latin typeface="Calibri" pitchFamily="34" charset="0"/>
              </a:rPr>
              <a:t>Mol. Ther</a:t>
            </a:r>
            <a:r>
              <a:rPr lang="it-IT" sz="1800" dirty="0">
                <a:latin typeface="Calibri" pitchFamily="34" charset="0"/>
              </a:rPr>
              <a:t>. </a:t>
            </a:r>
            <a:r>
              <a:rPr lang="it-IT" sz="1800" b="1" dirty="0">
                <a:latin typeface="Calibri" pitchFamily="34" charset="0"/>
              </a:rPr>
              <a:t>2012</a:t>
            </a:r>
            <a:r>
              <a:rPr lang="it-IT" sz="1800" dirty="0">
                <a:latin typeface="Calibri" pitchFamily="34" charset="0"/>
              </a:rPr>
              <a:t>, </a:t>
            </a:r>
            <a:r>
              <a:rPr lang="it-IT" sz="1800" i="1" dirty="0">
                <a:latin typeface="Calibri" pitchFamily="34" charset="0"/>
              </a:rPr>
              <a:t>20</a:t>
            </a:r>
            <a:r>
              <a:rPr lang="it-IT" sz="1800" dirty="0">
                <a:latin typeface="Calibri" pitchFamily="34" charset="0"/>
              </a:rPr>
              <a:t>, </a:t>
            </a:r>
            <a:r>
              <a:rPr lang="it-IT" sz="1800" dirty="0" smtClean="0">
                <a:latin typeface="Calibri" pitchFamily="34" charset="0"/>
              </a:rPr>
              <a:t>870</a:t>
            </a:r>
            <a:r>
              <a:rPr lang="it-IT" sz="2400" dirty="0" smtClean="0">
                <a:latin typeface="Calibri" pitchFamily="34" charset="0"/>
              </a:rPr>
              <a:t>]</a:t>
            </a:r>
            <a:endParaRPr lang="en-US" sz="2400" dirty="0" smtClean="0">
              <a:latin typeface="Calibri" pitchFamily="34" charset="0"/>
            </a:endParaRPr>
          </a:p>
        </p:txBody>
      </p:sp>
      <p:sp>
        <p:nvSpPr>
          <p:cNvPr id="7" name="Rectangle 6"/>
          <p:cNvSpPr/>
          <p:nvPr/>
        </p:nvSpPr>
        <p:spPr>
          <a:xfrm>
            <a:off x="457200" y="1600200"/>
            <a:ext cx="8305800" cy="3908762"/>
          </a:xfrm>
          <a:prstGeom prst="rect">
            <a:avLst/>
          </a:prstGeom>
        </p:spPr>
        <p:txBody>
          <a:bodyPr wrap="square">
            <a:spAutoFit/>
          </a:bodyPr>
          <a:lstStyle/>
          <a:p>
            <a:pPr marL="342900" indent="-342900" algn="just">
              <a:spcAft>
                <a:spcPts val="1200"/>
              </a:spcAft>
              <a:buClr>
                <a:srgbClr val="006600"/>
              </a:buClr>
              <a:buSzPct val="125000"/>
              <a:buFont typeface="Arial" pitchFamily="34" charset="0"/>
              <a:buChar char="•"/>
            </a:pPr>
            <a:r>
              <a:rPr lang="en-US" sz="2000" dirty="0">
                <a:latin typeface="Calibri" pitchFamily="34" charset="0"/>
              </a:rPr>
              <a:t>GED-0301 (Giuliani, </a:t>
            </a:r>
            <a:r>
              <a:rPr lang="en-US" sz="2000" dirty="0" err="1">
                <a:latin typeface="Calibri" pitchFamily="34" charset="0"/>
              </a:rPr>
              <a:t>S.p.A</a:t>
            </a:r>
            <a:r>
              <a:rPr lang="en-US" sz="2000" dirty="0">
                <a:latin typeface="Calibri" pitchFamily="34" charset="0"/>
              </a:rPr>
              <a:t>.): synthetic single stranded DNA oligonucleotide that targets sequence 403–423 of human Smad7 mRNA, a sequence that is 100% homologous in human, mouse, monkey, and other species</a:t>
            </a:r>
          </a:p>
          <a:p>
            <a:pPr marL="342900" indent="-342900" algn="just">
              <a:spcAft>
                <a:spcPts val="1200"/>
              </a:spcAft>
              <a:buClr>
                <a:srgbClr val="006600"/>
              </a:buClr>
              <a:buSzPct val="125000"/>
              <a:buFont typeface="Arial" pitchFamily="34" charset="0"/>
              <a:buChar char="•"/>
            </a:pPr>
            <a:r>
              <a:rPr lang="en-US" sz="2000" dirty="0">
                <a:latin typeface="Calibri" pitchFamily="34" charset="0"/>
              </a:rPr>
              <a:t>A </a:t>
            </a:r>
            <a:r>
              <a:rPr lang="en-US" sz="2000" b="1" dirty="0">
                <a:solidFill>
                  <a:srgbClr val="006600"/>
                </a:solidFill>
                <a:latin typeface="Calibri" pitchFamily="34" charset="0"/>
              </a:rPr>
              <a:t>conventional “first-generation AS ODN”: </a:t>
            </a:r>
            <a:r>
              <a:rPr lang="en-US" sz="1400" dirty="0">
                <a:latin typeface="Calibri" pitchFamily="34" charset="0"/>
              </a:rPr>
              <a:t>a 21-mer with </a:t>
            </a:r>
            <a:r>
              <a:rPr lang="en-US" sz="1400" dirty="0" err="1">
                <a:latin typeface="Calibri" pitchFamily="34" charset="0"/>
              </a:rPr>
              <a:t>phosphorothioate</a:t>
            </a:r>
            <a:r>
              <a:rPr lang="en-US" sz="1400" dirty="0">
                <a:latin typeface="Calibri" pitchFamily="34" charset="0"/>
              </a:rPr>
              <a:t> linkages (to afford increased </a:t>
            </a:r>
            <a:r>
              <a:rPr lang="en-US" sz="1400" dirty="0" err="1">
                <a:latin typeface="Calibri" pitchFamily="34" charset="0"/>
              </a:rPr>
              <a:t>exonuclease</a:t>
            </a:r>
            <a:r>
              <a:rPr lang="en-US" sz="1400" dirty="0">
                <a:latin typeface="Calibri" pitchFamily="34" charset="0"/>
              </a:rPr>
              <a:t> stability) and two </a:t>
            </a:r>
            <a:r>
              <a:rPr lang="en-US" sz="1400" dirty="0" err="1">
                <a:latin typeface="Calibri" pitchFamily="34" charset="0"/>
              </a:rPr>
              <a:t>CpG</a:t>
            </a:r>
            <a:r>
              <a:rPr lang="en-US" sz="1400" dirty="0">
                <a:latin typeface="Calibri" pitchFamily="34" charset="0"/>
              </a:rPr>
              <a:t> motifs methylated (to eliminate potential </a:t>
            </a:r>
            <a:r>
              <a:rPr lang="en-US" sz="1400" dirty="0" err="1">
                <a:latin typeface="Calibri" pitchFamily="34" charset="0"/>
              </a:rPr>
              <a:t>immunostimulatory</a:t>
            </a:r>
            <a:r>
              <a:rPr lang="en-US" sz="1400" dirty="0">
                <a:latin typeface="Calibri" pitchFamily="34" charset="0"/>
              </a:rPr>
              <a:t> activity) </a:t>
            </a:r>
          </a:p>
          <a:p>
            <a:pPr marL="342900" indent="-342900" algn="just">
              <a:spcAft>
                <a:spcPts val="1200"/>
              </a:spcAft>
              <a:buClr>
                <a:srgbClr val="006600"/>
              </a:buClr>
              <a:buSzPct val="125000"/>
              <a:buFont typeface="Arial" pitchFamily="34" charset="0"/>
              <a:buChar char="•"/>
            </a:pPr>
            <a:r>
              <a:rPr lang="en-US" sz="2000" dirty="0">
                <a:latin typeface="Calibri" pitchFamily="34" charset="0"/>
              </a:rPr>
              <a:t>Selected as lead compound upon </a:t>
            </a:r>
            <a:r>
              <a:rPr lang="en-US" sz="2000" i="1" dirty="0">
                <a:latin typeface="Calibri" pitchFamily="34" charset="0"/>
              </a:rPr>
              <a:t>in vitro </a:t>
            </a:r>
            <a:r>
              <a:rPr lang="en-US" sz="2000" dirty="0">
                <a:latin typeface="Calibri" pitchFamily="34" charset="0"/>
              </a:rPr>
              <a:t>screening on lamina </a:t>
            </a:r>
            <a:r>
              <a:rPr lang="en-US" sz="2000" dirty="0" err="1">
                <a:latin typeface="Calibri" pitchFamily="34" charset="0"/>
              </a:rPr>
              <a:t>propria</a:t>
            </a:r>
            <a:r>
              <a:rPr lang="en-US" sz="2000" dirty="0">
                <a:latin typeface="Calibri" pitchFamily="34" charset="0"/>
              </a:rPr>
              <a:t> mononuclear (LPMN) cells from patients affected by </a:t>
            </a:r>
            <a:r>
              <a:rPr lang="en-US" sz="2000" dirty="0" err="1">
                <a:latin typeface="Calibri" pitchFamily="34" charset="0"/>
              </a:rPr>
              <a:t>Crohn’s</a:t>
            </a:r>
            <a:r>
              <a:rPr lang="en-US" sz="2000" dirty="0">
                <a:latin typeface="Calibri" pitchFamily="34" charset="0"/>
              </a:rPr>
              <a:t> disease (CD)</a:t>
            </a:r>
          </a:p>
          <a:p>
            <a:pPr marL="342900" indent="-342900" algn="just">
              <a:spcAft>
                <a:spcPts val="1200"/>
              </a:spcAft>
              <a:buClr>
                <a:srgbClr val="006600"/>
              </a:buClr>
              <a:buSzPct val="125000"/>
              <a:buFont typeface="Arial" pitchFamily="34" charset="0"/>
              <a:buChar char="•"/>
            </a:pPr>
            <a:r>
              <a:rPr lang="en-US" sz="2000" i="1" dirty="0">
                <a:latin typeface="Calibri" pitchFamily="34" charset="0"/>
              </a:rPr>
              <a:t>In vivo </a:t>
            </a:r>
            <a:r>
              <a:rPr lang="en-US" sz="2000" dirty="0">
                <a:latin typeface="Calibri" pitchFamily="34" charset="0"/>
              </a:rPr>
              <a:t>efficacy studies in mouse models of colitis</a:t>
            </a:r>
          </a:p>
          <a:p>
            <a:pPr marL="342900" indent="-342900" algn="just">
              <a:spcAft>
                <a:spcPts val="1200"/>
              </a:spcAft>
              <a:buClr>
                <a:srgbClr val="006600"/>
              </a:buClr>
              <a:buSzPct val="125000"/>
              <a:buFont typeface="Arial" pitchFamily="34" charset="0"/>
              <a:buChar char="•"/>
            </a:pPr>
            <a:r>
              <a:rPr lang="en-US" sz="2000" b="1" dirty="0">
                <a:solidFill>
                  <a:srgbClr val="006600"/>
                </a:solidFill>
                <a:latin typeface="Calibri" pitchFamily="34" charset="0"/>
              </a:rPr>
              <a:t>Promising results in early CD clinical trials </a:t>
            </a:r>
            <a:r>
              <a:rPr lang="en-US" sz="2000" dirty="0">
                <a:latin typeface="Calibri" pitchFamily="34" charset="0"/>
              </a:rPr>
              <a:t>[</a:t>
            </a:r>
            <a:r>
              <a:rPr lang="it-IT" sz="1600" dirty="0">
                <a:latin typeface="Calibri" pitchFamily="34" charset="0"/>
              </a:rPr>
              <a:t>Monteleone, G. et al. </a:t>
            </a:r>
            <a:r>
              <a:rPr lang="it-IT" sz="1600" i="1" dirty="0" err="1">
                <a:latin typeface="Calibri" pitchFamily="34" charset="0"/>
              </a:rPr>
              <a:t>Mol</a:t>
            </a:r>
            <a:r>
              <a:rPr lang="it-IT" sz="1600" i="1" dirty="0">
                <a:latin typeface="Calibri" pitchFamily="34" charset="0"/>
              </a:rPr>
              <a:t>. </a:t>
            </a:r>
            <a:r>
              <a:rPr lang="it-IT" sz="1600" i="1" dirty="0" err="1">
                <a:latin typeface="Calibri" pitchFamily="34" charset="0"/>
              </a:rPr>
              <a:t>Ther</a:t>
            </a:r>
            <a:r>
              <a:rPr lang="it-IT" sz="1600" dirty="0">
                <a:latin typeface="Calibri" pitchFamily="34" charset="0"/>
              </a:rPr>
              <a:t>. </a:t>
            </a:r>
            <a:r>
              <a:rPr lang="it-IT" sz="1600" b="1" dirty="0">
                <a:latin typeface="Calibri" pitchFamily="34" charset="0"/>
              </a:rPr>
              <a:t>2012</a:t>
            </a:r>
            <a:r>
              <a:rPr lang="it-IT" sz="1600" dirty="0">
                <a:latin typeface="Calibri" pitchFamily="34" charset="0"/>
              </a:rPr>
              <a:t>, </a:t>
            </a:r>
            <a:r>
              <a:rPr lang="it-IT" sz="1600" i="1" dirty="0">
                <a:latin typeface="Calibri" pitchFamily="34" charset="0"/>
              </a:rPr>
              <a:t>20</a:t>
            </a:r>
            <a:r>
              <a:rPr lang="it-IT" sz="1600" dirty="0">
                <a:latin typeface="Calibri" pitchFamily="34" charset="0"/>
              </a:rPr>
              <a:t>, 870</a:t>
            </a:r>
            <a:r>
              <a:rPr lang="it-IT" sz="2000" dirty="0">
                <a:latin typeface="Calibri" pitchFamily="34" charset="0"/>
              </a:rPr>
              <a:t>]</a:t>
            </a:r>
            <a:endParaRPr lang="en-US" sz="2000" dirty="0">
              <a:latin typeface="Calibri" pitchFamily="34" charset="0"/>
            </a:endParaRPr>
          </a:p>
        </p:txBody>
      </p:sp>
    </p:spTree>
    <p:extLst>
      <p:ext uri="{BB962C8B-B14F-4D97-AF65-F5344CB8AC3E}">
        <p14:creationId xmlns:p14="http://schemas.microsoft.com/office/powerpoint/2010/main" val="6499140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04800"/>
            <a:ext cx="8382000" cy="1107996"/>
          </a:xfrm>
          <a:prstGeom prst="rect">
            <a:avLst/>
          </a:prstGeom>
        </p:spPr>
        <p:txBody>
          <a:bodyPr wrap="square">
            <a:spAutoFit/>
          </a:bodyPr>
          <a:lstStyle/>
          <a:p>
            <a:pPr algn="ctr" defTabSz="4584700">
              <a:spcBef>
                <a:spcPts val="600"/>
              </a:spcBef>
              <a:defRPr/>
            </a:pPr>
            <a:r>
              <a:rPr lang="en-US" sz="2200" b="1" dirty="0">
                <a:solidFill>
                  <a:srgbClr val="006600"/>
                </a:solidFill>
                <a:effectLst>
                  <a:outerShdw blurRad="38100" dist="38100" dir="2700000" algn="tl">
                    <a:srgbClr val="000000">
                      <a:alpha val="43137"/>
                    </a:srgbClr>
                  </a:outerShdw>
                </a:effectLst>
              </a:rPr>
              <a:t>Long-Term Reversal of Hyperglycemia in Experimental Type 1 Diabetes </a:t>
            </a:r>
            <a:r>
              <a:rPr lang="en-US" sz="2200" b="1" dirty="0" smtClean="0">
                <a:solidFill>
                  <a:srgbClr val="006600"/>
                </a:solidFill>
                <a:effectLst>
                  <a:outerShdw blurRad="38100" dist="38100" dir="2700000" algn="tl">
                    <a:srgbClr val="000000">
                      <a:alpha val="43137"/>
                    </a:srgbClr>
                  </a:outerShdw>
                </a:effectLst>
              </a:rPr>
              <a:t>by </a:t>
            </a:r>
            <a:r>
              <a:rPr lang="en-US" sz="2200" b="1" dirty="0">
                <a:solidFill>
                  <a:srgbClr val="006600"/>
                </a:solidFill>
                <a:effectLst>
                  <a:outerShdw blurRad="38100" dist="38100" dir="2700000" algn="tl">
                    <a:srgbClr val="000000">
                      <a:alpha val="43137"/>
                    </a:srgbClr>
                  </a:outerShdw>
                </a:effectLst>
              </a:rPr>
              <a:t>Inhibition of Smad7 with an Antisense Oligonucleotide</a:t>
            </a:r>
            <a:r>
              <a:rPr lang="en-US" sz="2200" b="1" dirty="0">
                <a:solidFill>
                  <a:srgbClr val="006600"/>
                </a:solidFill>
              </a:rPr>
              <a:t/>
            </a:r>
            <a:br>
              <a:rPr lang="en-US" sz="2200" b="1" dirty="0">
                <a:solidFill>
                  <a:srgbClr val="006600"/>
                </a:solidFill>
              </a:rPr>
            </a:br>
            <a:endParaRPr lang="en-US" sz="2200" dirty="0"/>
          </a:p>
        </p:txBody>
      </p:sp>
      <p:sp>
        <p:nvSpPr>
          <p:cNvPr id="5" name="TextBox 4"/>
          <p:cNvSpPr txBox="1"/>
          <p:nvPr/>
        </p:nvSpPr>
        <p:spPr>
          <a:xfrm>
            <a:off x="13612346" y="11273500"/>
            <a:ext cx="10424160" cy="3908762"/>
          </a:xfrm>
          <a:prstGeom prst="rect">
            <a:avLst/>
          </a:prstGeom>
          <a:noFill/>
        </p:spPr>
        <p:txBody>
          <a:bodyPr wrap="square" rtlCol="0">
            <a:spAutoFit/>
          </a:bodyPr>
          <a:lstStyle/>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GED-0301 (Giuliani, </a:t>
            </a:r>
            <a:r>
              <a:rPr lang="en-US" sz="2400" dirty="0" err="1" smtClean="0">
                <a:latin typeface="Calibri" pitchFamily="34" charset="0"/>
              </a:rPr>
              <a:t>S.p.A</a:t>
            </a:r>
            <a:r>
              <a:rPr lang="en-US" sz="2400" dirty="0" smtClean="0">
                <a:latin typeface="Calibri" pitchFamily="34" charset="0"/>
              </a:rPr>
              <a:t>.): </a:t>
            </a:r>
            <a:r>
              <a:rPr lang="en-US" sz="2400" dirty="0">
                <a:latin typeface="Calibri" pitchFamily="34" charset="0"/>
              </a:rPr>
              <a:t>synthetic single stranded DNA oligonucleotide that targets sequence </a:t>
            </a:r>
            <a:r>
              <a:rPr lang="en-US" sz="2400" dirty="0" smtClean="0">
                <a:latin typeface="Calibri" pitchFamily="34" charset="0"/>
              </a:rPr>
              <a:t>403–423 </a:t>
            </a:r>
            <a:r>
              <a:rPr lang="en-US" sz="2400" dirty="0">
                <a:latin typeface="Calibri" pitchFamily="34" charset="0"/>
              </a:rPr>
              <a:t>of human Smad7 mRNA, a sequence that is 100% homologous in human, mouse, monkey, and other </a:t>
            </a:r>
            <a:r>
              <a:rPr lang="en-US" sz="2400" dirty="0" smtClean="0">
                <a:latin typeface="Calibri" pitchFamily="34" charset="0"/>
              </a:rPr>
              <a:t>species</a:t>
            </a:r>
          </a:p>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A </a:t>
            </a:r>
            <a:r>
              <a:rPr lang="en-US" sz="2400" b="1" dirty="0" smtClean="0">
                <a:solidFill>
                  <a:srgbClr val="006600"/>
                </a:solidFill>
                <a:latin typeface="Calibri" pitchFamily="34" charset="0"/>
              </a:rPr>
              <a:t>conventional </a:t>
            </a:r>
            <a:r>
              <a:rPr lang="en-US" sz="2400" b="1" dirty="0">
                <a:solidFill>
                  <a:srgbClr val="006600"/>
                </a:solidFill>
                <a:latin typeface="Calibri" pitchFamily="34" charset="0"/>
              </a:rPr>
              <a:t>“first-generation AS </a:t>
            </a:r>
            <a:r>
              <a:rPr lang="en-US" sz="2400" b="1" dirty="0" smtClean="0">
                <a:solidFill>
                  <a:srgbClr val="006600"/>
                </a:solidFill>
                <a:latin typeface="Calibri" pitchFamily="34" charset="0"/>
              </a:rPr>
              <a:t>ODN”: </a:t>
            </a:r>
            <a:r>
              <a:rPr lang="en-US" sz="1600" dirty="0" smtClean="0">
                <a:latin typeface="Calibri" pitchFamily="34" charset="0"/>
              </a:rPr>
              <a:t>a 21-mer with </a:t>
            </a:r>
            <a:r>
              <a:rPr lang="en-US" sz="1600" dirty="0" err="1" smtClean="0">
                <a:latin typeface="Calibri" pitchFamily="34" charset="0"/>
              </a:rPr>
              <a:t>phosphorothioate</a:t>
            </a:r>
            <a:r>
              <a:rPr lang="en-US" sz="1600" dirty="0" smtClean="0">
                <a:latin typeface="Calibri" pitchFamily="34" charset="0"/>
              </a:rPr>
              <a:t> linkages (</a:t>
            </a:r>
            <a:r>
              <a:rPr lang="en-US" sz="1600" dirty="0">
                <a:latin typeface="Calibri" pitchFamily="34" charset="0"/>
              </a:rPr>
              <a:t>to afford increased </a:t>
            </a:r>
            <a:r>
              <a:rPr lang="en-US" sz="1600" dirty="0" err="1">
                <a:latin typeface="Calibri" pitchFamily="34" charset="0"/>
              </a:rPr>
              <a:t>exonuclease</a:t>
            </a:r>
            <a:r>
              <a:rPr lang="en-US" sz="1600" dirty="0">
                <a:latin typeface="Calibri" pitchFamily="34" charset="0"/>
              </a:rPr>
              <a:t> stability) and two </a:t>
            </a:r>
            <a:r>
              <a:rPr lang="en-US" sz="1600" dirty="0" err="1">
                <a:latin typeface="Calibri" pitchFamily="34" charset="0"/>
              </a:rPr>
              <a:t>CpG</a:t>
            </a:r>
            <a:r>
              <a:rPr lang="en-US" sz="1600" dirty="0">
                <a:latin typeface="Calibri" pitchFamily="34" charset="0"/>
              </a:rPr>
              <a:t> motifs methylated </a:t>
            </a:r>
            <a:r>
              <a:rPr lang="en-US" sz="1600" dirty="0" smtClean="0">
                <a:latin typeface="Calibri" pitchFamily="34" charset="0"/>
              </a:rPr>
              <a:t>(</a:t>
            </a:r>
            <a:r>
              <a:rPr lang="en-US" sz="1600" dirty="0">
                <a:latin typeface="Calibri" pitchFamily="34" charset="0"/>
              </a:rPr>
              <a:t>to eliminate potential </a:t>
            </a:r>
            <a:r>
              <a:rPr lang="en-US" sz="1600" dirty="0" err="1">
                <a:latin typeface="Calibri" pitchFamily="34" charset="0"/>
              </a:rPr>
              <a:t>immunostimulatory</a:t>
            </a:r>
            <a:r>
              <a:rPr lang="en-US" sz="1600" dirty="0">
                <a:latin typeface="Calibri" pitchFamily="34" charset="0"/>
              </a:rPr>
              <a:t> </a:t>
            </a:r>
            <a:r>
              <a:rPr lang="en-US" sz="1600" dirty="0" smtClean="0">
                <a:latin typeface="Calibri" pitchFamily="34" charset="0"/>
              </a:rPr>
              <a:t>activity) </a:t>
            </a:r>
          </a:p>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Selected as lead compound upon </a:t>
            </a:r>
            <a:r>
              <a:rPr lang="en-US" sz="2400" i="1" dirty="0" smtClean="0">
                <a:latin typeface="Calibri" pitchFamily="34" charset="0"/>
              </a:rPr>
              <a:t>in vitro </a:t>
            </a:r>
            <a:r>
              <a:rPr lang="en-US" sz="2400" dirty="0" smtClean="0">
                <a:latin typeface="Calibri" pitchFamily="34" charset="0"/>
              </a:rPr>
              <a:t>screening on lamina </a:t>
            </a:r>
            <a:r>
              <a:rPr lang="en-US" sz="2400" dirty="0" err="1" smtClean="0">
                <a:latin typeface="Calibri" pitchFamily="34" charset="0"/>
              </a:rPr>
              <a:t>propria</a:t>
            </a:r>
            <a:r>
              <a:rPr lang="en-US" sz="2400" dirty="0" smtClean="0">
                <a:latin typeface="Calibri" pitchFamily="34" charset="0"/>
              </a:rPr>
              <a:t> mononuclear (LPMN) cells from patients affected by </a:t>
            </a:r>
            <a:r>
              <a:rPr lang="en-US" sz="2400" dirty="0" err="1" smtClean="0">
                <a:latin typeface="Calibri" pitchFamily="34" charset="0"/>
              </a:rPr>
              <a:t>Crohn’s</a:t>
            </a:r>
            <a:r>
              <a:rPr lang="en-US" sz="2400" dirty="0" smtClean="0">
                <a:latin typeface="Calibri" pitchFamily="34" charset="0"/>
              </a:rPr>
              <a:t> disease (CD)</a:t>
            </a:r>
          </a:p>
          <a:p>
            <a:pPr marL="342900" indent="-342900" algn="just">
              <a:spcAft>
                <a:spcPts val="1200"/>
              </a:spcAft>
              <a:buClr>
                <a:srgbClr val="006600"/>
              </a:buClr>
              <a:buSzPct val="125000"/>
              <a:buFont typeface="Arial" pitchFamily="34" charset="0"/>
              <a:buChar char="•"/>
            </a:pPr>
            <a:r>
              <a:rPr lang="en-US" sz="2400" i="1" dirty="0" smtClean="0">
                <a:latin typeface="Calibri" pitchFamily="34" charset="0"/>
              </a:rPr>
              <a:t>In vivo </a:t>
            </a:r>
            <a:r>
              <a:rPr lang="en-US" sz="2400" dirty="0" smtClean="0">
                <a:latin typeface="Calibri" pitchFamily="34" charset="0"/>
              </a:rPr>
              <a:t>efficacy studies in mouse models of colitis</a:t>
            </a:r>
          </a:p>
          <a:p>
            <a:pPr marL="342900" indent="-342900" algn="just">
              <a:spcAft>
                <a:spcPts val="1200"/>
              </a:spcAft>
              <a:buClr>
                <a:srgbClr val="006600"/>
              </a:buClr>
              <a:buSzPct val="125000"/>
              <a:buFont typeface="Arial" pitchFamily="34" charset="0"/>
              <a:buChar char="•"/>
            </a:pPr>
            <a:r>
              <a:rPr lang="en-US" sz="2400" b="1" dirty="0" smtClean="0">
                <a:solidFill>
                  <a:srgbClr val="006600"/>
                </a:solidFill>
                <a:latin typeface="Calibri" pitchFamily="34" charset="0"/>
              </a:rPr>
              <a:t>Promising results in early CD clinical trials </a:t>
            </a:r>
            <a:r>
              <a:rPr lang="en-US" sz="2400" dirty="0" smtClean="0">
                <a:latin typeface="Calibri" pitchFamily="34" charset="0"/>
              </a:rPr>
              <a:t>[</a:t>
            </a:r>
            <a:r>
              <a:rPr lang="it-IT" sz="1800" dirty="0" smtClean="0">
                <a:latin typeface="Calibri" pitchFamily="34" charset="0"/>
              </a:rPr>
              <a:t>Monteleone</a:t>
            </a:r>
            <a:r>
              <a:rPr lang="it-IT" sz="1800" dirty="0">
                <a:latin typeface="Calibri" pitchFamily="34" charset="0"/>
              </a:rPr>
              <a:t>, G. et al. </a:t>
            </a:r>
            <a:r>
              <a:rPr lang="it-IT" sz="1800" i="1" dirty="0">
                <a:latin typeface="Calibri" pitchFamily="34" charset="0"/>
              </a:rPr>
              <a:t>Mol. Ther</a:t>
            </a:r>
            <a:r>
              <a:rPr lang="it-IT" sz="1800" dirty="0">
                <a:latin typeface="Calibri" pitchFamily="34" charset="0"/>
              </a:rPr>
              <a:t>. </a:t>
            </a:r>
            <a:r>
              <a:rPr lang="it-IT" sz="1800" b="1" dirty="0">
                <a:latin typeface="Calibri" pitchFamily="34" charset="0"/>
              </a:rPr>
              <a:t>2012</a:t>
            </a:r>
            <a:r>
              <a:rPr lang="it-IT" sz="1800" dirty="0">
                <a:latin typeface="Calibri" pitchFamily="34" charset="0"/>
              </a:rPr>
              <a:t>, </a:t>
            </a:r>
            <a:r>
              <a:rPr lang="it-IT" sz="1800" i="1" dirty="0">
                <a:latin typeface="Calibri" pitchFamily="34" charset="0"/>
              </a:rPr>
              <a:t>20</a:t>
            </a:r>
            <a:r>
              <a:rPr lang="it-IT" sz="1800" dirty="0">
                <a:latin typeface="Calibri" pitchFamily="34" charset="0"/>
              </a:rPr>
              <a:t>, </a:t>
            </a:r>
            <a:r>
              <a:rPr lang="it-IT" sz="1800" dirty="0" smtClean="0">
                <a:latin typeface="Calibri" pitchFamily="34" charset="0"/>
              </a:rPr>
              <a:t>870</a:t>
            </a:r>
            <a:r>
              <a:rPr lang="it-IT" sz="2400" dirty="0" smtClean="0">
                <a:latin typeface="Calibri" pitchFamily="34" charset="0"/>
              </a:rPr>
              <a:t>]</a:t>
            </a:r>
            <a:endParaRPr lang="en-US" sz="2400" dirty="0" smtClean="0">
              <a:latin typeface="Calibri" pitchFamily="34" charset="0"/>
            </a:endParaRPr>
          </a:p>
        </p:txBody>
      </p:sp>
      <p:sp>
        <p:nvSpPr>
          <p:cNvPr id="6" name="TextBox 5"/>
          <p:cNvSpPr txBox="1"/>
          <p:nvPr/>
        </p:nvSpPr>
        <p:spPr>
          <a:xfrm>
            <a:off x="13764746" y="11425900"/>
            <a:ext cx="10424160" cy="3908762"/>
          </a:xfrm>
          <a:prstGeom prst="rect">
            <a:avLst/>
          </a:prstGeom>
          <a:noFill/>
        </p:spPr>
        <p:txBody>
          <a:bodyPr wrap="square" rtlCol="0">
            <a:spAutoFit/>
          </a:bodyPr>
          <a:lstStyle/>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GED-0301 (Giuliani, </a:t>
            </a:r>
            <a:r>
              <a:rPr lang="en-US" sz="2400" dirty="0" err="1" smtClean="0">
                <a:latin typeface="Calibri" pitchFamily="34" charset="0"/>
              </a:rPr>
              <a:t>S.p.A</a:t>
            </a:r>
            <a:r>
              <a:rPr lang="en-US" sz="2400" dirty="0" smtClean="0">
                <a:latin typeface="Calibri" pitchFamily="34" charset="0"/>
              </a:rPr>
              <a:t>.): </a:t>
            </a:r>
            <a:r>
              <a:rPr lang="en-US" sz="2400" dirty="0">
                <a:latin typeface="Calibri" pitchFamily="34" charset="0"/>
              </a:rPr>
              <a:t>synthetic single stranded DNA oligonucleotide that targets sequence </a:t>
            </a:r>
            <a:r>
              <a:rPr lang="en-US" sz="2400" dirty="0" smtClean="0">
                <a:latin typeface="Calibri" pitchFamily="34" charset="0"/>
              </a:rPr>
              <a:t>403–423 </a:t>
            </a:r>
            <a:r>
              <a:rPr lang="en-US" sz="2400" dirty="0">
                <a:latin typeface="Calibri" pitchFamily="34" charset="0"/>
              </a:rPr>
              <a:t>of human Smad7 mRNA, a sequence that is 100% homologous in human, mouse, monkey, and other </a:t>
            </a:r>
            <a:r>
              <a:rPr lang="en-US" sz="2400" dirty="0" smtClean="0">
                <a:latin typeface="Calibri" pitchFamily="34" charset="0"/>
              </a:rPr>
              <a:t>species</a:t>
            </a:r>
          </a:p>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A </a:t>
            </a:r>
            <a:r>
              <a:rPr lang="en-US" sz="2400" b="1" dirty="0" smtClean="0">
                <a:solidFill>
                  <a:srgbClr val="006600"/>
                </a:solidFill>
                <a:latin typeface="Calibri" pitchFamily="34" charset="0"/>
              </a:rPr>
              <a:t>conventional </a:t>
            </a:r>
            <a:r>
              <a:rPr lang="en-US" sz="2400" b="1" dirty="0">
                <a:solidFill>
                  <a:srgbClr val="006600"/>
                </a:solidFill>
                <a:latin typeface="Calibri" pitchFamily="34" charset="0"/>
              </a:rPr>
              <a:t>“first-generation AS </a:t>
            </a:r>
            <a:r>
              <a:rPr lang="en-US" sz="2400" b="1" dirty="0" smtClean="0">
                <a:solidFill>
                  <a:srgbClr val="006600"/>
                </a:solidFill>
                <a:latin typeface="Calibri" pitchFamily="34" charset="0"/>
              </a:rPr>
              <a:t>ODN”: </a:t>
            </a:r>
            <a:r>
              <a:rPr lang="en-US" sz="1600" dirty="0" smtClean="0">
                <a:latin typeface="Calibri" pitchFamily="34" charset="0"/>
              </a:rPr>
              <a:t>a 21-mer with </a:t>
            </a:r>
            <a:r>
              <a:rPr lang="en-US" sz="1600" dirty="0" err="1" smtClean="0">
                <a:latin typeface="Calibri" pitchFamily="34" charset="0"/>
              </a:rPr>
              <a:t>phosphorothioate</a:t>
            </a:r>
            <a:r>
              <a:rPr lang="en-US" sz="1600" dirty="0" smtClean="0">
                <a:latin typeface="Calibri" pitchFamily="34" charset="0"/>
              </a:rPr>
              <a:t> linkages (</a:t>
            </a:r>
            <a:r>
              <a:rPr lang="en-US" sz="1600" dirty="0">
                <a:latin typeface="Calibri" pitchFamily="34" charset="0"/>
              </a:rPr>
              <a:t>to afford increased </a:t>
            </a:r>
            <a:r>
              <a:rPr lang="en-US" sz="1600" dirty="0" err="1">
                <a:latin typeface="Calibri" pitchFamily="34" charset="0"/>
              </a:rPr>
              <a:t>exonuclease</a:t>
            </a:r>
            <a:r>
              <a:rPr lang="en-US" sz="1600" dirty="0">
                <a:latin typeface="Calibri" pitchFamily="34" charset="0"/>
              </a:rPr>
              <a:t> stability) and two </a:t>
            </a:r>
            <a:r>
              <a:rPr lang="en-US" sz="1600" dirty="0" err="1">
                <a:latin typeface="Calibri" pitchFamily="34" charset="0"/>
              </a:rPr>
              <a:t>CpG</a:t>
            </a:r>
            <a:r>
              <a:rPr lang="en-US" sz="1600" dirty="0">
                <a:latin typeface="Calibri" pitchFamily="34" charset="0"/>
              </a:rPr>
              <a:t> motifs methylated </a:t>
            </a:r>
            <a:r>
              <a:rPr lang="en-US" sz="1600" dirty="0" smtClean="0">
                <a:latin typeface="Calibri" pitchFamily="34" charset="0"/>
              </a:rPr>
              <a:t>(</a:t>
            </a:r>
            <a:r>
              <a:rPr lang="en-US" sz="1600" dirty="0">
                <a:latin typeface="Calibri" pitchFamily="34" charset="0"/>
              </a:rPr>
              <a:t>to eliminate potential </a:t>
            </a:r>
            <a:r>
              <a:rPr lang="en-US" sz="1600" dirty="0" err="1">
                <a:latin typeface="Calibri" pitchFamily="34" charset="0"/>
              </a:rPr>
              <a:t>immunostimulatory</a:t>
            </a:r>
            <a:r>
              <a:rPr lang="en-US" sz="1600" dirty="0">
                <a:latin typeface="Calibri" pitchFamily="34" charset="0"/>
              </a:rPr>
              <a:t> </a:t>
            </a:r>
            <a:r>
              <a:rPr lang="en-US" sz="1600" dirty="0" smtClean="0">
                <a:latin typeface="Calibri" pitchFamily="34" charset="0"/>
              </a:rPr>
              <a:t>activity) </a:t>
            </a:r>
          </a:p>
          <a:p>
            <a:pPr marL="342900" indent="-342900" algn="just">
              <a:spcAft>
                <a:spcPts val="1200"/>
              </a:spcAft>
              <a:buClr>
                <a:srgbClr val="006600"/>
              </a:buClr>
              <a:buSzPct val="125000"/>
              <a:buFont typeface="Arial" pitchFamily="34" charset="0"/>
              <a:buChar char="•"/>
            </a:pPr>
            <a:r>
              <a:rPr lang="en-US" sz="2400" dirty="0" smtClean="0">
                <a:latin typeface="Calibri" pitchFamily="34" charset="0"/>
              </a:rPr>
              <a:t>Selected as lead compound upon </a:t>
            </a:r>
            <a:r>
              <a:rPr lang="en-US" sz="2400" i="1" dirty="0" smtClean="0">
                <a:latin typeface="Calibri" pitchFamily="34" charset="0"/>
              </a:rPr>
              <a:t>in vitro </a:t>
            </a:r>
            <a:r>
              <a:rPr lang="en-US" sz="2400" dirty="0" smtClean="0">
                <a:latin typeface="Calibri" pitchFamily="34" charset="0"/>
              </a:rPr>
              <a:t>screening on lamina </a:t>
            </a:r>
            <a:r>
              <a:rPr lang="en-US" sz="2400" dirty="0" err="1" smtClean="0">
                <a:latin typeface="Calibri" pitchFamily="34" charset="0"/>
              </a:rPr>
              <a:t>propria</a:t>
            </a:r>
            <a:r>
              <a:rPr lang="en-US" sz="2400" dirty="0" smtClean="0">
                <a:latin typeface="Calibri" pitchFamily="34" charset="0"/>
              </a:rPr>
              <a:t> mononuclear (LPMN) cells from patients affected by </a:t>
            </a:r>
            <a:r>
              <a:rPr lang="en-US" sz="2400" dirty="0" err="1" smtClean="0">
                <a:latin typeface="Calibri" pitchFamily="34" charset="0"/>
              </a:rPr>
              <a:t>Crohn’s</a:t>
            </a:r>
            <a:r>
              <a:rPr lang="en-US" sz="2400" dirty="0" smtClean="0">
                <a:latin typeface="Calibri" pitchFamily="34" charset="0"/>
              </a:rPr>
              <a:t> disease (CD)</a:t>
            </a:r>
          </a:p>
          <a:p>
            <a:pPr marL="342900" indent="-342900" algn="just">
              <a:spcAft>
                <a:spcPts val="1200"/>
              </a:spcAft>
              <a:buClr>
                <a:srgbClr val="006600"/>
              </a:buClr>
              <a:buSzPct val="125000"/>
              <a:buFont typeface="Arial" pitchFamily="34" charset="0"/>
              <a:buChar char="•"/>
            </a:pPr>
            <a:r>
              <a:rPr lang="en-US" sz="2400" i="1" dirty="0" smtClean="0">
                <a:latin typeface="Calibri" pitchFamily="34" charset="0"/>
              </a:rPr>
              <a:t>In vivo </a:t>
            </a:r>
            <a:r>
              <a:rPr lang="en-US" sz="2400" dirty="0" smtClean="0">
                <a:latin typeface="Calibri" pitchFamily="34" charset="0"/>
              </a:rPr>
              <a:t>efficacy studies in mouse models of colitis</a:t>
            </a:r>
          </a:p>
          <a:p>
            <a:pPr marL="342900" indent="-342900" algn="just">
              <a:spcAft>
                <a:spcPts val="1200"/>
              </a:spcAft>
              <a:buClr>
                <a:srgbClr val="006600"/>
              </a:buClr>
              <a:buSzPct val="125000"/>
              <a:buFont typeface="Arial" pitchFamily="34" charset="0"/>
              <a:buChar char="•"/>
            </a:pPr>
            <a:r>
              <a:rPr lang="en-US" sz="2400" b="1" dirty="0" smtClean="0">
                <a:solidFill>
                  <a:srgbClr val="006600"/>
                </a:solidFill>
                <a:latin typeface="Calibri" pitchFamily="34" charset="0"/>
              </a:rPr>
              <a:t>Promising results in early CD clinical trials </a:t>
            </a:r>
            <a:r>
              <a:rPr lang="en-US" sz="2400" dirty="0" smtClean="0">
                <a:latin typeface="Calibri" pitchFamily="34" charset="0"/>
              </a:rPr>
              <a:t>[</a:t>
            </a:r>
            <a:r>
              <a:rPr lang="it-IT" sz="1800" dirty="0" smtClean="0">
                <a:latin typeface="Calibri" pitchFamily="34" charset="0"/>
              </a:rPr>
              <a:t>Monteleone</a:t>
            </a:r>
            <a:r>
              <a:rPr lang="it-IT" sz="1800" dirty="0">
                <a:latin typeface="Calibri" pitchFamily="34" charset="0"/>
              </a:rPr>
              <a:t>, G. et al. </a:t>
            </a:r>
            <a:r>
              <a:rPr lang="it-IT" sz="1800" i="1" dirty="0">
                <a:latin typeface="Calibri" pitchFamily="34" charset="0"/>
              </a:rPr>
              <a:t>Mol. Ther</a:t>
            </a:r>
            <a:r>
              <a:rPr lang="it-IT" sz="1800" dirty="0">
                <a:latin typeface="Calibri" pitchFamily="34" charset="0"/>
              </a:rPr>
              <a:t>. </a:t>
            </a:r>
            <a:r>
              <a:rPr lang="it-IT" sz="1800" b="1" dirty="0">
                <a:latin typeface="Calibri" pitchFamily="34" charset="0"/>
              </a:rPr>
              <a:t>2012</a:t>
            </a:r>
            <a:r>
              <a:rPr lang="it-IT" sz="1800" dirty="0">
                <a:latin typeface="Calibri" pitchFamily="34" charset="0"/>
              </a:rPr>
              <a:t>, </a:t>
            </a:r>
            <a:r>
              <a:rPr lang="it-IT" sz="1800" i="1" dirty="0">
                <a:latin typeface="Calibri" pitchFamily="34" charset="0"/>
              </a:rPr>
              <a:t>20</a:t>
            </a:r>
            <a:r>
              <a:rPr lang="it-IT" sz="1800" dirty="0">
                <a:latin typeface="Calibri" pitchFamily="34" charset="0"/>
              </a:rPr>
              <a:t>, </a:t>
            </a:r>
            <a:r>
              <a:rPr lang="it-IT" sz="1800" dirty="0" smtClean="0">
                <a:latin typeface="Calibri" pitchFamily="34" charset="0"/>
              </a:rPr>
              <a:t>870</a:t>
            </a:r>
            <a:r>
              <a:rPr lang="it-IT" sz="2400" dirty="0" smtClean="0">
                <a:latin typeface="Calibri" pitchFamily="34" charset="0"/>
              </a:rPr>
              <a:t>]</a:t>
            </a:r>
            <a:endParaRPr lang="en-US" sz="2400" dirty="0" smtClean="0">
              <a:latin typeface="Calibri" pitchFamily="34" charset="0"/>
            </a:endParaRPr>
          </a:p>
        </p:txBody>
      </p:sp>
      <p:grpSp>
        <p:nvGrpSpPr>
          <p:cNvPr id="8" name="Group 7"/>
          <p:cNvGrpSpPr/>
          <p:nvPr/>
        </p:nvGrpSpPr>
        <p:grpSpPr>
          <a:xfrm>
            <a:off x="26517017" y="13823365"/>
            <a:ext cx="9833695" cy="5368529"/>
            <a:chOff x="26517017" y="13823365"/>
            <a:chExt cx="9833695" cy="5368529"/>
          </a:xfrm>
        </p:grpSpPr>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17017" y="13922171"/>
              <a:ext cx="9833695" cy="52697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p:nvSpPr>
          <p:spPr>
            <a:xfrm>
              <a:off x="27583850" y="13823365"/>
              <a:ext cx="960687" cy="341145"/>
            </a:xfrm>
            <a:prstGeom prst="rect">
              <a:avLst/>
            </a:prstGeom>
            <a:gradFill flip="none" rotWithShape="1">
              <a:gsLst>
                <a:gs pos="0">
                  <a:schemeClr val="accent4">
                    <a:lumMod val="75000"/>
                  </a:schemeClr>
                </a:gs>
                <a:gs pos="56000">
                  <a:schemeClr val="accent4">
                    <a:lumMod val="75000"/>
                  </a:schemeClr>
                </a:gs>
                <a:gs pos="100000">
                  <a:schemeClr val="bg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b="1" dirty="0" smtClean="0"/>
                <a:t>Insulin </a:t>
              </a:r>
              <a:r>
                <a:rPr lang="en-US" sz="1000" b="1" dirty="0"/>
                <a:t>Implant</a:t>
              </a:r>
            </a:p>
          </p:txBody>
        </p:sp>
        <p:sp>
          <p:nvSpPr>
            <p:cNvPr id="11" name="Rectangle 10"/>
            <p:cNvSpPr/>
            <p:nvPr/>
          </p:nvSpPr>
          <p:spPr>
            <a:xfrm>
              <a:off x="27583849" y="14164510"/>
              <a:ext cx="2764457" cy="30549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b="1"/>
                <a:t>Treatment</a:t>
              </a:r>
            </a:p>
          </p:txBody>
        </p:sp>
        <p:sp>
          <p:nvSpPr>
            <p:cNvPr id="12" name="TextBox 11"/>
            <p:cNvSpPr txBox="1"/>
            <p:nvPr/>
          </p:nvSpPr>
          <p:spPr>
            <a:xfrm>
              <a:off x="30701955" y="15606591"/>
              <a:ext cx="571263" cy="328828"/>
            </a:xfrm>
            <a:prstGeom prst="rect">
              <a:avLst/>
            </a:prstGeom>
            <a:noFill/>
          </p:spPr>
          <p:txBody>
            <a:bodyPr wrap="none" rtlCol="0">
              <a:spAutoFit/>
            </a:bodyPr>
            <a:lstStyle/>
            <a:p>
              <a:pPr algn="ctr"/>
              <a:r>
                <a:rPr lang="en-US" sz="1400" dirty="0" smtClean="0">
                  <a:solidFill>
                    <a:srgbClr val="002060"/>
                  </a:solidFill>
                  <a:latin typeface="+mn-lt"/>
                </a:rPr>
                <a:t>****</a:t>
              </a:r>
              <a:endParaRPr lang="en-US" sz="1400" dirty="0">
                <a:solidFill>
                  <a:srgbClr val="002060"/>
                </a:solidFill>
                <a:latin typeface="+mn-lt"/>
              </a:endParaRPr>
            </a:p>
          </p:txBody>
        </p:sp>
        <p:sp>
          <p:nvSpPr>
            <p:cNvPr id="13" name="TextBox 12"/>
            <p:cNvSpPr txBox="1"/>
            <p:nvPr/>
          </p:nvSpPr>
          <p:spPr>
            <a:xfrm>
              <a:off x="32827384" y="15795527"/>
              <a:ext cx="2140331" cy="369332"/>
            </a:xfrm>
            <a:prstGeom prst="rect">
              <a:avLst/>
            </a:prstGeom>
            <a:noFill/>
          </p:spPr>
          <p:txBody>
            <a:bodyPr wrap="none" rtlCol="0">
              <a:spAutoFit/>
            </a:bodyPr>
            <a:lstStyle/>
            <a:p>
              <a:pPr algn="ctr"/>
              <a:r>
                <a:rPr lang="en-US" sz="1800" b="1" dirty="0" smtClean="0">
                  <a:solidFill>
                    <a:srgbClr val="002060"/>
                  </a:solidFill>
                  <a:latin typeface="+mn-lt"/>
                </a:rPr>
                <a:t>55% </a:t>
              </a:r>
              <a:r>
                <a:rPr lang="en-US" sz="1800" dirty="0" smtClean="0">
                  <a:solidFill>
                    <a:srgbClr val="002060"/>
                  </a:solidFill>
                  <a:latin typeface="+mn-lt"/>
                </a:rPr>
                <a:t>(</a:t>
              </a:r>
              <a:r>
                <a:rPr lang="en-US" sz="1800" i="1" dirty="0" smtClean="0">
                  <a:solidFill>
                    <a:srgbClr val="002060"/>
                  </a:solidFill>
                  <a:latin typeface="+mn-lt"/>
                </a:rPr>
                <a:t>n</a:t>
              </a:r>
              <a:r>
                <a:rPr lang="en-US" sz="1800" dirty="0" smtClean="0">
                  <a:solidFill>
                    <a:srgbClr val="002060"/>
                  </a:solidFill>
                  <a:latin typeface="+mn-lt"/>
                </a:rPr>
                <a:t> = 6 out of 11)</a:t>
              </a:r>
              <a:endParaRPr lang="en-US" sz="1800" dirty="0">
                <a:solidFill>
                  <a:srgbClr val="002060"/>
                </a:solidFill>
                <a:latin typeface="+mn-lt"/>
              </a:endParaRPr>
            </a:p>
          </p:txBody>
        </p:sp>
      </p:grpSp>
      <p:grpSp>
        <p:nvGrpSpPr>
          <p:cNvPr id="14" name="Group 13"/>
          <p:cNvGrpSpPr/>
          <p:nvPr/>
        </p:nvGrpSpPr>
        <p:grpSpPr>
          <a:xfrm>
            <a:off x="-3020282" y="-753864"/>
            <a:ext cx="11783282" cy="7002264"/>
            <a:chOff x="27583849" y="13823365"/>
            <a:chExt cx="9363261" cy="5249664"/>
          </a:xfrm>
        </p:grpSpPr>
        <p:pic>
          <p:nvPicPr>
            <p:cNvPr id="15"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32731" y="15796429"/>
              <a:ext cx="6114379"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Rectangle 15"/>
            <p:cNvSpPr/>
            <p:nvPr/>
          </p:nvSpPr>
          <p:spPr>
            <a:xfrm>
              <a:off x="27583850" y="13823365"/>
              <a:ext cx="960687" cy="341145"/>
            </a:xfrm>
            <a:prstGeom prst="rect">
              <a:avLst/>
            </a:prstGeom>
            <a:gradFill flip="none" rotWithShape="1">
              <a:gsLst>
                <a:gs pos="0">
                  <a:schemeClr val="accent4">
                    <a:lumMod val="75000"/>
                  </a:schemeClr>
                </a:gs>
                <a:gs pos="56000">
                  <a:schemeClr val="accent4">
                    <a:lumMod val="75000"/>
                  </a:schemeClr>
                </a:gs>
                <a:gs pos="100000">
                  <a:schemeClr val="bg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anchor="ctr" anchorCtr="0"/>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b="1" kern="1200" dirty="0" smtClean="0"/>
                <a:t>Insulin </a:t>
              </a:r>
              <a:r>
                <a:rPr lang="en-US" sz="1000" b="1" kern="1200" dirty="0"/>
                <a:t>Implant</a:t>
              </a:r>
            </a:p>
          </p:txBody>
        </p:sp>
        <p:sp>
          <p:nvSpPr>
            <p:cNvPr id="17" name="Rectangle 16"/>
            <p:cNvSpPr/>
            <p:nvPr/>
          </p:nvSpPr>
          <p:spPr>
            <a:xfrm>
              <a:off x="27583849" y="14164510"/>
              <a:ext cx="2764457" cy="30549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kern="1200"/>
                <a:t>Treatment</a:t>
              </a:r>
            </a:p>
          </p:txBody>
        </p:sp>
        <p:sp>
          <p:nvSpPr>
            <p:cNvPr id="18" name="TextBox 17"/>
            <p:cNvSpPr txBox="1"/>
            <p:nvPr/>
          </p:nvSpPr>
          <p:spPr>
            <a:xfrm>
              <a:off x="30701955" y="15606591"/>
              <a:ext cx="571263" cy="328828"/>
            </a:xfrm>
            <a:prstGeom prst="rect">
              <a:avLst/>
            </a:prstGeom>
            <a:noFill/>
          </p:spPr>
          <p:txBody>
            <a:bodyPr wrap="none" rtlCol="0">
              <a:spAutoFit/>
            </a:bodyPr>
            <a:lstStyle/>
            <a:p>
              <a:pPr algn="ctr"/>
              <a:r>
                <a:rPr lang="en-US" sz="1400" kern="1200" dirty="0" smtClean="0">
                  <a:solidFill>
                    <a:srgbClr val="002060"/>
                  </a:solidFill>
                  <a:latin typeface="+mn-lt"/>
                </a:rPr>
                <a:t>****</a:t>
              </a:r>
              <a:endParaRPr lang="en-US" sz="1400" kern="1200" dirty="0">
                <a:solidFill>
                  <a:srgbClr val="002060"/>
                </a:solidFill>
                <a:latin typeface="+mn-lt"/>
              </a:endParaRPr>
            </a:p>
          </p:txBody>
        </p:sp>
        <p:sp>
          <p:nvSpPr>
            <p:cNvPr id="19" name="TextBox 18"/>
            <p:cNvSpPr txBox="1"/>
            <p:nvPr/>
          </p:nvSpPr>
          <p:spPr>
            <a:xfrm>
              <a:off x="32827384" y="15795527"/>
              <a:ext cx="2140331" cy="369332"/>
            </a:xfrm>
            <a:prstGeom prst="rect">
              <a:avLst/>
            </a:prstGeom>
            <a:noFill/>
          </p:spPr>
          <p:txBody>
            <a:bodyPr wrap="none" rtlCol="0">
              <a:spAutoFit/>
            </a:bodyPr>
            <a:lstStyle/>
            <a:p>
              <a:pPr algn="ctr"/>
              <a:r>
                <a:rPr lang="en-US" sz="1800" b="1" kern="1200" dirty="0" smtClean="0">
                  <a:solidFill>
                    <a:srgbClr val="002060"/>
                  </a:solidFill>
                  <a:latin typeface="+mn-lt"/>
                </a:rPr>
                <a:t>55% </a:t>
              </a:r>
              <a:r>
                <a:rPr lang="en-US" sz="1800" kern="1200" dirty="0" smtClean="0">
                  <a:solidFill>
                    <a:srgbClr val="002060"/>
                  </a:solidFill>
                  <a:latin typeface="+mn-lt"/>
                </a:rPr>
                <a:t>(</a:t>
              </a:r>
              <a:r>
                <a:rPr lang="en-US" sz="1800" i="1" kern="1200" dirty="0" smtClean="0">
                  <a:solidFill>
                    <a:srgbClr val="002060"/>
                  </a:solidFill>
                  <a:latin typeface="+mn-lt"/>
                </a:rPr>
                <a:t>n</a:t>
              </a:r>
              <a:r>
                <a:rPr lang="en-US" sz="1800" kern="1200" dirty="0" smtClean="0">
                  <a:solidFill>
                    <a:srgbClr val="002060"/>
                  </a:solidFill>
                  <a:latin typeface="+mn-lt"/>
                </a:rPr>
                <a:t> = 6 out of 11)</a:t>
              </a:r>
              <a:endParaRPr lang="en-US" sz="1800" kern="1200" dirty="0">
                <a:solidFill>
                  <a:srgbClr val="002060"/>
                </a:solidFill>
                <a:latin typeface="+mn-lt"/>
              </a:endParaRPr>
            </a:p>
          </p:txBody>
        </p:sp>
      </p:grpSp>
    </p:spTree>
    <p:extLst>
      <p:ext uri="{BB962C8B-B14F-4D97-AF65-F5344CB8AC3E}">
        <p14:creationId xmlns:p14="http://schemas.microsoft.com/office/powerpoint/2010/main" val="28809298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513" b="7513"/>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a:xfrm>
            <a:off x="381000" y="381000"/>
            <a:ext cx="8229600" cy="1143000"/>
          </a:xfrm>
          <a:prstGeom prst="rect">
            <a:avLst/>
          </a:prstGeom>
        </p:spPr>
        <p:txBody>
          <a:bodyPr wrap="square">
            <a:spAutoFit/>
          </a:bodyPr>
          <a:lstStyle/>
          <a:p>
            <a:pPr algn="ctr" defTabSz="4584700">
              <a:spcBef>
                <a:spcPts val="600"/>
              </a:spcBef>
              <a:defRPr/>
            </a:pPr>
            <a:r>
              <a:rPr lang="en-US" sz="2200" b="1" dirty="0">
                <a:solidFill>
                  <a:srgbClr val="006600"/>
                </a:solidFill>
                <a:effectLst>
                  <a:outerShdw blurRad="38100" dist="38100" dir="2700000" algn="tl">
                    <a:srgbClr val="000000">
                      <a:alpha val="43137"/>
                    </a:srgbClr>
                  </a:outerShdw>
                </a:effectLst>
              </a:rPr>
              <a:t>Long-Term Reversal of Hyperglycemia in Experimental Type 1 Diabetes </a:t>
            </a:r>
            <a:r>
              <a:rPr lang="en-US" sz="2200" b="1" dirty="0" smtClean="0">
                <a:solidFill>
                  <a:srgbClr val="006600"/>
                </a:solidFill>
                <a:effectLst>
                  <a:outerShdw blurRad="38100" dist="38100" dir="2700000" algn="tl">
                    <a:srgbClr val="000000">
                      <a:alpha val="43137"/>
                    </a:srgbClr>
                  </a:outerShdw>
                </a:effectLst>
              </a:rPr>
              <a:t>by </a:t>
            </a:r>
            <a:r>
              <a:rPr lang="en-US" sz="2200" b="1" dirty="0">
                <a:solidFill>
                  <a:srgbClr val="006600"/>
                </a:solidFill>
                <a:effectLst>
                  <a:outerShdw blurRad="38100" dist="38100" dir="2700000" algn="tl">
                    <a:srgbClr val="000000">
                      <a:alpha val="43137"/>
                    </a:srgbClr>
                  </a:outerShdw>
                </a:effectLst>
              </a:rPr>
              <a:t>Inhibition of Smad7 with an Antisense Oligonucleotide</a:t>
            </a:r>
            <a:r>
              <a:rPr lang="en-US" sz="2200" b="1" dirty="0">
                <a:solidFill>
                  <a:srgbClr val="006600"/>
                </a:solidFill>
              </a:rPr>
              <a:t/>
            </a:r>
            <a:br>
              <a:rPr lang="en-US" sz="2200" b="1" dirty="0">
                <a:solidFill>
                  <a:srgbClr val="006600"/>
                </a:solidFill>
              </a:rPr>
            </a:br>
            <a:endParaRPr lang="en-US" sz="2200" dirty="0"/>
          </a:p>
        </p:txBody>
      </p:sp>
    </p:spTree>
    <p:extLst>
      <p:ext uri="{BB962C8B-B14F-4D97-AF65-F5344CB8AC3E}">
        <p14:creationId xmlns:p14="http://schemas.microsoft.com/office/powerpoint/2010/main" val="13236846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Title 4"/>
          <p:cNvSpPr>
            <a:spLocks noGrp="1"/>
          </p:cNvSpPr>
          <p:nvPr>
            <p:ph type="title"/>
          </p:nvPr>
        </p:nvSpPr>
        <p:spPr>
          <a:xfrm>
            <a:off x="2133600" y="0"/>
            <a:ext cx="5562600" cy="1143000"/>
          </a:xfrm>
        </p:spPr>
        <p:txBody>
          <a:bodyPr/>
          <a:lstStyle/>
          <a:p>
            <a:pPr eaLnBrk="1" hangingPunct="1"/>
            <a:r>
              <a:rPr lang="en-US">
                <a:latin typeface="Calibri" charset="0"/>
                <a:ea typeface="MS PGothic" charset="0"/>
                <a:cs typeface="MS PGothic" charset="0"/>
              </a:rPr>
              <a:t>Acknowledgments    </a:t>
            </a:r>
          </a:p>
        </p:txBody>
      </p:sp>
      <p:sp>
        <p:nvSpPr>
          <p:cNvPr id="499714" name="Text Placeholder 6"/>
          <p:cNvSpPr>
            <a:spLocks noGrp="1"/>
          </p:cNvSpPr>
          <p:nvPr>
            <p:ph type="body" idx="1"/>
          </p:nvPr>
        </p:nvSpPr>
        <p:spPr>
          <a:xfrm>
            <a:off x="685800" y="1143000"/>
            <a:ext cx="2362200" cy="639763"/>
          </a:xfrm>
        </p:spPr>
        <p:txBody>
          <a:bodyPr/>
          <a:lstStyle/>
          <a:p>
            <a:pPr algn="ctr" eaLnBrk="1" hangingPunct="1"/>
            <a:r>
              <a:rPr lang="en-US" sz="3600">
                <a:solidFill>
                  <a:srgbClr val="1F497D"/>
                </a:solidFill>
                <a:latin typeface="Calibri" charset="0"/>
                <a:ea typeface="MS PGothic" charset="0"/>
                <a:cs typeface="MS PGothic" charset="0"/>
              </a:rPr>
              <a:t>DRI</a:t>
            </a:r>
          </a:p>
        </p:txBody>
      </p:sp>
      <p:sp>
        <p:nvSpPr>
          <p:cNvPr id="531459" name="Content Placeholder 7"/>
          <p:cNvSpPr>
            <a:spLocks noGrp="1"/>
          </p:cNvSpPr>
          <p:nvPr>
            <p:ph sz="half" idx="2"/>
          </p:nvPr>
        </p:nvSpPr>
        <p:spPr>
          <a:xfrm>
            <a:off x="684213" y="1905000"/>
            <a:ext cx="4040187" cy="3951288"/>
          </a:xfrm>
        </p:spPr>
        <p:txBody>
          <a:bodyPr rtlCol="0">
            <a:normAutofit fontScale="70000" lnSpcReduction="20000"/>
          </a:bodyPr>
          <a:lstStyle/>
          <a:p>
            <a:pPr eaLnBrk="1" fontAlgn="auto" hangingPunct="1">
              <a:spcAft>
                <a:spcPts val="0"/>
              </a:spcAft>
              <a:buFont typeface="Arial"/>
              <a:buChar char="•"/>
              <a:defRPr/>
            </a:pPr>
            <a:r>
              <a:rPr lang="en-US" sz="2000" dirty="0" smtClean="0">
                <a:latin typeface="Calibri" charset="0"/>
                <a:ea typeface="MS PGothic" charset="0"/>
                <a:cs typeface="+mn-cs"/>
              </a:rPr>
              <a:t>Luca </a:t>
            </a:r>
            <a:r>
              <a:rPr lang="en-US" sz="2000" dirty="0" err="1" smtClean="0">
                <a:latin typeface="Calibri" charset="0"/>
                <a:ea typeface="MS PGothic" charset="0"/>
                <a:cs typeface="+mn-cs"/>
              </a:rPr>
              <a:t>Inverardi</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smtClean="0">
                <a:latin typeface="Calibri" charset="0"/>
                <a:ea typeface="MS PGothic" charset="0"/>
                <a:cs typeface="+mn-cs"/>
              </a:rPr>
              <a:t>Rodolfo </a:t>
            </a:r>
            <a:r>
              <a:rPr lang="en-US" sz="2000" dirty="0" err="1" smtClean="0">
                <a:latin typeface="Calibri" charset="0"/>
                <a:ea typeface="MS PGothic" charset="0"/>
                <a:cs typeface="+mn-cs"/>
              </a:rPr>
              <a:t>Alajandro</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smtClean="0">
                <a:latin typeface="Calibri" charset="0"/>
                <a:ea typeface="MS PGothic" charset="0"/>
                <a:cs typeface="+mn-cs"/>
              </a:rPr>
              <a:t>Jay </a:t>
            </a:r>
            <a:r>
              <a:rPr lang="en-US" sz="2000" dirty="0" err="1" smtClean="0">
                <a:latin typeface="Calibri" charset="0"/>
                <a:ea typeface="MS PGothic" charset="0"/>
                <a:cs typeface="+mn-cs"/>
              </a:rPr>
              <a:t>Skyler</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err="1" smtClean="0">
                <a:latin typeface="Calibri" charset="0"/>
                <a:ea typeface="MS PGothic" charset="0"/>
                <a:cs typeface="+mn-cs"/>
              </a:rPr>
              <a:t>Antonello</a:t>
            </a:r>
            <a:r>
              <a:rPr lang="en-US" sz="2000" dirty="0" smtClean="0">
                <a:latin typeface="Calibri" charset="0"/>
                <a:ea typeface="MS PGothic" charset="0"/>
                <a:cs typeface="+mn-cs"/>
              </a:rPr>
              <a:t> </a:t>
            </a:r>
            <a:r>
              <a:rPr lang="en-US" sz="2000" dirty="0" err="1" smtClean="0">
                <a:latin typeface="Calibri" charset="0"/>
                <a:ea typeface="MS PGothic" charset="0"/>
                <a:cs typeface="+mn-cs"/>
              </a:rPr>
              <a:t>Pileggi</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smtClean="0">
                <a:latin typeface="Calibri" charset="0"/>
                <a:ea typeface="MS PGothic" charset="0"/>
                <a:cs typeface="+mn-cs"/>
              </a:rPr>
              <a:t>Norma Kenyon</a:t>
            </a:r>
          </a:p>
          <a:p>
            <a:pPr eaLnBrk="1" fontAlgn="auto" hangingPunct="1">
              <a:spcAft>
                <a:spcPts val="0"/>
              </a:spcAft>
              <a:buFont typeface="Arial"/>
              <a:buChar char="•"/>
              <a:defRPr/>
            </a:pPr>
            <a:r>
              <a:rPr lang="en-US" sz="2000" dirty="0" smtClean="0">
                <a:latin typeface="Calibri" charset="0"/>
                <a:ea typeface="MS PGothic" charset="0"/>
                <a:cs typeface="+mn-cs"/>
              </a:rPr>
              <a:t>Peter Buchwald</a:t>
            </a:r>
          </a:p>
          <a:p>
            <a:pPr eaLnBrk="1" fontAlgn="auto" hangingPunct="1">
              <a:spcAft>
                <a:spcPts val="0"/>
              </a:spcAft>
              <a:buFont typeface="Arial"/>
              <a:buChar char="•"/>
              <a:defRPr/>
            </a:pPr>
            <a:r>
              <a:rPr lang="en-US" sz="2000" dirty="0" smtClean="0">
                <a:latin typeface="Calibri" charset="0"/>
                <a:ea typeface="MS PGothic" charset="0"/>
                <a:cs typeface="+mn-cs"/>
              </a:rPr>
              <a:t>Cherie </a:t>
            </a:r>
            <a:r>
              <a:rPr lang="en-US" sz="2000" dirty="0" err="1" smtClean="0">
                <a:latin typeface="Calibri" charset="0"/>
                <a:ea typeface="MS PGothic" charset="0"/>
                <a:cs typeface="+mn-cs"/>
              </a:rPr>
              <a:t>Stabler</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smtClean="0">
                <a:latin typeface="Calibri" charset="0"/>
                <a:ea typeface="MS PGothic" charset="0"/>
                <a:cs typeface="+mn-cs"/>
              </a:rPr>
              <a:t>Alice </a:t>
            </a:r>
            <a:r>
              <a:rPr lang="en-US" sz="2000" dirty="0" err="1" smtClean="0">
                <a:latin typeface="Calibri" charset="0"/>
                <a:ea typeface="MS PGothic" charset="0"/>
                <a:cs typeface="+mn-cs"/>
              </a:rPr>
              <a:t>Tomei</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smtClean="0">
                <a:latin typeface="Calibri" charset="0"/>
                <a:ea typeface="MS PGothic" charset="0"/>
                <a:cs typeface="+mn-cs"/>
              </a:rPr>
              <a:t>Christopher </a:t>
            </a:r>
            <a:r>
              <a:rPr lang="en-US" sz="2000" dirty="0" err="1" smtClean="0">
                <a:latin typeface="Calibri" charset="0"/>
                <a:ea typeface="MS PGothic" charset="0"/>
                <a:cs typeface="+mn-cs"/>
              </a:rPr>
              <a:t>Fraker</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a:latin typeface="Calibri" charset="0"/>
                <a:ea typeface="MS PGothic" charset="0"/>
                <a:cs typeface="+mn-cs"/>
              </a:rPr>
              <a:t>Juan Dominguez-</a:t>
            </a:r>
            <a:r>
              <a:rPr lang="en-US" sz="2000" dirty="0" err="1">
                <a:latin typeface="Calibri" charset="0"/>
                <a:ea typeface="MS PGothic" charset="0"/>
                <a:cs typeface="+mn-cs"/>
              </a:rPr>
              <a:t>Bendala</a:t>
            </a:r>
            <a:endParaRPr lang="en-US" sz="2000" dirty="0">
              <a:latin typeface="Calibri" charset="0"/>
              <a:ea typeface="MS PGothic" charset="0"/>
              <a:cs typeface="+mn-cs"/>
            </a:endParaRPr>
          </a:p>
          <a:p>
            <a:pPr eaLnBrk="1" fontAlgn="auto" hangingPunct="1">
              <a:spcAft>
                <a:spcPts val="0"/>
              </a:spcAft>
              <a:buFont typeface="Arial"/>
              <a:buChar char="•"/>
              <a:defRPr/>
            </a:pPr>
            <a:r>
              <a:rPr lang="en-US" sz="2000" dirty="0" smtClean="0">
                <a:latin typeface="Calibri" charset="0"/>
                <a:ea typeface="MS PGothic" charset="0"/>
                <a:cs typeface="+mn-cs"/>
              </a:rPr>
              <a:t>Ricardo </a:t>
            </a:r>
            <a:r>
              <a:rPr lang="en-US" sz="2000" dirty="0" err="1">
                <a:latin typeface="Calibri" charset="0"/>
                <a:ea typeface="MS PGothic" charset="0"/>
                <a:cs typeface="+mn-cs"/>
              </a:rPr>
              <a:t>Pastori</a:t>
            </a:r>
            <a:r>
              <a:rPr lang="en-US" sz="2000" dirty="0">
                <a:latin typeface="Calibri" charset="0"/>
                <a:ea typeface="MS PGothic" charset="0"/>
                <a:cs typeface="+mn-cs"/>
              </a:rPr>
              <a:t> </a:t>
            </a:r>
          </a:p>
          <a:p>
            <a:pPr eaLnBrk="1" fontAlgn="auto" hangingPunct="1">
              <a:spcAft>
                <a:spcPts val="0"/>
              </a:spcAft>
              <a:buFont typeface="Arial"/>
              <a:buChar char="•"/>
              <a:defRPr/>
            </a:pPr>
            <a:r>
              <a:rPr lang="en-US" sz="2000" dirty="0">
                <a:latin typeface="Calibri" charset="0"/>
                <a:ea typeface="MS PGothic" charset="0"/>
                <a:cs typeface="+mn-cs"/>
              </a:rPr>
              <a:t>Alberto </a:t>
            </a:r>
            <a:r>
              <a:rPr lang="en-US" sz="2000" dirty="0" err="1">
                <a:latin typeface="Calibri" charset="0"/>
                <a:ea typeface="MS PGothic" charset="0"/>
                <a:cs typeface="+mn-cs"/>
              </a:rPr>
              <a:t>Pugliese</a:t>
            </a:r>
            <a:r>
              <a:rPr lang="en-US" sz="2000" dirty="0">
                <a:latin typeface="Calibri" charset="0"/>
                <a:ea typeface="MS PGothic" charset="0"/>
                <a:cs typeface="+mn-cs"/>
              </a:rPr>
              <a:t> </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smtClean="0">
                <a:latin typeface="Calibri" charset="0"/>
                <a:ea typeface="MS PGothic" charset="0"/>
                <a:cs typeface="+mn-cs"/>
              </a:rPr>
              <a:t>Armando Mendez</a:t>
            </a:r>
          </a:p>
          <a:p>
            <a:pPr eaLnBrk="1" fontAlgn="auto" hangingPunct="1">
              <a:spcAft>
                <a:spcPts val="0"/>
              </a:spcAft>
              <a:buFont typeface="Arial"/>
              <a:buChar char="•"/>
              <a:defRPr/>
            </a:pPr>
            <a:r>
              <a:rPr lang="en-US" sz="2000" dirty="0" err="1" smtClean="0">
                <a:latin typeface="Calibri" charset="0"/>
                <a:ea typeface="MS PGothic" charset="0"/>
                <a:cs typeface="+mn-cs"/>
              </a:rPr>
              <a:t>Elina</a:t>
            </a:r>
            <a:r>
              <a:rPr lang="en-US" sz="2000" dirty="0" smtClean="0">
                <a:latin typeface="Calibri" charset="0"/>
                <a:ea typeface="MS PGothic" charset="0"/>
                <a:cs typeface="+mn-cs"/>
              </a:rPr>
              <a:t> </a:t>
            </a:r>
            <a:r>
              <a:rPr lang="en-US" sz="2000" dirty="0" err="1" smtClean="0">
                <a:latin typeface="Calibri" charset="0"/>
                <a:ea typeface="MS PGothic" charset="0"/>
                <a:cs typeface="+mn-cs"/>
              </a:rPr>
              <a:t>Linetzky</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err="1" smtClean="0">
                <a:latin typeface="Calibri" charset="0"/>
                <a:ea typeface="MS PGothic" charset="0"/>
                <a:cs typeface="+mn-cs"/>
              </a:rPr>
              <a:t>Xiumin</a:t>
            </a:r>
            <a:r>
              <a:rPr lang="en-US" sz="2000" dirty="0" smtClean="0">
                <a:latin typeface="Calibri" charset="0"/>
                <a:ea typeface="MS PGothic" charset="0"/>
                <a:cs typeface="+mn-cs"/>
              </a:rPr>
              <a:t> </a:t>
            </a:r>
            <a:r>
              <a:rPr lang="en-US" sz="2000" dirty="0" err="1" smtClean="0">
                <a:latin typeface="Calibri" charset="0"/>
                <a:ea typeface="MS PGothic" charset="0"/>
                <a:cs typeface="+mn-cs"/>
              </a:rPr>
              <a:t>Xu</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err="1" smtClean="0">
                <a:latin typeface="Calibri" charset="0"/>
                <a:ea typeface="MS PGothic" charset="0"/>
                <a:cs typeface="+mn-cs"/>
              </a:rPr>
              <a:t>Giacomo</a:t>
            </a:r>
            <a:r>
              <a:rPr lang="en-US" sz="2000" dirty="0" smtClean="0">
                <a:latin typeface="Calibri" charset="0"/>
                <a:ea typeface="MS PGothic" charset="0"/>
                <a:cs typeface="+mn-cs"/>
              </a:rPr>
              <a:t> </a:t>
            </a:r>
            <a:r>
              <a:rPr lang="en-US" sz="2000" dirty="0" err="1" smtClean="0">
                <a:latin typeface="Calibri" charset="0"/>
                <a:ea typeface="MS PGothic" charset="0"/>
                <a:cs typeface="+mn-cs"/>
              </a:rPr>
              <a:t>Lanzoni</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err="1" smtClean="0">
                <a:latin typeface="Calibri" charset="0"/>
                <a:ea typeface="MS PGothic" charset="0"/>
                <a:cs typeface="+mn-cs"/>
              </a:rPr>
              <a:t>Fanuel</a:t>
            </a:r>
            <a:r>
              <a:rPr lang="en-US" sz="2000" dirty="0" smtClean="0">
                <a:latin typeface="Calibri" charset="0"/>
                <a:ea typeface="MS PGothic" charset="0"/>
                <a:cs typeface="+mn-cs"/>
              </a:rPr>
              <a:t> </a:t>
            </a:r>
            <a:r>
              <a:rPr lang="en-US" sz="2000" dirty="0" err="1" smtClean="0">
                <a:latin typeface="Calibri" charset="0"/>
                <a:ea typeface="MS PGothic" charset="0"/>
                <a:cs typeface="+mn-cs"/>
              </a:rPr>
              <a:t>Messaggio</a:t>
            </a:r>
            <a:endParaRPr lang="en-US" sz="2000" dirty="0" smtClean="0">
              <a:latin typeface="Calibri" charset="0"/>
              <a:ea typeface="MS PGothic" charset="0"/>
              <a:cs typeface="+mn-cs"/>
            </a:endParaRPr>
          </a:p>
          <a:p>
            <a:pPr eaLnBrk="1" fontAlgn="auto" hangingPunct="1">
              <a:spcAft>
                <a:spcPts val="0"/>
              </a:spcAft>
              <a:buFont typeface="Arial"/>
              <a:buChar char="•"/>
              <a:defRPr/>
            </a:pPr>
            <a:r>
              <a:rPr lang="en-US" sz="2000" dirty="0" smtClean="0">
                <a:latin typeface="Calibri" charset="0"/>
                <a:ea typeface="MS PGothic" charset="0"/>
                <a:cs typeface="+mn-cs"/>
              </a:rPr>
              <a:t>Marta </a:t>
            </a:r>
            <a:r>
              <a:rPr lang="en-US" sz="2000" dirty="0">
                <a:latin typeface="Calibri" charset="0"/>
                <a:ea typeface="MS PGothic" charset="0"/>
                <a:cs typeface="+mn-cs"/>
              </a:rPr>
              <a:t>G</a:t>
            </a:r>
            <a:r>
              <a:rPr lang="en-US" sz="2000" dirty="0" smtClean="0">
                <a:latin typeface="Calibri" charset="0"/>
                <a:ea typeface="MS PGothic" charset="0"/>
                <a:cs typeface="+mn-cs"/>
              </a:rPr>
              <a:t>arcia Contreras</a:t>
            </a:r>
            <a:endParaRPr lang="en-US" sz="2000" dirty="0">
              <a:latin typeface="Calibri" charset="0"/>
              <a:ea typeface="MS PGothic" charset="0"/>
              <a:cs typeface="+mn-cs"/>
            </a:endParaRPr>
          </a:p>
          <a:p>
            <a:pPr marL="0" indent="0" eaLnBrk="1" fontAlgn="auto" hangingPunct="1">
              <a:spcAft>
                <a:spcPts val="0"/>
              </a:spcAft>
              <a:buFont typeface="Wingdings" charset="0"/>
              <a:buNone/>
              <a:defRPr/>
            </a:pPr>
            <a:endParaRPr lang="en-US" sz="1800" dirty="0">
              <a:latin typeface="Calibri" charset="0"/>
              <a:ea typeface="MS PGothic" charset="0"/>
              <a:cs typeface="+mn-cs"/>
            </a:endParaRPr>
          </a:p>
          <a:p>
            <a:pPr marL="457200" lvl="1" indent="0" eaLnBrk="1" fontAlgn="auto" hangingPunct="1">
              <a:spcAft>
                <a:spcPts val="0"/>
              </a:spcAft>
              <a:buFont typeface="Wingdings" charset="0"/>
              <a:buNone/>
              <a:defRPr/>
            </a:pPr>
            <a:endParaRPr lang="en-US" sz="1800" dirty="0">
              <a:latin typeface="Calibri" charset="0"/>
              <a:ea typeface="MS PGothic" charset="0"/>
            </a:endParaRPr>
          </a:p>
          <a:p>
            <a:pPr eaLnBrk="1" fontAlgn="auto" hangingPunct="1">
              <a:spcAft>
                <a:spcPts val="0"/>
              </a:spcAft>
              <a:buFont typeface="Arial"/>
              <a:buChar char="•"/>
              <a:defRPr/>
            </a:pPr>
            <a:endParaRPr lang="en-US" dirty="0">
              <a:latin typeface="Calibri" charset="0"/>
              <a:ea typeface="MS PGothic" charset="0"/>
              <a:cs typeface="+mn-cs"/>
            </a:endParaRPr>
          </a:p>
        </p:txBody>
      </p:sp>
      <p:sp>
        <p:nvSpPr>
          <p:cNvPr id="371716" name="Text Placeholder 8"/>
          <p:cNvSpPr>
            <a:spLocks noGrp="1"/>
          </p:cNvSpPr>
          <p:nvPr>
            <p:ph type="body" sz="quarter" idx="3"/>
          </p:nvPr>
        </p:nvSpPr>
        <p:spPr>
          <a:xfrm>
            <a:off x="4645025" y="1417638"/>
            <a:ext cx="4041775" cy="639762"/>
          </a:xfrm>
        </p:spPr>
        <p:txBody>
          <a:bodyPr rtlCol="0">
            <a:noAutofit/>
          </a:bodyPr>
          <a:lstStyle/>
          <a:p>
            <a:pPr algn="ctr" eaLnBrk="1" fontAlgn="auto" hangingPunct="1">
              <a:spcAft>
                <a:spcPts val="0"/>
              </a:spcAft>
              <a:buFont typeface="Arial"/>
              <a:buNone/>
              <a:defRPr/>
            </a:pPr>
            <a:r>
              <a:rPr lang="en-US" dirty="0">
                <a:solidFill>
                  <a:srgbClr val="1F497D"/>
                </a:solidFill>
                <a:latin typeface="Calibri" charset="0"/>
                <a:ea typeface="MS PGothic" charset="0"/>
                <a:cs typeface="+mn-cs"/>
              </a:rPr>
              <a:t>External Collaborators </a:t>
            </a:r>
          </a:p>
          <a:p>
            <a:pPr algn="ctr" eaLnBrk="1" fontAlgn="auto" hangingPunct="1">
              <a:spcAft>
                <a:spcPts val="0"/>
              </a:spcAft>
              <a:buFont typeface="Arial"/>
              <a:buNone/>
              <a:defRPr/>
            </a:pPr>
            <a:r>
              <a:rPr lang="en-US" dirty="0">
                <a:solidFill>
                  <a:srgbClr val="1F497D"/>
                </a:solidFill>
                <a:latin typeface="Calibri" charset="0"/>
                <a:ea typeface="MS PGothic" charset="0"/>
                <a:cs typeface="+mn-cs"/>
              </a:rPr>
              <a:t>DRI Federation</a:t>
            </a:r>
          </a:p>
        </p:txBody>
      </p:sp>
      <p:sp>
        <p:nvSpPr>
          <p:cNvPr id="333829" name="Content Placeholder 9"/>
          <p:cNvSpPr>
            <a:spLocks noGrp="1"/>
          </p:cNvSpPr>
          <p:nvPr>
            <p:ph sz="quarter" idx="4"/>
          </p:nvPr>
        </p:nvSpPr>
        <p:spPr>
          <a:xfrm>
            <a:off x="4572000" y="2133600"/>
            <a:ext cx="4495800" cy="3475038"/>
          </a:xfrm>
        </p:spPr>
        <p:txBody>
          <a:bodyPr rtlCol="0">
            <a:normAutofit lnSpcReduction="10000"/>
          </a:bodyPr>
          <a:lstStyle/>
          <a:p>
            <a:pPr eaLnBrk="1" fontAlgn="auto" hangingPunct="1">
              <a:spcAft>
                <a:spcPts val="0"/>
              </a:spcAft>
              <a:buFont typeface="Arial"/>
              <a:buChar char="•"/>
              <a:defRPr/>
            </a:pPr>
            <a:endParaRPr lang="en-US" sz="1050" dirty="0">
              <a:latin typeface="Calibri" charset="0"/>
              <a:ea typeface="MS PGothic" charset="0"/>
              <a:cs typeface="+mn-cs"/>
            </a:endParaRPr>
          </a:p>
          <a:p>
            <a:pPr lvl="1" eaLnBrk="1" fontAlgn="auto" hangingPunct="1">
              <a:spcAft>
                <a:spcPts val="0"/>
              </a:spcAft>
              <a:buFont typeface="Arial"/>
              <a:buChar char="•"/>
              <a:defRPr/>
            </a:pPr>
            <a:r>
              <a:rPr lang="en-US" sz="1800" dirty="0" smtClean="0">
                <a:latin typeface="Calibri" charset="0"/>
                <a:ea typeface="MS PGothic" charset="0"/>
              </a:rPr>
              <a:t>Suzanne </a:t>
            </a:r>
            <a:r>
              <a:rPr lang="en-US" sz="1800" dirty="0" err="1" smtClean="0">
                <a:latin typeface="Calibri" charset="0"/>
                <a:ea typeface="MS PGothic" charset="0"/>
              </a:rPr>
              <a:t>Ildstad</a:t>
            </a:r>
            <a:endParaRPr lang="en-US" sz="1800" dirty="0" smtClean="0">
              <a:latin typeface="Calibri" charset="0"/>
              <a:ea typeface="MS PGothic" charset="0"/>
            </a:endParaRPr>
          </a:p>
          <a:p>
            <a:pPr lvl="1" eaLnBrk="1" fontAlgn="auto" hangingPunct="1">
              <a:spcAft>
                <a:spcPts val="0"/>
              </a:spcAft>
              <a:buFont typeface="Arial"/>
              <a:buChar char="•"/>
              <a:defRPr/>
            </a:pPr>
            <a:r>
              <a:rPr lang="en-US" sz="1800" dirty="0" smtClean="0">
                <a:latin typeface="Calibri" charset="0"/>
                <a:ea typeface="MS PGothic" charset="0"/>
              </a:rPr>
              <a:t>Jeffrey Hubbell </a:t>
            </a:r>
          </a:p>
          <a:p>
            <a:pPr lvl="1" eaLnBrk="1" fontAlgn="auto" hangingPunct="1">
              <a:spcAft>
                <a:spcPts val="0"/>
              </a:spcAft>
              <a:buFont typeface="Arial"/>
              <a:buChar char="•"/>
              <a:defRPr/>
            </a:pPr>
            <a:r>
              <a:rPr lang="en-US" sz="1800" dirty="0" smtClean="0">
                <a:latin typeface="Calibri" charset="0"/>
                <a:ea typeface="MS PGothic" charset="0"/>
              </a:rPr>
              <a:t>Melody </a:t>
            </a:r>
            <a:r>
              <a:rPr lang="en-US" sz="1800" dirty="0" err="1" smtClean="0">
                <a:latin typeface="Calibri" charset="0"/>
                <a:ea typeface="MS PGothic" charset="0"/>
              </a:rPr>
              <a:t>Swarts</a:t>
            </a:r>
            <a:endParaRPr lang="en-US" sz="1800" dirty="0" smtClean="0">
              <a:latin typeface="Calibri" charset="0"/>
              <a:ea typeface="MS PGothic" charset="0"/>
            </a:endParaRPr>
          </a:p>
          <a:p>
            <a:pPr lvl="1" eaLnBrk="1" fontAlgn="auto" hangingPunct="1">
              <a:spcAft>
                <a:spcPts val="0"/>
              </a:spcAft>
              <a:buFont typeface="Arial"/>
              <a:buChar char="•"/>
              <a:defRPr/>
            </a:pPr>
            <a:r>
              <a:rPr lang="en-US" sz="1800" dirty="0" err="1" smtClean="0">
                <a:latin typeface="Calibri" charset="0"/>
                <a:ea typeface="MS PGothic" charset="0"/>
              </a:rPr>
              <a:t>Janming</a:t>
            </a:r>
            <a:r>
              <a:rPr lang="en-US" sz="1800" dirty="0" smtClean="0">
                <a:latin typeface="Calibri" charset="0"/>
                <a:ea typeface="MS PGothic" charset="0"/>
              </a:rPr>
              <a:t> Tan</a:t>
            </a:r>
          </a:p>
          <a:p>
            <a:pPr lvl="1" eaLnBrk="1" fontAlgn="auto" hangingPunct="1">
              <a:spcAft>
                <a:spcPts val="0"/>
              </a:spcAft>
              <a:buFont typeface="Arial"/>
              <a:buChar char="•"/>
              <a:defRPr/>
            </a:pPr>
            <a:r>
              <a:rPr lang="en-US" sz="1800" dirty="0" smtClean="0">
                <a:latin typeface="Calibri" charset="0"/>
                <a:ea typeface="MS PGothic" charset="0"/>
              </a:rPr>
              <a:t>Massimo </a:t>
            </a:r>
            <a:r>
              <a:rPr lang="en-US" sz="1800" dirty="0" err="1" smtClean="0">
                <a:latin typeface="Calibri" charset="0"/>
                <a:ea typeface="MS PGothic" charset="0"/>
              </a:rPr>
              <a:t>Trucco</a:t>
            </a:r>
            <a:endParaRPr lang="en-US" sz="1800" dirty="0">
              <a:latin typeface="Calibri" charset="0"/>
              <a:ea typeface="MS PGothic" charset="0"/>
            </a:endParaRPr>
          </a:p>
          <a:p>
            <a:pPr lvl="1" eaLnBrk="1" fontAlgn="auto" hangingPunct="1">
              <a:spcAft>
                <a:spcPts val="0"/>
              </a:spcAft>
              <a:buFont typeface="Arial"/>
              <a:buChar char="•"/>
              <a:defRPr/>
            </a:pPr>
            <a:r>
              <a:rPr lang="en-US" sz="1800" dirty="0" smtClean="0">
                <a:latin typeface="Calibri" charset="0"/>
                <a:ea typeface="MS PGothic" charset="0"/>
              </a:rPr>
              <a:t>James Shapiro</a:t>
            </a:r>
          </a:p>
          <a:p>
            <a:pPr lvl="1" eaLnBrk="1" fontAlgn="auto" hangingPunct="1">
              <a:spcAft>
                <a:spcPts val="0"/>
              </a:spcAft>
              <a:buFont typeface="Arial"/>
              <a:buChar char="•"/>
              <a:defRPr/>
            </a:pPr>
            <a:r>
              <a:rPr lang="en-US" sz="1800" dirty="0" smtClean="0">
                <a:latin typeface="Calibri" charset="0"/>
                <a:ea typeface="MS PGothic" charset="0"/>
              </a:rPr>
              <a:t>Lorenzo </a:t>
            </a:r>
            <a:r>
              <a:rPr lang="en-US" sz="1800" dirty="0" err="1" smtClean="0">
                <a:latin typeface="Calibri" charset="0"/>
                <a:ea typeface="MS PGothic" charset="0"/>
              </a:rPr>
              <a:t>Piemonti</a:t>
            </a:r>
            <a:endParaRPr lang="en-US" sz="1800" dirty="0" smtClean="0">
              <a:latin typeface="Calibri" charset="0"/>
              <a:ea typeface="MS PGothic" charset="0"/>
            </a:endParaRPr>
          </a:p>
          <a:p>
            <a:pPr lvl="1" eaLnBrk="1" fontAlgn="auto" hangingPunct="1">
              <a:spcAft>
                <a:spcPts val="0"/>
              </a:spcAft>
              <a:buFont typeface="Arial"/>
              <a:buChar char="•"/>
              <a:defRPr/>
            </a:pPr>
            <a:r>
              <a:rPr lang="en-US" sz="1800" dirty="0" smtClean="0">
                <a:latin typeface="Calibri" charset="0"/>
                <a:ea typeface="MS PGothic" charset="0"/>
              </a:rPr>
              <a:t>Paola </a:t>
            </a:r>
            <a:r>
              <a:rPr lang="en-US" sz="1800" dirty="0" err="1" smtClean="0">
                <a:latin typeface="Calibri" charset="0"/>
                <a:ea typeface="MS PGothic" charset="0"/>
              </a:rPr>
              <a:t>Maffi</a:t>
            </a:r>
            <a:endParaRPr lang="en-US" sz="1800" dirty="0" smtClean="0">
              <a:latin typeface="Calibri" charset="0"/>
              <a:ea typeface="MS PGothic" charset="0"/>
            </a:endParaRPr>
          </a:p>
          <a:p>
            <a:pPr lvl="1" eaLnBrk="1" fontAlgn="auto" hangingPunct="1">
              <a:spcAft>
                <a:spcPts val="0"/>
              </a:spcAft>
              <a:buFont typeface="Arial"/>
              <a:buChar char="•"/>
              <a:defRPr/>
            </a:pPr>
            <a:r>
              <a:rPr lang="en-US" sz="1800" dirty="0" smtClean="0">
                <a:latin typeface="Calibri" charset="0"/>
                <a:ea typeface="MS PGothic" charset="0"/>
              </a:rPr>
              <a:t>Federico </a:t>
            </a:r>
            <a:r>
              <a:rPr lang="en-US" sz="1800" dirty="0" err="1" smtClean="0">
                <a:latin typeface="Calibri" charset="0"/>
                <a:ea typeface="MS PGothic" charset="0"/>
              </a:rPr>
              <a:t>Bertuzzi</a:t>
            </a:r>
            <a:endParaRPr lang="en-US" sz="1800" dirty="0" smtClean="0">
              <a:latin typeface="Calibri" charset="0"/>
              <a:ea typeface="MS PGothic" charset="0"/>
            </a:endParaRPr>
          </a:p>
          <a:p>
            <a:pPr lvl="1" eaLnBrk="1" fontAlgn="auto" hangingPunct="1">
              <a:spcAft>
                <a:spcPts val="0"/>
              </a:spcAft>
              <a:buFont typeface="Arial"/>
              <a:buChar char="•"/>
              <a:defRPr/>
            </a:pPr>
            <a:r>
              <a:rPr lang="en-US" sz="1800" dirty="0" smtClean="0">
                <a:latin typeface="Calibri" charset="0"/>
                <a:ea typeface="MS PGothic" charset="0"/>
              </a:rPr>
              <a:t>Mario </a:t>
            </a:r>
            <a:r>
              <a:rPr lang="en-US" sz="1800" dirty="0" err="1" smtClean="0">
                <a:latin typeface="Calibri" charset="0"/>
                <a:ea typeface="MS PGothic" charset="0"/>
              </a:rPr>
              <a:t>Marazzi</a:t>
            </a:r>
            <a:endParaRPr lang="en-US" sz="1800" dirty="0" smtClean="0">
              <a:latin typeface="Calibri" charset="0"/>
              <a:ea typeface="MS PGothic" charset="0"/>
            </a:endParaRPr>
          </a:p>
          <a:p>
            <a:pPr marL="457200" lvl="1" indent="0" eaLnBrk="1" fontAlgn="auto" hangingPunct="1">
              <a:spcAft>
                <a:spcPts val="0"/>
              </a:spcAft>
              <a:buNone/>
              <a:defRPr/>
            </a:pPr>
            <a:endParaRPr lang="en-US" sz="1800" dirty="0" smtClean="0">
              <a:latin typeface="Calibri" charset="0"/>
              <a:ea typeface="MS PGothic" charset="0"/>
            </a:endParaRPr>
          </a:p>
          <a:p>
            <a:pPr lvl="1" eaLnBrk="1" fontAlgn="auto" hangingPunct="1">
              <a:spcAft>
                <a:spcPts val="0"/>
              </a:spcAft>
              <a:buFont typeface="Arial"/>
              <a:buChar char="•"/>
              <a:defRPr/>
            </a:pPr>
            <a:endParaRPr lang="en-US" sz="1800" dirty="0" smtClean="0">
              <a:latin typeface="Calibri" charset="0"/>
              <a:ea typeface="MS PGothic" charset="0"/>
            </a:endParaRPr>
          </a:p>
          <a:p>
            <a:pPr marL="457200" lvl="1" indent="0" eaLnBrk="1" fontAlgn="auto" hangingPunct="1">
              <a:spcAft>
                <a:spcPts val="0"/>
              </a:spcAft>
              <a:buNone/>
              <a:defRPr/>
            </a:pPr>
            <a:endParaRPr lang="en-US" sz="1800" dirty="0">
              <a:latin typeface="Calibri" charset="0"/>
              <a:ea typeface="MS PGothic" charset="0"/>
            </a:endParaRPr>
          </a:p>
          <a:p>
            <a:pPr eaLnBrk="1" fontAlgn="auto" hangingPunct="1">
              <a:spcAft>
                <a:spcPts val="0"/>
              </a:spcAft>
              <a:buFont typeface="Arial"/>
              <a:buChar char="•"/>
              <a:defRPr/>
            </a:pPr>
            <a:endParaRPr lang="en-US" dirty="0">
              <a:latin typeface="Calibri" charset="0"/>
              <a:ea typeface="MS PGothic" charset="0"/>
              <a:cs typeface="+mn-cs"/>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9645" y="74888"/>
            <a:ext cx="3890880" cy="107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4818" name="Object 2"/>
          <p:cNvGraphicFramePr>
            <a:graphicFrameLocks noChangeAspect="1"/>
          </p:cNvGraphicFramePr>
          <p:nvPr>
            <p:extLst>
              <p:ext uri="{D42A27DB-BD31-4B8C-83A1-F6EECF244321}">
                <p14:modId xmlns:p14="http://schemas.microsoft.com/office/powerpoint/2010/main" val="1881840017"/>
              </p:ext>
            </p:extLst>
          </p:nvPr>
        </p:nvGraphicFramePr>
        <p:xfrm>
          <a:off x="4355274" y="1370364"/>
          <a:ext cx="1470766" cy="1191340"/>
        </p:xfrm>
        <a:graphic>
          <a:graphicData uri="http://schemas.openxmlformats.org/presentationml/2006/ole">
            <mc:AlternateContent xmlns:mc="http://schemas.openxmlformats.org/markup-compatibility/2006">
              <mc:Choice xmlns:v="urn:schemas-microsoft-com:vml" Requires="v">
                <p:oleObj spid="_x0000_s1028" name="Acrobat Document" r:id="rId4" imgW="2984500" imgH="2413000" progId="AcroExch.Document.7">
                  <p:embed/>
                </p:oleObj>
              </mc:Choice>
              <mc:Fallback>
                <p:oleObj name="Acrobat Document" r:id="rId4" imgW="2984500" imgH="24130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274" y="1370364"/>
                        <a:ext cx="1470766" cy="1191340"/>
                      </a:xfrm>
                      <a:prstGeom prst="rect">
                        <a:avLst/>
                      </a:prstGeom>
                      <a:noFill/>
                      <a:ln>
                        <a:noFill/>
                      </a:ln>
                      <a:extLst/>
                    </p:spPr>
                  </p:pic>
                </p:oleObj>
              </mc:Fallback>
            </mc:AlternateContent>
          </a:graphicData>
        </a:graphic>
      </p:graphicFrame>
      <p:sp>
        <p:nvSpPr>
          <p:cNvPr id="34820" name="TextBox 6"/>
          <p:cNvSpPr txBox="1">
            <a:spLocks noChangeArrowheads="1"/>
          </p:cNvSpPr>
          <p:nvPr/>
        </p:nvSpPr>
        <p:spPr bwMode="auto">
          <a:xfrm>
            <a:off x="229645" y="1216928"/>
            <a:ext cx="3631680" cy="2299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eaLnBrk="1"/>
            <a:r>
              <a:rPr lang="en-US" sz="1800" b="1" dirty="0" err="1">
                <a:latin typeface="Comic Sans MS"/>
                <a:cs typeface="Comic Sans MS"/>
              </a:rPr>
              <a:t>Jianming</a:t>
            </a:r>
            <a:r>
              <a:rPr lang="en-US" sz="1800" b="1" dirty="0">
                <a:latin typeface="Comic Sans MS"/>
                <a:cs typeface="Comic Sans MS"/>
              </a:rPr>
              <a:t> Tan, M.D., Ph.D.</a:t>
            </a:r>
          </a:p>
          <a:p>
            <a:pPr eaLnBrk="1"/>
            <a:r>
              <a:rPr lang="en-US" sz="1800" dirty="0" err="1">
                <a:latin typeface="Comic Sans MS"/>
                <a:cs typeface="Comic Sans MS"/>
              </a:rPr>
              <a:t>Weizhen</a:t>
            </a:r>
            <a:r>
              <a:rPr lang="en-US" sz="1800" dirty="0">
                <a:latin typeface="Comic Sans MS"/>
                <a:cs typeface="Comic Sans MS"/>
              </a:rPr>
              <a:t> Wu, M.D.</a:t>
            </a:r>
          </a:p>
          <a:p>
            <a:pPr eaLnBrk="1"/>
            <a:r>
              <a:rPr lang="en-US" sz="1800" dirty="0" err="1">
                <a:latin typeface="Comic Sans MS"/>
                <a:cs typeface="Comic Sans MS"/>
              </a:rPr>
              <a:t>Lianming</a:t>
            </a:r>
            <a:r>
              <a:rPr lang="en-US" sz="1800" dirty="0">
                <a:latin typeface="Comic Sans MS"/>
                <a:cs typeface="Comic Sans MS"/>
              </a:rPr>
              <a:t> Liao, Ph.D.</a:t>
            </a:r>
          </a:p>
          <a:p>
            <a:pPr eaLnBrk="1"/>
            <a:r>
              <a:rPr lang="en-US" sz="1800" dirty="0" err="1">
                <a:latin typeface="Comic Sans MS"/>
                <a:cs typeface="Comic Sans MS"/>
              </a:rPr>
              <a:t>Feng</a:t>
            </a:r>
            <a:r>
              <a:rPr lang="en-US" sz="1800" dirty="0">
                <a:latin typeface="Comic Sans MS"/>
                <a:cs typeface="Comic Sans MS"/>
              </a:rPr>
              <a:t> </a:t>
            </a:r>
            <a:r>
              <a:rPr lang="en-US" sz="1800" dirty="0" err="1">
                <a:latin typeface="Comic Sans MS"/>
                <a:cs typeface="Comic Sans MS"/>
              </a:rPr>
              <a:t>Zheng</a:t>
            </a:r>
            <a:r>
              <a:rPr lang="en-US" sz="1800" dirty="0">
                <a:latin typeface="Comic Sans MS"/>
                <a:cs typeface="Comic Sans MS"/>
              </a:rPr>
              <a:t>, M.D., Ph.D.</a:t>
            </a:r>
          </a:p>
          <a:p>
            <a:pPr eaLnBrk="1"/>
            <a:r>
              <a:rPr lang="en-US" sz="1800" dirty="0">
                <a:latin typeface="Comic Sans MS"/>
                <a:cs typeface="Comic Sans MS"/>
              </a:rPr>
              <a:t>Jin Chen, B.S.</a:t>
            </a:r>
          </a:p>
          <a:p>
            <a:pPr eaLnBrk="1"/>
            <a:r>
              <a:rPr lang="en-US" sz="1800" dirty="0" err="1">
                <a:latin typeface="Comic Sans MS"/>
                <a:cs typeface="Comic Sans MS"/>
              </a:rPr>
              <a:t>Shunliang</a:t>
            </a:r>
            <a:r>
              <a:rPr lang="en-US" sz="1800" dirty="0">
                <a:latin typeface="Comic Sans MS"/>
                <a:cs typeface="Comic Sans MS"/>
              </a:rPr>
              <a:t> Yang, M.D.</a:t>
            </a:r>
          </a:p>
          <a:p>
            <a:pPr eaLnBrk="1"/>
            <a:r>
              <a:rPr lang="en-US" sz="1800" dirty="0" err="1">
                <a:latin typeface="Comic Sans MS"/>
                <a:cs typeface="Comic Sans MS"/>
              </a:rPr>
              <a:t>Jinquan</a:t>
            </a:r>
            <a:r>
              <a:rPr lang="en-US" sz="1800" dirty="0">
                <a:latin typeface="Comic Sans MS"/>
                <a:cs typeface="Comic Sans MS"/>
              </a:rPr>
              <a:t> </a:t>
            </a:r>
            <a:r>
              <a:rPr lang="en-US" sz="1800" dirty="0" err="1">
                <a:latin typeface="Comic Sans MS"/>
                <a:cs typeface="Comic Sans MS"/>
              </a:rPr>
              <a:t>Cai</a:t>
            </a:r>
            <a:r>
              <a:rPr lang="en-US" sz="1800" dirty="0">
                <a:latin typeface="Comic Sans MS"/>
                <a:cs typeface="Comic Sans MS"/>
              </a:rPr>
              <a:t>, M.D.</a:t>
            </a:r>
          </a:p>
          <a:p>
            <a:pPr eaLnBrk="1"/>
            <a:r>
              <a:rPr lang="en-US" sz="1800" dirty="0" err="1">
                <a:latin typeface="Comic Sans MS"/>
                <a:cs typeface="Comic Sans MS"/>
              </a:rPr>
              <a:t>Xin</a:t>
            </a:r>
            <a:r>
              <a:rPr lang="en-US" sz="1800" dirty="0">
                <a:latin typeface="Comic Sans MS"/>
                <a:cs typeface="Comic Sans MS"/>
              </a:rPr>
              <a:t> </a:t>
            </a:r>
            <a:r>
              <a:rPr lang="en-US" sz="1800" dirty="0" err="1">
                <a:latin typeface="Comic Sans MS"/>
                <a:cs typeface="Comic Sans MS"/>
              </a:rPr>
              <a:t>Gao</a:t>
            </a:r>
            <a:r>
              <a:rPr lang="en-US" sz="1800" dirty="0">
                <a:latin typeface="Comic Sans MS"/>
                <a:cs typeface="Comic Sans MS"/>
              </a:rPr>
              <a:t>, M.D,</a:t>
            </a:r>
          </a:p>
        </p:txBody>
      </p:sp>
      <p:sp>
        <p:nvSpPr>
          <p:cNvPr id="34821" name="TextBox 7"/>
          <p:cNvSpPr txBox="1">
            <a:spLocks noChangeArrowheads="1"/>
          </p:cNvSpPr>
          <p:nvPr/>
        </p:nvSpPr>
        <p:spPr bwMode="auto">
          <a:xfrm>
            <a:off x="5907478" y="1501501"/>
            <a:ext cx="3221869" cy="1191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eaLnBrk="1"/>
            <a:r>
              <a:rPr lang="en-US" sz="1800" b="1" dirty="0" err="1">
                <a:latin typeface="Comic Sans MS"/>
                <a:cs typeface="Comic Sans MS"/>
              </a:rPr>
              <a:t>Camillo</a:t>
            </a:r>
            <a:r>
              <a:rPr lang="en-US" sz="1800" b="1" dirty="0">
                <a:latin typeface="Comic Sans MS"/>
                <a:cs typeface="Comic Sans MS"/>
              </a:rPr>
              <a:t> </a:t>
            </a:r>
            <a:r>
              <a:rPr lang="en-US" sz="1800" b="1" dirty="0" err="1">
                <a:latin typeface="Comic Sans MS"/>
                <a:cs typeface="Comic Sans MS"/>
              </a:rPr>
              <a:t>Ricordi</a:t>
            </a:r>
            <a:r>
              <a:rPr lang="en-US" sz="1800" b="1" dirty="0">
                <a:latin typeface="Comic Sans MS"/>
                <a:cs typeface="Comic Sans MS"/>
              </a:rPr>
              <a:t>, M.D.</a:t>
            </a:r>
          </a:p>
          <a:p>
            <a:pPr eaLnBrk="1"/>
            <a:r>
              <a:rPr lang="en-US" sz="1800" dirty="0" err="1">
                <a:latin typeface="Comic Sans MS"/>
                <a:cs typeface="Comic Sans MS"/>
              </a:rPr>
              <a:t>Xiumin</a:t>
            </a:r>
            <a:r>
              <a:rPr lang="en-US" sz="1800" dirty="0">
                <a:latin typeface="Comic Sans MS"/>
                <a:cs typeface="Comic Sans MS"/>
              </a:rPr>
              <a:t> </a:t>
            </a:r>
            <a:r>
              <a:rPr lang="en-US" sz="1800" dirty="0" err="1">
                <a:latin typeface="Comic Sans MS"/>
                <a:cs typeface="Comic Sans MS"/>
              </a:rPr>
              <a:t>Xu</a:t>
            </a:r>
            <a:r>
              <a:rPr lang="en-US" sz="1800" dirty="0">
                <a:latin typeface="Comic Sans MS"/>
                <a:cs typeface="Comic Sans MS"/>
              </a:rPr>
              <a:t>, M.S.</a:t>
            </a:r>
          </a:p>
          <a:p>
            <a:pPr eaLnBrk="1"/>
            <a:r>
              <a:rPr lang="en-US" sz="1800" dirty="0">
                <a:latin typeface="Comic Sans MS"/>
                <a:cs typeface="Comic Sans MS"/>
              </a:rPr>
              <a:t>Shari </a:t>
            </a:r>
            <a:r>
              <a:rPr lang="en-US" sz="1800" dirty="0" err="1">
                <a:latin typeface="Comic Sans MS"/>
                <a:cs typeface="Comic Sans MS"/>
              </a:rPr>
              <a:t>Messinger</a:t>
            </a:r>
            <a:r>
              <a:rPr lang="en-US" sz="1800" dirty="0">
                <a:latin typeface="Comic Sans MS"/>
                <a:cs typeface="Comic Sans MS"/>
              </a:rPr>
              <a:t>, Ph.D</a:t>
            </a:r>
            <a:r>
              <a:rPr lang="en-US" sz="1800" dirty="0" smtClean="0">
                <a:latin typeface="Comic Sans MS"/>
                <a:cs typeface="Comic Sans MS"/>
              </a:rPr>
              <a:t>.</a:t>
            </a:r>
          </a:p>
          <a:p>
            <a:pPr eaLnBrk="1"/>
            <a:r>
              <a:rPr lang="en-US" sz="1800" dirty="0" smtClean="0">
                <a:latin typeface="Comic Sans MS"/>
                <a:cs typeface="Comic Sans MS"/>
              </a:rPr>
              <a:t>Antonello Pileggi, M.D., Ph.D.</a:t>
            </a:r>
            <a:endParaRPr lang="en-US" sz="1800" dirty="0">
              <a:latin typeface="Comic Sans MS"/>
              <a:cs typeface="Comic Sans MS"/>
            </a:endParaRPr>
          </a:p>
        </p:txBody>
      </p:sp>
      <p:sp>
        <p:nvSpPr>
          <p:cNvPr id="9" name="TextBox 8"/>
          <p:cNvSpPr txBox="1"/>
          <p:nvPr/>
        </p:nvSpPr>
        <p:spPr>
          <a:xfrm>
            <a:off x="5863952" y="1209440"/>
            <a:ext cx="2764800" cy="329977"/>
          </a:xfrm>
          <a:prstGeom prst="rect">
            <a:avLst/>
          </a:prstGeom>
          <a:noFill/>
        </p:spPr>
        <p:txBody>
          <a:bodyPr lIns="82945" tIns="41473" rIns="82945" bIns="41473" anchor="ctr">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algn="ctr" eaLnBrk="1">
              <a:defRPr/>
            </a:pPr>
            <a:r>
              <a:rPr lang="en-US" sz="1600" dirty="0" err="1">
                <a:solidFill>
                  <a:srgbClr val="000000"/>
                </a:solidFill>
                <a:effectLst>
                  <a:outerShdw blurRad="38100" dist="38100" dir="2700000" algn="tl">
                    <a:srgbClr val="DDDDDD"/>
                  </a:outerShdw>
                </a:effectLst>
                <a:latin typeface="Comic Sans MS"/>
                <a:cs typeface="Comic Sans MS"/>
              </a:rPr>
              <a:t>www.DiabetesResearch.org</a:t>
            </a:r>
            <a:endParaRPr lang="en-US" sz="1600" dirty="0">
              <a:solidFill>
                <a:srgbClr val="000000"/>
              </a:solidFill>
              <a:effectLst>
                <a:outerShdw blurRad="38100" dist="38100" dir="2700000" algn="tl">
                  <a:srgbClr val="DDDDDD"/>
                </a:outerShdw>
              </a:effectLst>
              <a:latin typeface="Comic Sans MS"/>
              <a:cs typeface="Comic Sans MS"/>
            </a:endParaRPr>
          </a:p>
        </p:txBody>
      </p:sp>
      <p:sp>
        <p:nvSpPr>
          <p:cNvPr id="34823" name="Rectangle 11"/>
          <p:cNvSpPr>
            <a:spLocks noChangeArrowheads="1"/>
          </p:cNvSpPr>
          <p:nvPr/>
        </p:nvSpPr>
        <p:spPr bwMode="auto">
          <a:xfrm>
            <a:off x="229645" y="3530844"/>
            <a:ext cx="3890880" cy="1160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2945" tIns="41473" rIns="82945" bIns="41473">
            <a:spAutoFit/>
          </a:bodyPr>
          <a:lstStyle/>
          <a:p>
            <a:r>
              <a:rPr lang="en-US" sz="1400" b="1" dirty="0">
                <a:latin typeface="Comic Sans MS"/>
                <a:cs typeface="Comic Sans MS"/>
              </a:rPr>
              <a:t>Funding Source:</a:t>
            </a:r>
          </a:p>
          <a:p>
            <a:r>
              <a:rPr lang="en-US" sz="1400" dirty="0">
                <a:latin typeface="Comic Sans MS"/>
                <a:cs typeface="Comic Sans MS"/>
              </a:rPr>
              <a:t>Key Science Research Project (2009Y4001), Fujian Province, China</a:t>
            </a:r>
          </a:p>
          <a:p>
            <a:r>
              <a:rPr lang="en-US" sz="1400" dirty="0">
                <a:latin typeface="Comic Sans MS"/>
                <a:cs typeface="Comic Sans MS"/>
              </a:rPr>
              <a:t>Key Laboratory (2008J1006), Fujian Province, China</a:t>
            </a:r>
          </a:p>
        </p:txBody>
      </p:sp>
      <p:sp useBgFill="1">
        <p:nvSpPr>
          <p:cNvPr id="34824" name="TextBox 1"/>
          <p:cNvSpPr txBox="1">
            <a:spLocks noChangeArrowheads="1"/>
          </p:cNvSpPr>
          <p:nvPr/>
        </p:nvSpPr>
        <p:spPr bwMode="auto">
          <a:xfrm>
            <a:off x="6300000" y="6470600"/>
            <a:ext cx="2844000" cy="453088"/>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eaLnBrk="1"/>
            <a:endParaRPr lang="en-US"/>
          </a:p>
        </p:txBody>
      </p:sp>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t="14016" r="19038"/>
          <a:stretch/>
        </p:blipFill>
        <p:spPr>
          <a:xfrm>
            <a:off x="5624052" y="66231"/>
            <a:ext cx="1917786" cy="1048468"/>
          </a:xfrm>
          <a:prstGeom prst="rect">
            <a:avLst/>
          </a:prstGeom>
        </p:spPr>
      </p:pic>
      <p:pic>
        <p:nvPicPr>
          <p:cNvPr id="6" name="Picture 5"/>
          <p:cNvPicPr>
            <a:picLocks noChangeAspect="1"/>
          </p:cNvPicPr>
          <p:nvPr/>
        </p:nvPicPr>
        <p:blipFill>
          <a:blip r:embed="rId7"/>
          <a:stretch>
            <a:fillRect/>
          </a:stretch>
        </p:blipFill>
        <p:spPr>
          <a:xfrm>
            <a:off x="3303087" y="5914458"/>
            <a:ext cx="2331846" cy="847944"/>
          </a:xfrm>
          <a:prstGeom prst="rect">
            <a:avLst/>
          </a:prstGeom>
        </p:spPr>
      </p:pic>
      <p:sp>
        <p:nvSpPr>
          <p:cNvPr id="13" name="TextBox 7"/>
          <p:cNvSpPr txBox="1">
            <a:spLocks noChangeArrowheads="1"/>
          </p:cNvSpPr>
          <p:nvPr/>
        </p:nvSpPr>
        <p:spPr bwMode="auto">
          <a:xfrm>
            <a:off x="5907478" y="2961862"/>
            <a:ext cx="2845527" cy="637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eaLnBrk="1"/>
            <a:r>
              <a:rPr lang="en-US" sz="1800" dirty="0" err="1" smtClean="0">
                <a:latin typeface="Comic Sans MS"/>
                <a:cs typeface="Comic Sans MS"/>
              </a:rPr>
              <a:t>Gianluca</a:t>
            </a:r>
            <a:r>
              <a:rPr lang="en-US" sz="1800" dirty="0" smtClean="0">
                <a:latin typeface="Comic Sans MS"/>
                <a:cs typeface="Comic Sans MS"/>
              </a:rPr>
              <a:t> </a:t>
            </a:r>
            <a:r>
              <a:rPr lang="en-US" sz="1800" dirty="0" err="1" smtClean="0">
                <a:latin typeface="Comic Sans MS"/>
                <a:cs typeface="Comic Sans MS"/>
              </a:rPr>
              <a:t>D’Ippolito</a:t>
            </a:r>
            <a:r>
              <a:rPr lang="en-US" sz="1800" dirty="0" smtClean="0">
                <a:latin typeface="Comic Sans MS"/>
                <a:cs typeface="Comic Sans MS"/>
              </a:rPr>
              <a:t>, Ph.D</a:t>
            </a:r>
            <a:r>
              <a:rPr lang="en-US" sz="1800" dirty="0">
                <a:latin typeface="Comic Sans MS"/>
                <a:cs typeface="Comic Sans MS"/>
              </a:rPr>
              <a:t>.</a:t>
            </a:r>
          </a:p>
          <a:p>
            <a:pPr eaLnBrk="1"/>
            <a:r>
              <a:rPr lang="en-US" sz="1800" dirty="0" smtClean="0">
                <a:latin typeface="Comic Sans MS"/>
                <a:cs typeface="Comic Sans MS"/>
              </a:rPr>
              <a:t>Paul Schiller, </a:t>
            </a:r>
            <a:r>
              <a:rPr lang="en-US" sz="1800" dirty="0">
                <a:latin typeface="Comic Sans MS"/>
                <a:cs typeface="Comic Sans MS"/>
              </a:rPr>
              <a:t>Ph.D.</a:t>
            </a:r>
          </a:p>
        </p:txBody>
      </p:sp>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97456" y="2681572"/>
            <a:ext cx="1133204" cy="1133204"/>
          </a:xfrm>
          <a:prstGeom prst="rect">
            <a:avLst/>
          </a:prstGeom>
        </p:spPr>
      </p:pic>
      <p:sp>
        <p:nvSpPr>
          <p:cNvPr id="15" name="TextBox 7"/>
          <p:cNvSpPr txBox="1">
            <a:spLocks noChangeArrowheads="1"/>
          </p:cNvSpPr>
          <p:nvPr/>
        </p:nvSpPr>
        <p:spPr bwMode="auto">
          <a:xfrm>
            <a:off x="5908782" y="4214935"/>
            <a:ext cx="3140438" cy="914753"/>
          </a:xfrm>
          <a:prstGeom prst="rect">
            <a:avLst/>
          </a:prstGeom>
          <a:solidFill>
            <a:srgbClr val="FFFFFF"/>
          </a:solidFill>
          <a:ln>
            <a:noFill/>
          </a:ln>
          <a:extLst/>
        </p:spPr>
        <p:txBody>
          <a:bodyPr wrap="square" lIns="82945" tIns="41473" rIns="82945" bIns="41473">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eaLnBrk="1"/>
            <a:r>
              <a:rPr lang="en-US" sz="1800" dirty="0" smtClean="0">
                <a:latin typeface="Comic Sans MS"/>
                <a:cs typeface="Comic Sans MS"/>
              </a:rPr>
              <a:t>Gaetano </a:t>
            </a:r>
            <a:r>
              <a:rPr lang="en-US" sz="1800" dirty="0" err="1" smtClean="0">
                <a:latin typeface="Comic Sans MS"/>
                <a:cs typeface="Comic Sans MS"/>
              </a:rPr>
              <a:t>Ciancio</a:t>
            </a:r>
            <a:r>
              <a:rPr lang="en-US" sz="1800" dirty="0" smtClean="0">
                <a:latin typeface="Comic Sans MS"/>
                <a:cs typeface="Comic Sans MS"/>
              </a:rPr>
              <a:t>, </a:t>
            </a:r>
            <a:r>
              <a:rPr lang="en-US" sz="1800" dirty="0">
                <a:latin typeface="Comic Sans MS"/>
                <a:cs typeface="Comic Sans MS"/>
              </a:rPr>
              <a:t>M.D.</a:t>
            </a:r>
          </a:p>
          <a:p>
            <a:pPr eaLnBrk="1"/>
            <a:r>
              <a:rPr lang="en-US" sz="1800" dirty="0" smtClean="0">
                <a:latin typeface="Comic Sans MS"/>
                <a:cs typeface="Comic Sans MS"/>
              </a:rPr>
              <a:t>George W. Burke III, M.D.</a:t>
            </a:r>
            <a:endParaRPr lang="en-US" sz="1800" dirty="0">
              <a:latin typeface="Comic Sans MS"/>
              <a:cs typeface="Comic Sans MS"/>
            </a:endParaRPr>
          </a:p>
          <a:p>
            <a:pPr eaLnBrk="1"/>
            <a:r>
              <a:rPr lang="en-US" sz="1800" dirty="0" smtClean="0">
                <a:latin typeface="Comic Sans MS"/>
                <a:cs typeface="Comic Sans MS"/>
              </a:rPr>
              <a:t>Rodrigo </a:t>
            </a:r>
            <a:r>
              <a:rPr lang="en-US" sz="1800" dirty="0" err="1" smtClean="0">
                <a:latin typeface="Comic Sans MS"/>
                <a:cs typeface="Comic Sans MS"/>
              </a:rPr>
              <a:t>Vianna</a:t>
            </a:r>
            <a:r>
              <a:rPr lang="en-US" sz="1800" dirty="0" smtClean="0">
                <a:latin typeface="Comic Sans MS"/>
                <a:cs typeface="Comic Sans MS"/>
              </a:rPr>
              <a:t>, M.D.</a:t>
            </a:r>
            <a:endParaRPr lang="en-US" sz="1800" dirty="0">
              <a:latin typeface="Comic Sans MS"/>
              <a:cs typeface="Comic Sans MS"/>
            </a:endParaRPr>
          </a:p>
        </p:txBody>
      </p:sp>
      <p:grpSp>
        <p:nvGrpSpPr>
          <p:cNvPr id="5" name="Group 4"/>
          <p:cNvGrpSpPr/>
          <p:nvPr/>
        </p:nvGrpSpPr>
        <p:grpSpPr>
          <a:xfrm>
            <a:off x="4287315" y="4114923"/>
            <a:ext cx="1648471" cy="1320973"/>
            <a:chOff x="4287315" y="4114923"/>
            <a:chExt cx="1648471" cy="1320973"/>
          </a:xfrm>
        </p:grpSpPr>
        <p:pic>
          <p:nvPicPr>
            <p:cNvPr id="2" name="Picture 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77995" y="5135056"/>
              <a:ext cx="852652" cy="258833"/>
            </a:xfrm>
            <a:prstGeom prst="rect">
              <a:avLst/>
            </a:prstGeom>
          </p:spPr>
        </p:pic>
        <p:pic>
          <p:nvPicPr>
            <p:cNvPr id="29" name="Picture 2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87315" y="4114923"/>
              <a:ext cx="1577472" cy="1004453"/>
            </a:xfrm>
            <a:prstGeom prst="rect">
              <a:avLst/>
            </a:prstGeom>
          </p:spPr>
        </p:pic>
        <p:pic>
          <p:nvPicPr>
            <p:cNvPr id="30" name="Picture 29"/>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218452" y="5088016"/>
              <a:ext cx="717334" cy="347880"/>
            </a:xfrm>
            <a:prstGeom prst="rect">
              <a:avLst/>
            </a:prstGeom>
          </p:spPr>
        </p:pic>
      </p:grpSp>
    </p:spTree>
    <p:extLst>
      <p:ext uri="{BB962C8B-B14F-4D97-AF65-F5344CB8AC3E}">
        <p14:creationId xmlns:p14="http://schemas.microsoft.com/office/powerpoint/2010/main" val="2626500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1554" name="Text Box 2"/>
          <p:cNvSpPr txBox="1">
            <a:spLocks noChangeArrowheads="1"/>
          </p:cNvSpPr>
          <p:nvPr/>
        </p:nvSpPr>
        <p:spPr bwMode="auto">
          <a:xfrm>
            <a:off x="2330450" y="228600"/>
            <a:ext cx="5365750" cy="823913"/>
          </a:xfrm>
          <a:prstGeom prst="rect">
            <a:avLst/>
          </a:prstGeom>
          <a:noFill/>
          <a:ln w="9525">
            <a:noFill/>
            <a:miter lim="800000"/>
            <a:headEnd/>
            <a:tailEnd/>
          </a:ln>
          <a:effectLst/>
        </p:spPr>
        <p:txBody>
          <a:bodyPr wrap="none">
            <a:spAutoFit/>
          </a:bodyPr>
          <a:lstStyle/>
          <a:p>
            <a:pPr algn="ctr" defTabSz="911451" eaLnBrk="0" fontAlgn="base" hangingPunct="0">
              <a:spcBef>
                <a:spcPct val="0"/>
              </a:spcBef>
              <a:spcAft>
                <a:spcPct val="0"/>
              </a:spcAft>
              <a:defRPr/>
            </a:pPr>
            <a:r>
              <a:rPr lang="en-US" sz="4800" b="1" dirty="0">
                <a:solidFill>
                  <a:srgbClr val="944909"/>
                </a:solidFill>
                <a:effectLst>
                  <a:outerShdw blurRad="38100" dist="38100" dir="2700000" algn="tl">
                    <a:srgbClr val="C0C0C0"/>
                  </a:outerShdw>
                </a:effectLst>
                <a:latin typeface="Arial"/>
                <a:ea typeface="ＭＳ Ｐゴシック" charset="-128"/>
                <a:cs typeface="Arial"/>
              </a:rPr>
              <a:t>DRI FEDERATION</a:t>
            </a:r>
            <a:endParaRPr lang="en-US" sz="4000" b="1" dirty="0">
              <a:solidFill>
                <a:srgbClr val="944909"/>
              </a:solidFill>
              <a:effectLst>
                <a:outerShdw blurRad="38100" dist="38100" dir="2700000" algn="tl">
                  <a:srgbClr val="C0C0C0"/>
                </a:outerShdw>
              </a:effectLst>
              <a:latin typeface="Arial"/>
              <a:ea typeface="ＭＳ Ｐゴシック" charset="-128"/>
              <a:cs typeface="Arial"/>
            </a:endParaRPr>
          </a:p>
        </p:txBody>
      </p:sp>
      <p:pic>
        <p:nvPicPr>
          <p:cNvPr id="500738" name="Picture 10" descr="DiabetesInst-pms- no sha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81188" cy="167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0739" name="Picture 3" descr="politf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8763000"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1556" name="Text Box 4"/>
          <p:cNvSpPr txBox="1">
            <a:spLocks noChangeArrowheads="1"/>
          </p:cNvSpPr>
          <p:nvPr/>
        </p:nvSpPr>
        <p:spPr bwMode="auto">
          <a:xfrm>
            <a:off x="914400" y="2895600"/>
            <a:ext cx="1524000"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smtClean="0">
                <a:solidFill>
                  <a:srgbClr val="FF6600"/>
                </a:solidFill>
                <a:effectLst>
                  <a:outerShdw blurRad="38100" dist="38100" dir="2700000" algn="tl">
                    <a:srgbClr val="000000"/>
                  </a:outerShdw>
                </a:effectLst>
                <a:cs typeface="MS PGothic" charset="0"/>
              </a:rPr>
              <a:t>EDMONTON</a:t>
            </a:r>
          </a:p>
        </p:txBody>
      </p:sp>
      <p:sp>
        <p:nvSpPr>
          <p:cNvPr id="2711557" name="Text Box 5"/>
          <p:cNvSpPr txBox="1">
            <a:spLocks noChangeArrowheads="1"/>
          </p:cNvSpPr>
          <p:nvPr/>
        </p:nvSpPr>
        <p:spPr bwMode="auto">
          <a:xfrm>
            <a:off x="2514600" y="4191000"/>
            <a:ext cx="944563"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smtClean="0">
                <a:solidFill>
                  <a:srgbClr val="FF6600"/>
                </a:solidFill>
                <a:effectLst>
                  <a:outerShdw blurRad="38100" dist="38100" dir="2700000" algn="tl">
                    <a:srgbClr val="000000"/>
                  </a:outerShdw>
                </a:effectLst>
                <a:cs typeface="MS PGothic" charset="0"/>
              </a:rPr>
              <a:t>MIAMI</a:t>
            </a:r>
          </a:p>
        </p:txBody>
      </p:sp>
      <p:sp>
        <p:nvSpPr>
          <p:cNvPr id="2711558" name="Text Box 6"/>
          <p:cNvSpPr txBox="1">
            <a:spLocks noChangeArrowheads="1"/>
          </p:cNvSpPr>
          <p:nvPr/>
        </p:nvSpPr>
        <p:spPr bwMode="auto">
          <a:xfrm>
            <a:off x="4953000" y="3200400"/>
            <a:ext cx="1231900" cy="954088"/>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dirty="0" smtClean="0">
                <a:solidFill>
                  <a:srgbClr val="FF6600"/>
                </a:solidFill>
                <a:effectLst>
                  <a:outerShdw blurRad="38100" dist="38100" dir="2700000" algn="tl">
                    <a:srgbClr val="000000"/>
                  </a:outerShdw>
                </a:effectLst>
                <a:cs typeface="MS PGothic" charset="0"/>
              </a:rPr>
              <a:t>MILAN, BOLOGNA, ROME, PALERMO</a:t>
            </a:r>
          </a:p>
        </p:txBody>
      </p:sp>
      <p:sp>
        <p:nvSpPr>
          <p:cNvPr id="2711560" name="Text Box 8"/>
          <p:cNvSpPr txBox="1">
            <a:spLocks noChangeArrowheads="1"/>
          </p:cNvSpPr>
          <p:nvPr/>
        </p:nvSpPr>
        <p:spPr bwMode="auto">
          <a:xfrm>
            <a:off x="4876800" y="2743200"/>
            <a:ext cx="1670050"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smtClean="0">
                <a:solidFill>
                  <a:srgbClr val="FF6600"/>
                </a:solidFill>
                <a:effectLst>
                  <a:outerShdw blurRad="38100" dist="38100" dir="2700000" algn="tl">
                    <a:srgbClr val="000000"/>
                  </a:outerShdw>
                </a:effectLst>
                <a:cs typeface="MS PGothic" charset="0"/>
              </a:rPr>
              <a:t>STOCKHOLM</a:t>
            </a:r>
          </a:p>
        </p:txBody>
      </p:sp>
      <p:sp>
        <p:nvSpPr>
          <p:cNvPr id="2711561" name="Text Box 9"/>
          <p:cNvSpPr txBox="1">
            <a:spLocks noChangeArrowheads="1"/>
          </p:cNvSpPr>
          <p:nvPr/>
        </p:nvSpPr>
        <p:spPr bwMode="auto">
          <a:xfrm>
            <a:off x="5105400" y="4267200"/>
            <a:ext cx="1452563"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dirty="0" smtClean="0">
                <a:solidFill>
                  <a:srgbClr val="FF6600"/>
                </a:solidFill>
                <a:effectLst>
                  <a:outerShdw blurRad="38100" dist="38100" dir="2700000" algn="tl">
                    <a:srgbClr val="000000"/>
                  </a:outerShdw>
                </a:effectLst>
                <a:cs typeface="MS PGothic" charset="0"/>
              </a:rPr>
              <a:t>TEL AVIV</a:t>
            </a:r>
          </a:p>
        </p:txBody>
      </p:sp>
      <p:sp>
        <p:nvSpPr>
          <p:cNvPr id="2711562" name="Text Box 10"/>
          <p:cNvSpPr txBox="1">
            <a:spLocks noChangeArrowheads="1"/>
          </p:cNvSpPr>
          <p:nvPr/>
        </p:nvSpPr>
        <p:spPr bwMode="auto">
          <a:xfrm>
            <a:off x="7162800" y="4800600"/>
            <a:ext cx="995363"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smtClean="0">
                <a:solidFill>
                  <a:srgbClr val="FF6600"/>
                </a:solidFill>
                <a:effectLst>
                  <a:outerShdw blurRad="38100" dist="38100" dir="2700000" algn="tl">
                    <a:srgbClr val="000000"/>
                  </a:outerShdw>
                </a:effectLst>
                <a:cs typeface="MS PGothic" charset="0"/>
              </a:rPr>
              <a:t>KYOTO</a:t>
            </a:r>
          </a:p>
        </p:txBody>
      </p:sp>
      <p:sp>
        <p:nvSpPr>
          <p:cNvPr id="2711563" name="Text Box 11"/>
          <p:cNvSpPr txBox="1">
            <a:spLocks noChangeArrowheads="1"/>
          </p:cNvSpPr>
          <p:nvPr/>
        </p:nvSpPr>
        <p:spPr bwMode="auto">
          <a:xfrm>
            <a:off x="3657600" y="3733800"/>
            <a:ext cx="1452563" cy="307975"/>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dirty="0" smtClean="0">
                <a:solidFill>
                  <a:srgbClr val="FF6600"/>
                </a:solidFill>
                <a:effectLst>
                  <a:outerShdw blurRad="38100" dist="38100" dir="2700000" algn="tl">
                    <a:srgbClr val="000000"/>
                  </a:outerShdw>
                </a:effectLst>
                <a:cs typeface="MS PGothic" charset="0"/>
              </a:rPr>
              <a:t>VALENCIA</a:t>
            </a:r>
          </a:p>
        </p:txBody>
      </p:sp>
      <p:sp>
        <p:nvSpPr>
          <p:cNvPr id="2711564" name="Text Box 12"/>
          <p:cNvSpPr txBox="1">
            <a:spLocks noChangeArrowheads="1"/>
          </p:cNvSpPr>
          <p:nvPr/>
        </p:nvSpPr>
        <p:spPr bwMode="auto">
          <a:xfrm>
            <a:off x="4495800" y="2133600"/>
            <a:ext cx="914400"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smtClean="0">
                <a:solidFill>
                  <a:srgbClr val="FF6600"/>
                </a:solidFill>
                <a:effectLst>
                  <a:outerShdw blurRad="38100" dist="38100" dir="2700000" algn="tl">
                    <a:srgbClr val="000000"/>
                  </a:outerShdw>
                </a:effectLst>
                <a:cs typeface="MS PGothic" charset="0"/>
              </a:rPr>
              <a:t>UMEA</a:t>
            </a:r>
          </a:p>
        </p:txBody>
      </p:sp>
      <p:sp>
        <p:nvSpPr>
          <p:cNvPr id="2711565" name="Text Box 13"/>
          <p:cNvSpPr txBox="1">
            <a:spLocks noChangeArrowheads="1"/>
          </p:cNvSpPr>
          <p:nvPr/>
        </p:nvSpPr>
        <p:spPr bwMode="auto">
          <a:xfrm>
            <a:off x="3429000" y="2667000"/>
            <a:ext cx="1231900"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smtClean="0">
                <a:solidFill>
                  <a:srgbClr val="FF6600"/>
                </a:solidFill>
                <a:effectLst>
                  <a:outerShdw blurRad="38100" dist="38100" dir="2700000" algn="tl">
                    <a:srgbClr val="000000"/>
                  </a:outerShdw>
                </a:effectLst>
                <a:cs typeface="MS PGothic" charset="0"/>
              </a:rPr>
              <a:t>OXFORD</a:t>
            </a:r>
          </a:p>
        </p:txBody>
      </p:sp>
      <p:sp>
        <p:nvSpPr>
          <p:cNvPr id="2711566" name="Text Box 14"/>
          <p:cNvSpPr txBox="1">
            <a:spLocks noChangeArrowheads="1"/>
          </p:cNvSpPr>
          <p:nvPr/>
        </p:nvSpPr>
        <p:spPr bwMode="auto">
          <a:xfrm>
            <a:off x="2819400" y="5181600"/>
            <a:ext cx="1384300"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smtClean="0">
                <a:solidFill>
                  <a:srgbClr val="FF6600"/>
                </a:solidFill>
                <a:effectLst>
                  <a:outerShdw blurRad="38100" dist="38100" dir="2700000" algn="tl">
                    <a:srgbClr val="000000"/>
                  </a:outerShdw>
                </a:effectLst>
                <a:cs typeface="MS PGothic" charset="0"/>
              </a:rPr>
              <a:t>SAN PAULO</a:t>
            </a:r>
          </a:p>
        </p:txBody>
      </p:sp>
      <p:sp>
        <p:nvSpPr>
          <p:cNvPr id="2711567" name="Text Box 15"/>
          <p:cNvSpPr txBox="1">
            <a:spLocks noChangeArrowheads="1"/>
          </p:cNvSpPr>
          <p:nvPr/>
        </p:nvSpPr>
        <p:spPr bwMode="auto">
          <a:xfrm>
            <a:off x="3657600" y="3200400"/>
            <a:ext cx="1231900"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smtClean="0">
                <a:solidFill>
                  <a:srgbClr val="FF6600"/>
                </a:solidFill>
                <a:effectLst>
                  <a:outerShdw blurRad="38100" dist="38100" dir="2700000" algn="tl">
                    <a:srgbClr val="000000"/>
                  </a:outerShdw>
                </a:effectLst>
                <a:cs typeface="MS PGothic" charset="0"/>
              </a:rPr>
              <a:t>GENEVE</a:t>
            </a:r>
          </a:p>
        </p:txBody>
      </p:sp>
      <p:sp>
        <p:nvSpPr>
          <p:cNvPr id="2711568" name="Text Box 16"/>
          <p:cNvSpPr txBox="1">
            <a:spLocks noChangeArrowheads="1"/>
          </p:cNvSpPr>
          <p:nvPr/>
        </p:nvSpPr>
        <p:spPr bwMode="auto">
          <a:xfrm>
            <a:off x="2743200" y="6096000"/>
            <a:ext cx="1752600"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smtClean="0">
                <a:solidFill>
                  <a:srgbClr val="FF6600"/>
                </a:solidFill>
                <a:effectLst>
                  <a:outerShdw blurRad="38100" dist="38100" dir="2700000" algn="tl">
                    <a:srgbClr val="000000"/>
                  </a:outerShdw>
                </a:effectLst>
                <a:cs typeface="MS PGothic" charset="0"/>
              </a:rPr>
              <a:t>BUENOS AIRES</a:t>
            </a:r>
          </a:p>
        </p:txBody>
      </p:sp>
      <p:sp>
        <p:nvSpPr>
          <p:cNvPr id="2711569" name="Text Box 17"/>
          <p:cNvSpPr txBox="1">
            <a:spLocks noChangeArrowheads="1"/>
          </p:cNvSpPr>
          <p:nvPr/>
        </p:nvSpPr>
        <p:spPr bwMode="auto">
          <a:xfrm>
            <a:off x="6781800" y="3886200"/>
            <a:ext cx="1905000" cy="381000"/>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smtClean="0">
                <a:solidFill>
                  <a:srgbClr val="FF6600"/>
                </a:solidFill>
                <a:effectLst>
                  <a:outerShdw blurRad="38100" dist="38100" dir="2700000" algn="tl">
                    <a:srgbClr val="000000"/>
                  </a:outerShdw>
                </a:effectLst>
                <a:cs typeface="MS PGothic" charset="0"/>
              </a:rPr>
              <a:t>SHANGHAI-FOUZO</a:t>
            </a:r>
          </a:p>
        </p:txBody>
      </p:sp>
      <p:sp>
        <p:nvSpPr>
          <p:cNvPr id="2711570" name="Text Box 18"/>
          <p:cNvSpPr txBox="1">
            <a:spLocks noChangeArrowheads="1"/>
          </p:cNvSpPr>
          <p:nvPr/>
        </p:nvSpPr>
        <p:spPr bwMode="auto">
          <a:xfrm>
            <a:off x="1951038" y="3505200"/>
            <a:ext cx="1401762" cy="307975"/>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dirty="0" smtClean="0">
                <a:solidFill>
                  <a:srgbClr val="FF6600"/>
                </a:solidFill>
                <a:effectLst>
                  <a:outerShdw blurRad="38100" dist="38100" dir="2700000" algn="tl">
                    <a:srgbClr val="000000"/>
                  </a:outerShdw>
                </a:effectLst>
                <a:cs typeface="MS PGothic" charset="0"/>
              </a:rPr>
              <a:t>HACKENSACK</a:t>
            </a:r>
          </a:p>
        </p:txBody>
      </p:sp>
      <p:sp>
        <p:nvSpPr>
          <p:cNvPr id="20" name="Text Box 12"/>
          <p:cNvSpPr txBox="1">
            <a:spLocks noChangeArrowheads="1"/>
          </p:cNvSpPr>
          <p:nvPr/>
        </p:nvSpPr>
        <p:spPr bwMode="auto">
          <a:xfrm>
            <a:off x="6096000" y="3429000"/>
            <a:ext cx="914400" cy="307975"/>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dirty="0" smtClean="0">
                <a:solidFill>
                  <a:srgbClr val="FF6600"/>
                </a:solidFill>
                <a:effectLst>
                  <a:outerShdw blurRad="38100" dist="38100" dir="2700000" algn="tl">
                    <a:srgbClr val="000000"/>
                  </a:outerShdw>
                </a:effectLst>
                <a:cs typeface="MS PGothic" charset="0"/>
              </a:rPr>
              <a:t>TIBLISI</a:t>
            </a:r>
          </a:p>
        </p:txBody>
      </p:sp>
      <p:sp>
        <p:nvSpPr>
          <p:cNvPr id="23" name="Text Box 12"/>
          <p:cNvSpPr txBox="1">
            <a:spLocks noChangeArrowheads="1"/>
          </p:cNvSpPr>
          <p:nvPr/>
        </p:nvSpPr>
        <p:spPr bwMode="auto">
          <a:xfrm>
            <a:off x="6705600" y="4416425"/>
            <a:ext cx="914400" cy="307975"/>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dirty="0" smtClean="0">
                <a:solidFill>
                  <a:srgbClr val="FF6600"/>
                </a:solidFill>
                <a:effectLst>
                  <a:outerShdw blurRad="38100" dist="38100" dir="2700000" algn="tl">
                    <a:srgbClr val="000000"/>
                  </a:outerShdw>
                </a:effectLst>
                <a:cs typeface="MS PGothic" charset="0"/>
              </a:rPr>
              <a:t>SEOUL</a:t>
            </a:r>
          </a:p>
        </p:txBody>
      </p:sp>
      <p:sp>
        <p:nvSpPr>
          <p:cNvPr id="21" name="Text Box 5"/>
          <p:cNvSpPr txBox="1">
            <a:spLocks noChangeArrowheads="1"/>
          </p:cNvSpPr>
          <p:nvPr/>
        </p:nvSpPr>
        <p:spPr bwMode="auto">
          <a:xfrm>
            <a:off x="990600" y="4267200"/>
            <a:ext cx="1325563" cy="307975"/>
          </a:xfrm>
          <a:prstGeom prst="rect">
            <a:avLst/>
          </a:prstGeom>
          <a:solidFill>
            <a:srgbClr val="00002E"/>
          </a:solidFill>
          <a:ln w="76200" algn="ctr">
            <a:solidFill>
              <a:srgbClr val="FF3300"/>
            </a:solidFill>
            <a:miter lim="800000"/>
            <a:headEnd/>
            <a:tailEnd/>
          </a:ln>
          <a:effec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ctr" defTabSz="911451" eaLnBrk="1" fontAlgn="base" hangingPunct="1">
              <a:spcBef>
                <a:spcPct val="50000"/>
              </a:spcBef>
              <a:spcAft>
                <a:spcPct val="0"/>
              </a:spcAft>
              <a:defRPr/>
            </a:pPr>
            <a:r>
              <a:rPr lang="en-US" sz="1400" dirty="0" smtClean="0">
                <a:solidFill>
                  <a:srgbClr val="FF6600"/>
                </a:solidFill>
                <a:effectLst>
                  <a:outerShdw blurRad="38100" dist="38100" dir="2700000" algn="tl">
                    <a:srgbClr val="000000"/>
                  </a:outerShdw>
                </a:effectLst>
                <a:cs typeface="MS PGothic" charset="0"/>
              </a:rPr>
              <a:t>MANAGUA</a:t>
            </a:r>
          </a:p>
        </p:txBody>
      </p:sp>
    </p:spTree>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16" descr="C:\Documents and Settings\apileggi\My Documents\Photos\Logos\UM_MILLER_300D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800600"/>
            <a:ext cx="25146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2786" name="Rectangle 7"/>
          <p:cNvSpPr>
            <a:spLocks noChangeArrowheads="1"/>
          </p:cNvSpPr>
          <p:nvPr/>
        </p:nvSpPr>
        <p:spPr bwMode="auto">
          <a:xfrm>
            <a:off x="585788" y="2514600"/>
            <a:ext cx="3160712"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141" tIns="45571" rIns="91141" bIns="45571">
            <a:spAutoFit/>
          </a:bodyPr>
          <a:lstStyle/>
          <a:p>
            <a:pPr algn="ctr" defTabSz="911225" fontAlgn="base">
              <a:spcBef>
                <a:spcPct val="0"/>
              </a:spcBef>
              <a:spcAft>
                <a:spcPct val="0"/>
              </a:spcAft>
            </a:pPr>
            <a:r>
              <a:rPr lang="en-US" b="1" smtClean="0">
                <a:solidFill>
                  <a:srgbClr val="0000CC"/>
                </a:solidFill>
                <a:latin typeface="Arial" charset="0"/>
                <a:ea typeface="ＭＳ Ｐゴシック" charset="0"/>
                <a:cs typeface="ＭＳ Ｐゴシック" charset="0"/>
              </a:rPr>
              <a:t>www.diabetesresearch.org</a:t>
            </a:r>
          </a:p>
        </p:txBody>
      </p:sp>
      <p:pic>
        <p:nvPicPr>
          <p:cNvPr id="502787" name="Picture 2" descr="FoundationLogo_PMS286AD3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57200"/>
            <a:ext cx="21336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8" name="Picture 7" descr="Juvenile Diabetes Research Foundation Internatio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685800"/>
            <a:ext cx="2441575" cy="89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9" name="Picture 10" descr="nih">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505200"/>
            <a:ext cx="1520825" cy="152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90" name="Picture 2" descr="United States Department of Defense - Defense.go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2057400"/>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91" name="Picture 16" descr="abcc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3611563"/>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92" name="Picture 17" descr="Clinical Islet Transplantation Consortium">
            <a:hlinkClick r:id="rId10"/>
          </p:cNvPr>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3657600" y="3352800"/>
            <a:ext cx="1066800" cy="163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93" name="Picture 2" descr="Helmsley Charitable Trust">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600" y="2057400"/>
            <a:ext cx="2252663"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2794" name="Object 2"/>
          <p:cNvGraphicFramePr>
            <a:graphicFrameLocks noChangeAspect="1"/>
          </p:cNvGraphicFramePr>
          <p:nvPr/>
        </p:nvGraphicFramePr>
        <p:xfrm>
          <a:off x="990600" y="3048000"/>
          <a:ext cx="2157413" cy="1744663"/>
        </p:xfrm>
        <a:graphic>
          <a:graphicData uri="http://schemas.openxmlformats.org/presentationml/2006/ole">
            <mc:AlternateContent xmlns:mc="http://schemas.openxmlformats.org/markup-compatibility/2006">
              <mc:Choice xmlns:v="urn:schemas-microsoft-com:vml" Requires="v">
                <p:oleObj spid="_x0000_s30724" name="Acrobat Document" r:id="rId14" imgW="2984500" imgH="2413000" progId="AcroExch.Document.7">
                  <p:embed/>
                </p:oleObj>
              </mc:Choice>
              <mc:Fallback>
                <p:oleObj name="Acrobat Document" r:id="rId14" imgW="2984500" imgH="2413000" progId="AcroExch.Document.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3048000"/>
                        <a:ext cx="2157413" cy="174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7200" y="152400"/>
            <a:ext cx="5410200" cy="1200150"/>
          </a:xfrm>
          <a:prstGeom prst="rect">
            <a:avLst/>
          </a:prstGeom>
          <a:noFill/>
        </p:spPr>
        <p:txBody>
          <a:bodyPr>
            <a:spAutoFit/>
          </a:bodyPr>
          <a:lstStyle/>
          <a:p>
            <a:pPr algn="ctr" defTabSz="911451">
              <a:defRPr/>
            </a:pPr>
            <a:r>
              <a:rPr lang="en-US" sz="3600" b="1" dirty="0">
                <a:solidFill>
                  <a:srgbClr val="1F497D"/>
                </a:solidFill>
                <a:latin typeface="Calibri"/>
                <a:ea typeface="MS PGothic" charset="0"/>
                <a:cs typeface="MS PGothic" charset="0"/>
                <a:hlinkClick r:id="rId2"/>
              </a:rPr>
              <a:t>www.CellR4.org</a:t>
            </a:r>
            <a:endParaRPr lang="en-US" sz="3600" b="1" dirty="0">
              <a:solidFill>
                <a:srgbClr val="1F497D"/>
              </a:solidFill>
              <a:latin typeface="Calibri"/>
              <a:ea typeface="MS PGothic" charset="0"/>
              <a:cs typeface="MS PGothic" charset="0"/>
            </a:endParaRPr>
          </a:p>
          <a:p>
            <a:pPr algn="ctr" defTabSz="911451">
              <a:defRPr/>
            </a:pPr>
            <a:endParaRPr lang="en-US" sz="3600" b="1" dirty="0">
              <a:solidFill>
                <a:srgbClr val="1F497D"/>
              </a:solidFill>
              <a:latin typeface="Calibri"/>
              <a:ea typeface="MS PGothic" charset="0"/>
              <a:cs typeface="MS PGothic" charset="0"/>
            </a:endParaRPr>
          </a:p>
        </p:txBody>
      </p:sp>
      <p:pic>
        <p:nvPicPr>
          <p:cNvPr id="503810" name="Picture 2"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19050"/>
            <a:ext cx="51577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3811" name="Picture 2" descr="Cure alliance logo with ww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5334000"/>
            <a:ext cx="356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2" name="Rectangle 3"/>
          <p:cNvSpPr>
            <a:spLocks noChangeArrowheads="1"/>
          </p:cNvSpPr>
          <p:nvPr/>
        </p:nvSpPr>
        <p:spPr bwMode="auto">
          <a:xfrm>
            <a:off x="5181600" y="979488"/>
            <a:ext cx="3962400" cy="427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spAutoFit/>
          </a:bodyPr>
          <a:lstStyle/>
          <a:p>
            <a:pPr fontAlgn="base">
              <a:spcBef>
                <a:spcPct val="0"/>
              </a:spcBef>
              <a:spcAft>
                <a:spcPct val="0"/>
              </a:spcAft>
            </a:pPr>
            <a:r>
              <a:rPr lang="en-US" sz="2800" b="1" smtClean="0">
                <a:solidFill>
                  <a:srgbClr val="FF0000"/>
                </a:solidFill>
                <a:latin typeface="Arial" charset="0"/>
                <a:ea typeface="MS PGothic" charset="0"/>
                <a:cs typeface="Arial" charset="0"/>
              </a:rPr>
              <a:t>The Cure Alliance     </a:t>
            </a:r>
            <a:r>
              <a:rPr lang="en-US" sz="2000" smtClean="0">
                <a:solidFill>
                  <a:srgbClr val="000000"/>
                </a:solidFill>
                <a:latin typeface="Arial" charset="0"/>
                <a:ea typeface="MS PGothic" charset="0"/>
                <a:cs typeface="Arial" charset="0"/>
              </a:rPr>
              <a:t>An</a:t>
            </a:r>
            <a:r>
              <a:rPr lang="en-US" sz="2000" smtClean="0">
                <a:solidFill>
                  <a:srgbClr val="254061"/>
                </a:solidFill>
                <a:latin typeface="Arial" charset="0"/>
                <a:ea typeface="MS PGothic" charset="0"/>
                <a:cs typeface="Arial" charset="0"/>
              </a:rPr>
              <a:t> </a:t>
            </a:r>
            <a:r>
              <a:rPr lang="en-US" sz="2000" b="1" smtClean="0">
                <a:solidFill>
                  <a:prstClr val="black"/>
                </a:solidFill>
                <a:latin typeface="Arial" charset="0"/>
                <a:ea typeface="MS PGothic" charset="0"/>
                <a:cs typeface="Arial" charset="0"/>
              </a:rPr>
              <a:t>international not-for-profit</a:t>
            </a:r>
            <a:r>
              <a:rPr lang="en-US" sz="2000" smtClean="0">
                <a:solidFill>
                  <a:srgbClr val="000000"/>
                </a:solidFill>
                <a:latin typeface="Arial" charset="0"/>
                <a:ea typeface="MS PGothic" charset="0"/>
                <a:cs typeface="Arial" charset="0"/>
              </a:rPr>
              <a:t> association of scientists, physicians and committed individuals who share the </a:t>
            </a:r>
            <a:r>
              <a:rPr lang="en-US" sz="2000" b="1" smtClean="0">
                <a:solidFill>
                  <a:srgbClr val="FF0000"/>
                </a:solidFill>
                <a:latin typeface="Arial" charset="0"/>
                <a:ea typeface="MS PGothic" charset="0"/>
                <a:cs typeface="Arial" charset="0"/>
              </a:rPr>
              <a:t>vision</a:t>
            </a:r>
            <a:r>
              <a:rPr lang="en-US" sz="2000" b="1" smtClean="0">
                <a:solidFill>
                  <a:srgbClr val="8585E0"/>
                </a:solidFill>
                <a:latin typeface="Arial" charset="0"/>
                <a:ea typeface="MS PGothic" charset="0"/>
                <a:cs typeface="Arial" charset="0"/>
              </a:rPr>
              <a:t> </a:t>
            </a:r>
            <a:r>
              <a:rPr lang="en-US" sz="2000" b="1" smtClean="0">
                <a:solidFill>
                  <a:srgbClr val="002060"/>
                </a:solidFill>
                <a:latin typeface="Arial" charset="0"/>
                <a:ea typeface="MS PGothic" charset="0"/>
                <a:cs typeface="Arial" charset="0"/>
              </a:rPr>
              <a:t>to promote international collaborations </a:t>
            </a:r>
            <a:r>
              <a:rPr lang="en-US" sz="2000" smtClean="0">
                <a:solidFill>
                  <a:srgbClr val="002060"/>
                </a:solidFill>
                <a:latin typeface="Arial" charset="0"/>
                <a:ea typeface="MS PGothic" charset="0"/>
                <a:cs typeface="Arial" charset="0"/>
              </a:rPr>
              <a:t>while </a:t>
            </a:r>
            <a:r>
              <a:rPr lang="en-US" sz="2000" b="1" smtClean="0">
                <a:solidFill>
                  <a:srgbClr val="002060"/>
                </a:solidFill>
                <a:latin typeface="Arial" charset="0"/>
                <a:ea typeface="MS PGothic" charset="0"/>
                <a:cs typeface="Arial" charset="0"/>
              </a:rPr>
              <a:t>overcoming the impediments and barriers to </a:t>
            </a:r>
            <a:r>
              <a:rPr lang="en-US" sz="2000" smtClean="0">
                <a:solidFill>
                  <a:srgbClr val="002060"/>
                </a:solidFill>
                <a:latin typeface="Arial" charset="0"/>
                <a:ea typeface="MS PGothic" charset="0"/>
                <a:cs typeface="Arial" charset="0"/>
              </a:rPr>
              <a:t>the development of </a:t>
            </a:r>
            <a:r>
              <a:rPr lang="en-US" sz="2000" b="1" smtClean="0">
                <a:solidFill>
                  <a:srgbClr val="002060"/>
                </a:solidFill>
                <a:latin typeface="Arial" charset="0"/>
                <a:ea typeface="MS PGothic" charset="0"/>
                <a:cs typeface="Arial" charset="0"/>
              </a:rPr>
              <a:t>cures </a:t>
            </a:r>
            <a:r>
              <a:rPr lang="en-US" sz="2000" smtClean="0">
                <a:solidFill>
                  <a:srgbClr val="002060"/>
                </a:solidFill>
                <a:latin typeface="Arial" charset="0"/>
                <a:ea typeface="MS PGothic" charset="0"/>
                <a:cs typeface="Arial" charset="0"/>
              </a:rPr>
              <a:t>for disease conditions now afflicting humankind</a:t>
            </a:r>
          </a:p>
          <a:p>
            <a:pPr fontAlgn="base">
              <a:spcBef>
                <a:spcPct val="0"/>
              </a:spcBef>
              <a:spcAft>
                <a:spcPct val="0"/>
              </a:spcAft>
            </a:pPr>
            <a:endParaRPr lang="en-US" sz="400" b="1" smtClean="0">
              <a:solidFill>
                <a:srgbClr val="376092"/>
              </a:solidFill>
              <a:latin typeface="Arial" charset="0"/>
              <a:ea typeface="MS PGothic" charset="0"/>
              <a:cs typeface="Arial" charset="0"/>
            </a:endParaRPr>
          </a:p>
          <a:p>
            <a:pPr fontAlgn="base">
              <a:spcBef>
                <a:spcPct val="0"/>
              </a:spcBef>
              <a:spcAft>
                <a:spcPct val="0"/>
              </a:spcAft>
            </a:pPr>
            <a:r>
              <a:rPr lang="en-US" sz="2000" b="1" smtClean="0">
                <a:solidFill>
                  <a:srgbClr val="1F497D"/>
                </a:solidFill>
                <a:latin typeface="Arial" charset="0"/>
                <a:ea typeface="MS PGothic" charset="0"/>
                <a:cs typeface="Arial" charset="0"/>
              </a:rPr>
              <a:t>Facebook:  The Cure Alliance</a:t>
            </a:r>
          </a:p>
          <a:p>
            <a:pPr fontAlgn="base">
              <a:spcBef>
                <a:spcPct val="0"/>
              </a:spcBef>
              <a:spcAft>
                <a:spcPct val="0"/>
              </a:spcAft>
            </a:pPr>
            <a:r>
              <a:rPr lang="en-US" sz="2000" b="1" smtClean="0">
                <a:solidFill>
                  <a:srgbClr val="1F497D"/>
                </a:solidFill>
                <a:latin typeface="Arial" charset="0"/>
                <a:ea typeface="MS PGothic" charset="0"/>
                <a:cs typeface="Arial" charset="0"/>
              </a:rPr>
              <a:t>Twitter: @CureAlliance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643850" y="1219200"/>
            <a:ext cx="5720938" cy="4514308"/>
            <a:chOff x="1643850" y="1219200"/>
            <a:chExt cx="5720938" cy="4514308"/>
          </a:xfrm>
        </p:grpSpPr>
        <p:grpSp>
          <p:nvGrpSpPr>
            <p:cNvPr id="23" name="Group 22"/>
            <p:cNvGrpSpPr/>
            <p:nvPr/>
          </p:nvGrpSpPr>
          <p:grpSpPr>
            <a:xfrm>
              <a:off x="1649788" y="1219200"/>
              <a:ext cx="5715000" cy="4448175"/>
              <a:chOff x="1649788" y="1219200"/>
              <a:chExt cx="5715000" cy="4448175"/>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788" y="1219200"/>
                <a:ext cx="5715000" cy="4448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Rectangle 18"/>
              <p:cNvSpPr/>
              <p:nvPr/>
            </p:nvSpPr>
            <p:spPr>
              <a:xfrm>
                <a:off x="6150182" y="4929328"/>
                <a:ext cx="1214606" cy="738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p:cNvSpPr/>
            <p:nvPr/>
          </p:nvSpPr>
          <p:spPr>
            <a:xfrm>
              <a:off x="1733517" y="2109379"/>
              <a:ext cx="1485711" cy="1242649"/>
            </a:xfrm>
            <a:prstGeom prst="ellipse">
              <a:avLst/>
            </a:prstGeom>
            <a:gradFill>
              <a:gsLst>
                <a:gs pos="0">
                  <a:schemeClr val="accent1">
                    <a:tint val="66000"/>
                    <a:satMod val="160000"/>
                    <a:alpha val="24000"/>
                  </a:schemeClr>
                </a:gs>
                <a:gs pos="79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555677" y="4590949"/>
              <a:ext cx="1586716" cy="1142559"/>
            </a:xfrm>
            <a:prstGeom prst="ellipse">
              <a:avLst/>
            </a:prstGeom>
            <a:gradFill>
              <a:gsLst>
                <a:gs pos="0">
                  <a:schemeClr val="accent1">
                    <a:tint val="66000"/>
                    <a:satMod val="160000"/>
                    <a:alpha val="24000"/>
                  </a:schemeClr>
                </a:gs>
                <a:gs pos="79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643850" y="3511647"/>
              <a:ext cx="1873703" cy="1777655"/>
            </a:xfrm>
            <a:prstGeom prst="ellipse">
              <a:avLst/>
            </a:prstGeom>
            <a:gradFill>
              <a:gsLst>
                <a:gs pos="0">
                  <a:schemeClr val="accent1">
                    <a:tint val="66000"/>
                    <a:satMod val="160000"/>
                    <a:alpha val="24000"/>
                  </a:schemeClr>
                </a:gs>
                <a:gs pos="79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914400" y="335878"/>
            <a:ext cx="7490577" cy="400110"/>
          </a:xfrm>
          <a:prstGeom prst="rect">
            <a:avLst/>
          </a:prstGeom>
          <a:noFill/>
        </p:spPr>
        <p:txBody>
          <a:bodyPr wrap="none" rtlCol="0">
            <a:spAutoFit/>
          </a:bodyPr>
          <a:lstStyle/>
          <a:p>
            <a:r>
              <a:rPr lang="en-US" sz="2000" b="1" dirty="0" smtClean="0">
                <a:solidFill>
                  <a:srgbClr val="FF0000"/>
                </a:solidFill>
              </a:rPr>
              <a:t>IMMUNE INTERVENTION IN T1D: state of the art and future direction </a:t>
            </a:r>
            <a:endParaRPr lang="en-US" sz="2000" b="1" dirty="0">
              <a:solidFill>
                <a:srgbClr val="FF0000"/>
              </a:solidFill>
            </a:endParaRPr>
          </a:p>
        </p:txBody>
      </p:sp>
      <p:sp>
        <p:nvSpPr>
          <p:cNvPr id="4" name="TextBox 3"/>
          <p:cNvSpPr txBox="1"/>
          <p:nvPr/>
        </p:nvSpPr>
        <p:spPr>
          <a:xfrm>
            <a:off x="4800600" y="6400799"/>
            <a:ext cx="4192173" cy="246221"/>
          </a:xfrm>
          <a:prstGeom prst="rect">
            <a:avLst/>
          </a:prstGeom>
          <a:noFill/>
        </p:spPr>
        <p:txBody>
          <a:bodyPr wrap="none" rtlCol="0">
            <a:spAutoFit/>
          </a:bodyPr>
          <a:lstStyle/>
          <a:p>
            <a:r>
              <a:rPr lang="en-US" sz="1000" i="1" dirty="0" smtClean="0"/>
              <a:t>Modified from </a:t>
            </a:r>
            <a:r>
              <a:rPr lang="en-US" sz="1000" i="1" dirty="0" err="1" smtClean="0"/>
              <a:t>Staeva</a:t>
            </a:r>
            <a:r>
              <a:rPr lang="en-US" sz="1000" i="1" dirty="0" smtClean="0"/>
              <a:t> T.P et all diabetes January 2013, </a:t>
            </a:r>
            <a:r>
              <a:rPr lang="en-US" sz="1000" i="1" dirty="0"/>
              <a:t>PMCID: PMC3526042</a:t>
            </a:r>
            <a:r>
              <a:rPr lang="en-US" sz="1000" i="1" dirty="0" smtClean="0"/>
              <a:t> </a:t>
            </a:r>
            <a:endParaRPr lang="en-US" sz="1000" i="1" dirty="0"/>
          </a:p>
        </p:txBody>
      </p:sp>
      <p:grpSp>
        <p:nvGrpSpPr>
          <p:cNvPr id="8" name="Group 7"/>
          <p:cNvGrpSpPr/>
          <p:nvPr/>
        </p:nvGrpSpPr>
        <p:grpSpPr>
          <a:xfrm rot="174433">
            <a:off x="5731008" y="2315050"/>
            <a:ext cx="647700" cy="647700"/>
            <a:chOff x="7372350" y="2238375"/>
            <a:chExt cx="647700" cy="647700"/>
          </a:xfrm>
        </p:grpSpPr>
        <p:cxnSp>
          <p:nvCxnSpPr>
            <p:cNvPr id="6" name="Straight Connector 5"/>
            <p:cNvCxnSpPr/>
            <p:nvPr/>
          </p:nvCxnSpPr>
          <p:spPr>
            <a:xfrm>
              <a:off x="7372350" y="2295525"/>
              <a:ext cx="6477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7372350" y="2295525"/>
              <a:ext cx="6477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860858" y="1234681"/>
            <a:ext cx="2141131" cy="923238"/>
            <a:chOff x="6860858" y="1234681"/>
            <a:chExt cx="2141131" cy="923238"/>
          </a:xfrm>
        </p:grpSpPr>
        <p:sp>
          <p:nvSpPr>
            <p:cNvPr id="10" name="Rounded Rectangular Callout 9"/>
            <p:cNvSpPr/>
            <p:nvPr/>
          </p:nvSpPr>
          <p:spPr>
            <a:xfrm>
              <a:off x="6860858" y="1234681"/>
              <a:ext cx="1673542" cy="923238"/>
            </a:xfrm>
            <a:prstGeom prst="wedgeRoundRectCallout">
              <a:avLst>
                <a:gd name="adj1" fmla="val -65420"/>
                <a:gd name="adj2" fmla="val 78040"/>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96686" y="1295400"/>
              <a:ext cx="2105303" cy="769441"/>
            </a:xfrm>
            <a:prstGeom prst="rect">
              <a:avLst/>
            </a:prstGeom>
            <a:noFill/>
          </p:spPr>
          <p:txBody>
            <a:bodyPr wrap="square" rtlCol="0">
              <a:spAutoFit/>
            </a:bodyPr>
            <a:lstStyle/>
            <a:p>
              <a:pPr marL="171450" indent="-171450">
                <a:buFont typeface="Arial" panose="020B0604020202020204" pitchFamily="34" charset="0"/>
                <a:buChar char="•"/>
              </a:pPr>
              <a:r>
                <a:rPr lang="en-US" sz="1100" dirty="0" smtClean="0">
                  <a:solidFill>
                    <a:srgbClr val="FF0000"/>
                  </a:solidFill>
                </a:rPr>
                <a:t>Induces state of immunosuppression</a:t>
              </a:r>
            </a:p>
            <a:p>
              <a:pPr marL="171450" indent="-171450">
                <a:buFont typeface="Arial" panose="020B0604020202020204" pitchFamily="34" charset="0"/>
                <a:buChar char="•"/>
              </a:pPr>
              <a:r>
                <a:rPr lang="en-US" sz="1100" dirty="0" smtClean="0">
                  <a:solidFill>
                    <a:srgbClr val="FF0000"/>
                  </a:solidFill>
                </a:rPr>
                <a:t>Needs indefinitely administration</a:t>
              </a:r>
              <a:endParaRPr lang="en-US" sz="1100" dirty="0">
                <a:solidFill>
                  <a:srgbClr val="FF0000"/>
                </a:solidFill>
              </a:endParaRPr>
            </a:p>
          </p:txBody>
        </p:sp>
      </p:grpSp>
      <p:grpSp>
        <p:nvGrpSpPr>
          <p:cNvPr id="16" name="Group 15"/>
          <p:cNvGrpSpPr/>
          <p:nvPr/>
        </p:nvGrpSpPr>
        <p:grpSpPr>
          <a:xfrm rot="174433">
            <a:off x="5543549" y="4359408"/>
            <a:ext cx="647700" cy="647700"/>
            <a:chOff x="7372350" y="2238375"/>
            <a:chExt cx="647700" cy="647700"/>
          </a:xfrm>
        </p:grpSpPr>
        <p:cxnSp>
          <p:nvCxnSpPr>
            <p:cNvPr id="17" name="Straight Connector 16"/>
            <p:cNvCxnSpPr/>
            <p:nvPr/>
          </p:nvCxnSpPr>
          <p:spPr>
            <a:xfrm>
              <a:off x="7372350" y="2295525"/>
              <a:ext cx="6477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7372350" y="2295525"/>
              <a:ext cx="6477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6705600" y="4929328"/>
            <a:ext cx="2133600" cy="938072"/>
            <a:chOff x="6705600" y="4929328"/>
            <a:chExt cx="1991100" cy="1090472"/>
          </a:xfrm>
        </p:grpSpPr>
        <p:sp>
          <p:nvSpPr>
            <p:cNvPr id="21" name="Rounded Rectangular Callout 20"/>
            <p:cNvSpPr/>
            <p:nvPr/>
          </p:nvSpPr>
          <p:spPr>
            <a:xfrm>
              <a:off x="6705600" y="4929328"/>
              <a:ext cx="1991100" cy="1090472"/>
            </a:xfrm>
            <a:prstGeom prst="wedgeRoundRectCallout">
              <a:avLst>
                <a:gd name="adj1" fmla="val -70269"/>
                <a:gd name="adj2" fmla="val -67023"/>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781800" y="5020218"/>
              <a:ext cx="1853433" cy="894445"/>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100" dirty="0" smtClean="0">
                  <a:solidFill>
                    <a:srgbClr val="FF0000"/>
                  </a:solidFill>
                </a:rPr>
                <a:t>Induce state of immunosuppression</a:t>
              </a:r>
            </a:p>
            <a:p>
              <a:pPr marL="171450" indent="-171450">
                <a:buFont typeface="Arial" panose="020B0604020202020204" pitchFamily="34" charset="0"/>
                <a:buChar char="•"/>
              </a:pPr>
              <a:r>
                <a:rPr lang="en-US" sz="1100" dirty="0" smtClean="0">
                  <a:solidFill>
                    <a:srgbClr val="FF0000"/>
                  </a:solidFill>
                </a:rPr>
                <a:t>No durable effect even if indefinitely administered</a:t>
              </a:r>
              <a:endParaRPr lang="en-US" sz="1100" dirty="0">
                <a:solidFill>
                  <a:srgbClr val="FF0000"/>
                </a:solidFill>
              </a:endParaRPr>
            </a:p>
          </p:txBody>
        </p:sp>
      </p:grpSp>
      <p:grpSp>
        <p:nvGrpSpPr>
          <p:cNvPr id="24" name="Group 23"/>
          <p:cNvGrpSpPr/>
          <p:nvPr/>
        </p:nvGrpSpPr>
        <p:grpSpPr>
          <a:xfrm rot="174433">
            <a:off x="5883408" y="3292609"/>
            <a:ext cx="647700" cy="647700"/>
            <a:chOff x="7372350" y="2238375"/>
            <a:chExt cx="647700" cy="647700"/>
          </a:xfrm>
        </p:grpSpPr>
        <p:cxnSp>
          <p:nvCxnSpPr>
            <p:cNvPr id="25" name="Straight Connector 24"/>
            <p:cNvCxnSpPr/>
            <p:nvPr/>
          </p:nvCxnSpPr>
          <p:spPr>
            <a:xfrm>
              <a:off x="7372350" y="2295525"/>
              <a:ext cx="6477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7372350" y="2295525"/>
              <a:ext cx="6477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7199745" y="2734263"/>
            <a:ext cx="1573589" cy="882196"/>
            <a:chOff x="6781800" y="4047132"/>
            <a:chExt cx="1573589" cy="1090472"/>
          </a:xfrm>
        </p:grpSpPr>
        <p:sp>
          <p:nvSpPr>
            <p:cNvPr id="28" name="Rounded Rectangular Callout 27"/>
            <p:cNvSpPr/>
            <p:nvPr/>
          </p:nvSpPr>
          <p:spPr>
            <a:xfrm>
              <a:off x="6781800" y="4047132"/>
              <a:ext cx="1573589" cy="1090472"/>
            </a:xfrm>
            <a:prstGeom prst="wedgeRoundRectCallout">
              <a:avLst>
                <a:gd name="adj1" fmla="val -79660"/>
                <a:gd name="adj2" fmla="val 45510"/>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858433" y="4107394"/>
              <a:ext cx="1420322" cy="769441"/>
            </a:xfrm>
            <a:prstGeom prst="rect">
              <a:avLst/>
            </a:prstGeom>
            <a:solidFill>
              <a:schemeClr val="bg1"/>
            </a:solidFill>
          </p:spPr>
          <p:txBody>
            <a:bodyPr wrap="square" rtlCol="0">
              <a:spAutoFit/>
            </a:bodyPr>
            <a:lstStyle/>
            <a:p>
              <a:pPr algn="ctr"/>
              <a:r>
                <a:rPr lang="en-US" sz="1100" dirty="0" smtClean="0">
                  <a:solidFill>
                    <a:srgbClr val="FF0000"/>
                  </a:solidFill>
                </a:rPr>
                <a:t>Immunosuppressive effect only for few weeks after treatment</a:t>
              </a:r>
              <a:endParaRPr lang="en-US" sz="1100" dirty="0">
                <a:solidFill>
                  <a:srgbClr val="FF0000"/>
                </a:solidFill>
              </a:endParaRPr>
            </a:p>
          </p:txBody>
        </p:sp>
      </p:grpSp>
      <p:grpSp>
        <p:nvGrpSpPr>
          <p:cNvPr id="30" name="Group 29"/>
          <p:cNvGrpSpPr/>
          <p:nvPr/>
        </p:nvGrpSpPr>
        <p:grpSpPr>
          <a:xfrm rot="174433">
            <a:off x="3758349" y="1661008"/>
            <a:ext cx="1017704" cy="993822"/>
            <a:chOff x="7372350" y="2238375"/>
            <a:chExt cx="647700" cy="647700"/>
          </a:xfrm>
        </p:grpSpPr>
        <p:cxnSp>
          <p:nvCxnSpPr>
            <p:cNvPr id="31" name="Straight Connector 30"/>
            <p:cNvCxnSpPr/>
            <p:nvPr/>
          </p:nvCxnSpPr>
          <p:spPr>
            <a:xfrm>
              <a:off x="7372350" y="2295525"/>
              <a:ext cx="6477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7372350" y="2295525"/>
              <a:ext cx="6477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533399" y="969758"/>
            <a:ext cx="2057770" cy="1011442"/>
            <a:chOff x="6781800" y="4047132"/>
            <a:chExt cx="1573589" cy="1090472"/>
          </a:xfrm>
        </p:grpSpPr>
        <p:sp>
          <p:nvSpPr>
            <p:cNvPr id="34" name="Rounded Rectangular Callout 33"/>
            <p:cNvSpPr/>
            <p:nvPr/>
          </p:nvSpPr>
          <p:spPr>
            <a:xfrm>
              <a:off x="6781800" y="4047132"/>
              <a:ext cx="1573589" cy="1090472"/>
            </a:xfrm>
            <a:prstGeom prst="wedgeRoundRectCallout">
              <a:avLst>
                <a:gd name="adj1" fmla="val 95842"/>
                <a:gd name="adj2" fmla="val 48651"/>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858432" y="4177586"/>
              <a:ext cx="1380133" cy="829562"/>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100" dirty="0" smtClean="0">
                  <a:solidFill>
                    <a:srgbClr val="FF0000"/>
                  </a:solidFill>
                </a:rPr>
                <a:t>Bystander effect</a:t>
              </a:r>
            </a:p>
            <a:p>
              <a:pPr marL="171450" indent="-171450">
                <a:buFont typeface="Arial" panose="020B0604020202020204" pitchFamily="34" charset="0"/>
                <a:buChar char="•"/>
              </a:pPr>
              <a:r>
                <a:rPr lang="en-US" sz="1100" dirty="0" smtClean="0">
                  <a:solidFill>
                    <a:srgbClr val="FF0000"/>
                  </a:solidFill>
                </a:rPr>
                <a:t>Multiple dose of vaccine</a:t>
              </a:r>
            </a:p>
            <a:p>
              <a:pPr marL="171450" indent="-171450">
                <a:buFont typeface="Arial" panose="020B0604020202020204" pitchFamily="34" charset="0"/>
                <a:buChar char="•"/>
              </a:pPr>
              <a:r>
                <a:rPr lang="en-US" sz="1100" dirty="0" smtClean="0">
                  <a:solidFill>
                    <a:srgbClr val="FF0000"/>
                  </a:solidFill>
                </a:rPr>
                <a:t>Risk of antigen spread</a:t>
              </a:r>
            </a:p>
            <a:p>
              <a:pPr marL="171450" indent="-171450">
                <a:buFont typeface="Arial" panose="020B0604020202020204" pitchFamily="34" charset="0"/>
                <a:buChar char="•"/>
              </a:pPr>
              <a:r>
                <a:rPr lang="en-US" sz="1100" dirty="0" smtClean="0">
                  <a:solidFill>
                    <a:srgbClr val="FF0000"/>
                  </a:solidFill>
                </a:rPr>
                <a:t>Not sufficient alone</a:t>
              </a:r>
            </a:p>
          </p:txBody>
        </p:sp>
      </p:grpSp>
      <p:grpSp>
        <p:nvGrpSpPr>
          <p:cNvPr id="38" name="Group 37"/>
          <p:cNvGrpSpPr/>
          <p:nvPr/>
        </p:nvGrpSpPr>
        <p:grpSpPr>
          <a:xfrm rot="174433">
            <a:off x="4025185" y="3280897"/>
            <a:ext cx="647700" cy="647700"/>
            <a:chOff x="7372350" y="2238375"/>
            <a:chExt cx="647700" cy="647700"/>
          </a:xfrm>
        </p:grpSpPr>
        <p:cxnSp>
          <p:nvCxnSpPr>
            <p:cNvPr id="39" name="Straight Connector 38"/>
            <p:cNvCxnSpPr/>
            <p:nvPr/>
          </p:nvCxnSpPr>
          <p:spPr>
            <a:xfrm>
              <a:off x="7372350" y="2295525"/>
              <a:ext cx="6477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7372350" y="2295525"/>
              <a:ext cx="6477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26096" y="2790549"/>
            <a:ext cx="1957190" cy="814199"/>
            <a:chOff x="6761845" y="4047132"/>
            <a:chExt cx="1496675" cy="877817"/>
          </a:xfrm>
        </p:grpSpPr>
        <p:sp>
          <p:nvSpPr>
            <p:cNvPr id="42" name="Rounded Rectangular Callout 41"/>
            <p:cNvSpPr/>
            <p:nvPr/>
          </p:nvSpPr>
          <p:spPr>
            <a:xfrm>
              <a:off x="6781800" y="4047132"/>
              <a:ext cx="1456765" cy="877817"/>
            </a:xfrm>
            <a:prstGeom prst="wedgeRoundRectCallout">
              <a:avLst>
                <a:gd name="adj1" fmla="val 129074"/>
                <a:gd name="adj2" fmla="val 60268"/>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761845" y="4199546"/>
              <a:ext cx="1496675" cy="647058"/>
            </a:xfrm>
            <a:prstGeom prst="rect">
              <a:avLst/>
            </a:prstGeom>
            <a:noFill/>
          </p:spPr>
          <p:txBody>
            <a:bodyPr wrap="square" rtlCol="0">
              <a:spAutoFit/>
            </a:bodyPr>
            <a:lstStyle/>
            <a:p>
              <a:pPr marL="171450" indent="-171450">
                <a:buFont typeface="Arial" panose="020B0604020202020204" pitchFamily="34" charset="0"/>
                <a:buChar char="•"/>
              </a:pPr>
              <a:r>
                <a:rPr lang="en-US" sz="1100" dirty="0" smtClean="0">
                  <a:solidFill>
                    <a:srgbClr val="FF0000"/>
                  </a:solidFill>
                </a:rPr>
                <a:t>Disease acceleration </a:t>
              </a:r>
            </a:p>
            <a:p>
              <a:pPr marL="171450" indent="-171450">
                <a:buFont typeface="Arial" panose="020B0604020202020204" pitchFamily="34" charset="0"/>
                <a:buChar char="•"/>
              </a:pPr>
              <a:r>
                <a:rPr lang="en-US" sz="1100" dirty="0" smtClean="0">
                  <a:solidFill>
                    <a:srgbClr val="FF0000"/>
                  </a:solidFill>
                </a:rPr>
                <a:t>Suboptimal administration of the agents </a:t>
              </a:r>
            </a:p>
          </p:txBody>
        </p:sp>
      </p:grpSp>
    </p:spTree>
    <p:extLst>
      <p:ext uri="{BB962C8B-B14F-4D97-AF65-F5344CB8AC3E}">
        <p14:creationId xmlns:p14="http://schemas.microsoft.com/office/powerpoint/2010/main" val="12557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5"/>
          <p:cNvGrpSpPr>
            <a:grpSpLocks/>
          </p:cNvGrpSpPr>
          <p:nvPr/>
        </p:nvGrpSpPr>
        <p:grpSpPr bwMode="auto">
          <a:xfrm>
            <a:off x="533400" y="469901"/>
            <a:ext cx="8305800" cy="1690195"/>
            <a:chOff x="381000" y="609600"/>
            <a:chExt cx="8305800" cy="1687981"/>
          </a:xfrm>
        </p:grpSpPr>
        <p:sp>
          <p:nvSpPr>
            <p:cNvPr id="26628" name="TextBox 3"/>
            <p:cNvSpPr txBox="1">
              <a:spLocks noChangeArrowheads="1"/>
            </p:cNvSpPr>
            <p:nvPr/>
          </p:nvSpPr>
          <p:spPr bwMode="auto">
            <a:xfrm>
              <a:off x="381000" y="914400"/>
              <a:ext cx="8305800" cy="1383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prstClr val="black"/>
                  </a:solidFill>
                </a:rPr>
                <a:t>Administration of CD4</a:t>
              </a:r>
              <a:r>
                <a:rPr lang="en-US" sz="2800" b="1" baseline="30000" smtClean="0">
                  <a:solidFill>
                    <a:prstClr val="black"/>
                  </a:solidFill>
                </a:rPr>
                <a:t>+</a:t>
              </a:r>
              <a:r>
                <a:rPr lang="en-US" sz="2800" b="1" smtClean="0">
                  <a:solidFill>
                    <a:prstClr val="black"/>
                  </a:solidFill>
                </a:rPr>
                <a:t>CD25</a:t>
              </a:r>
              <a:r>
                <a:rPr lang="en-US" sz="2800" b="1" baseline="30000" smtClean="0">
                  <a:solidFill>
                    <a:prstClr val="black"/>
                  </a:solidFill>
                </a:rPr>
                <a:t>high</a:t>
              </a:r>
              <a:r>
                <a:rPr lang="en-US" sz="2800" b="1" smtClean="0">
                  <a:solidFill>
                    <a:prstClr val="black"/>
                  </a:solidFill>
                </a:rPr>
                <a:t>CD127</a:t>
              </a:r>
              <a:r>
                <a:rPr lang="en-US" sz="2800" b="1" baseline="30000" smtClean="0">
                  <a:solidFill>
                    <a:prstClr val="black"/>
                  </a:solidFill>
                </a:rPr>
                <a:t>- </a:t>
              </a:r>
              <a:r>
                <a:rPr lang="en-US" sz="2800" b="1" smtClean="0">
                  <a:solidFill>
                    <a:prstClr val="black"/>
                  </a:solidFill>
                </a:rPr>
                <a:t>Regulatory T Cells Preserves </a:t>
              </a:r>
              <a:r>
                <a:rPr lang="en-US" sz="2800" b="1" smtClean="0">
                  <a:solidFill>
                    <a:prstClr val="black"/>
                  </a:solidFill>
                  <a:latin typeface="Symbol" charset="0"/>
                </a:rPr>
                <a:t>b</a:t>
              </a:r>
              <a:r>
                <a:rPr lang="en-US" sz="2800" b="1" smtClean="0">
                  <a:solidFill>
                    <a:prstClr val="black"/>
                  </a:solidFill>
                </a:rPr>
                <a:t>-Cell Function in Type 1 Diabetes in Children</a:t>
              </a:r>
            </a:p>
          </p:txBody>
        </p:sp>
        <p:sp>
          <p:nvSpPr>
            <p:cNvPr id="26629" name="TextBox 4"/>
            <p:cNvSpPr txBox="1">
              <a:spLocks noChangeArrowheads="1"/>
            </p:cNvSpPr>
            <p:nvPr/>
          </p:nvSpPr>
          <p:spPr bwMode="auto">
            <a:xfrm>
              <a:off x="3581400" y="609600"/>
              <a:ext cx="1981200" cy="36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E60000"/>
                  </a:solidFill>
                </a:rPr>
                <a:t>Featured Article</a:t>
              </a:r>
              <a:r>
                <a:rPr lang="en-US" sz="1800" smtClean="0">
                  <a:solidFill>
                    <a:srgbClr val="E60000"/>
                  </a:solidFill>
                </a:rPr>
                <a:t>:</a:t>
              </a:r>
            </a:p>
          </p:txBody>
        </p:sp>
      </p:grpSp>
      <p:sp>
        <p:nvSpPr>
          <p:cNvPr id="26626" name="TextBox 6"/>
          <p:cNvSpPr txBox="1">
            <a:spLocks noChangeArrowheads="1"/>
          </p:cNvSpPr>
          <p:nvPr/>
        </p:nvSpPr>
        <p:spPr bwMode="auto">
          <a:xfrm>
            <a:off x="533400" y="2759076"/>
            <a:ext cx="86106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prstClr val="black"/>
                </a:solidFill>
              </a:rPr>
              <a:t>Natalia Marek-Trzonkowska, V.M.D., Ph.D., Małgorzata Myśliwiec, M.D., Ph.D., Anita Dobyszuk, M.S.C., Marcelina Grabowska, M.S.C., Ilona Techmańska, M.D., Jolanta Juścińska, M.D., Ph.D., Magdalena A. Wujtewicz, M.D., Ph.D., Piotr Witkowski, M.D., Ph.D., Wojciech Młynarski, M.D., Ph.D., Anna Balcerska, M.D., Ph.D., Jolanta Myśliwska, M.D., Ph.D., Piotr Trzonowski, M.D., Ph.D.</a:t>
            </a:r>
          </a:p>
        </p:txBody>
      </p:sp>
      <p:sp>
        <p:nvSpPr>
          <p:cNvPr id="26627" name="TextBox 7"/>
          <p:cNvSpPr txBox="1">
            <a:spLocks noChangeArrowheads="1"/>
          </p:cNvSpPr>
          <p:nvPr/>
        </p:nvSpPr>
        <p:spPr bwMode="auto">
          <a:xfrm>
            <a:off x="3581400" y="4800600"/>
            <a:ext cx="2514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smtClean="0">
                <a:solidFill>
                  <a:prstClr val="black"/>
                </a:solidFill>
              </a:rPr>
              <a:t>Diabetes Care </a:t>
            </a:r>
          </a:p>
          <a:p>
            <a:pPr algn="ctr" eaLnBrk="1" fontAlgn="base" hangingPunct="1">
              <a:spcBef>
                <a:spcPct val="0"/>
              </a:spcBef>
              <a:spcAft>
                <a:spcPct val="0"/>
              </a:spcAft>
            </a:pPr>
            <a:r>
              <a:rPr lang="en-US" sz="1800" smtClean="0">
                <a:solidFill>
                  <a:prstClr val="black"/>
                </a:solidFill>
                <a:hlinkClick r:id="rId2"/>
              </a:rPr>
              <a:t>Volume 35: 1817-1820</a:t>
            </a:r>
            <a:endParaRPr lang="en-US" sz="1800" smtClean="0">
              <a:solidFill>
                <a:prstClr val="black"/>
              </a:solidFill>
            </a:endParaRPr>
          </a:p>
          <a:p>
            <a:pPr algn="ctr" eaLnBrk="1" fontAlgn="base" hangingPunct="1">
              <a:spcBef>
                <a:spcPct val="0"/>
              </a:spcBef>
              <a:spcAft>
                <a:spcPct val="0"/>
              </a:spcAft>
            </a:pPr>
            <a:r>
              <a:rPr lang="en-US" sz="1800" smtClean="0">
                <a:solidFill>
                  <a:prstClr val="black"/>
                </a:solidFill>
              </a:rPr>
              <a:t>September, 2012</a:t>
            </a:r>
          </a:p>
        </p:txBody>
      </p:sp>
    </p:spTree>
    <p:extLst>
      <p:ext uri="{BB962C8B-B14F-4D97-AF65-F5344CB8AC3E}">
        <p14:creationId xmlns:p14="http://schemas.microsoft.com/office/powerpoint/2010/main" val="3710347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5"/>
          <p:cNvSpPr>
            <a:spLocks noChangeArrowheads="1"/>
          </p:cNvSpPr>
          <p:nvPr/>
        </p:nvSpPr>
        <p:spPr bwMode="auto">
          <a:xfrm>
            <a:off x="533400" y="6553201"/>
            <a:ext cx="4724400" cy="272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hangingPunct="0">
              <a:lnSpc>
                <a:spcPct val="97000"/>
              </a:lnSpc>
              <a:spcBef>
                <a:spcPct val="0"/>
              </a:spcBef>
              <a:spcAft>
                <a:spcPct val="0"/>
              </a:spcAft>
              <a:buClr>
                <a:srgbClr val="FFFFFF"/>
              </a:buClr>
              <a:buSzPct val="45000"/>
              <a:buFont typeface="StarSymbol" charset="0"/>
              <a:buNone/>
              <a:tabLst>
                <a:tab pos="723900" algn="l"/>
                <a:tab pos="1447800" algn="l"/>
                <a:tab pos="2171700" algn="l"/>
                <a:tab pos="2895600" algn="l"/>
                <a:tab pos="3619500" algn="l"/>
              </a:tabLst>
            </a:pPr>
            <a:r>
              <a:rPr lang="en-US" sz="1200" b="1" smtClean="0">
                <a:solidFill>
                  <a:prstClr val="black"/>
                </a:solidFill>
                <a:latin typeface="Arial" charset="0"/>
                <a:ea typeface="ＭＳ Ｐゴシック" charset="0"/>
                <a:cs typeface="ＭＳ Ｐゴシック" charset="0"/>
              </a:rPr>
              <a:t>Marek-Trzonkowska  N </a:t>
            </a:r>
            <a:r>
              <a:rPr lang="en-GB" sz="1200" b="1" smtClean="0">
                <a:solidFill>
                  <a:prstClr val="black"/>
                </a:solidFill>
                <a:latin typeface="Arial" charset="0"/>
                <a:ea typeface="ＭＳ Ｐゴシック" charset="0"/>
                <a:cs typeface="ＭＳ Ｐゴシック" charset="0"/>
              </a:rPr>
              <a:t>et al. Diabetes Care 2012;35:1817-1820</a:t>
            </a:r>
          </a:p>
        </p:txBody>
      </p:sp>
      <p:pic>
        <p:nvPicPr>
          <p:cNvPr id="36866" name="Picture 8" descr="S:\Publications\Journals\Care\Powerpoint Articles\September\dc12-0038\dc12-0038-fi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
            <a:ext cx="4419600" cy="628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79316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87" name="Rectangle 943"/>
          <p:cNvSpPr>
            <a:spLocks noGrp="1" noChangeArrowheads="1"/>
          </p:cNvSpPr>
          <p:nvPr>
            <p:ph type="title"/>
          </p:nvPr>
        </p:nvSpPr>
        <p:spPr>
          <a:xfrm>
            <a:off x="5638800" y="152400"/>
            <a:ext cx="3309403" cy="3276600"/>
          </a:xfrm>
        </p:spPr>
        <p:txBody>
          <a:bodyPr>
            <a:normAutofit fontScale="90000"/>
          </a:bodyPr>
          <a:lstStyle/>
          <a:p>
            <a:pPr algn="r"/>
            <a:r>
              <a:rPr lang="en-US" altLang="en-US" sz="2800" b="1" dirty="0" smtClean="0">
                <a:solidFill>
                  <a:srgbClr val="3366FF"/>
                </a:solidFill>
              </a:rPr>
              <a:t>Jay Skyler</a:t>
            </a:r>
            <a:br>
              <a:rPr lang="en-US" altLang="en-US" sz="2800" b="1" dirty="0" smtClean="0">
                <a:solidFill>
                  <a:srgbClr val="3366FF"/>
                </a:solidFill>
              </a:rPr>
            </a:br>
            <a:r>
              <a:rPr lang="en-US" altLang="en-US" sz="2600" b="1" dirty="0" smtClean="0">
                <a:solidFill>
                  <a:schemeClr val="tx1"/>
                </a:solidFill>
              </a:rPr>
              <a:t>Jennifer Marks</a:t>
            </a:r>
            <a:br>
              <a:rPr lang="en-US" altLang="en-US" sz="2600" b="1" dirty="0" smtClean="0">
                <a:solidFill>
                  <a:schemeClr val="tx1"/>
                </a:solidFill>
              </a:rPr>
            </a:br>
            <a:r>
              <a:rPr lang="en-US" altLang="en-US" sz="2600" b="1" dirty="0" smtClean="0">
                <a:solidFill>
                  <a:schemeClr val="tx1"/>
                </a:solidFill>
              </a:rPr>
              <a:t>Alberto </a:t>
            </a:r>
            <a:r>
              <a:rPr lang="en-US" altLang="en-US" sz="2600" b="1" dirty="0" err="1" smtClean="0">
                <a:solidFill>
                  <a:schemeClr val="tx1"/>
                </a:solidFill>
              </a:rPr>
              <a:t>Pugliese</a:t>
            </a:r>
            <a:r>
              <a:rPr lang="en-US" altLang="en-US" sz="2600" b="1" dirty="0" smtClean="0">
                <a:solidFill>
                  <a:schemeClr val="tx1"/>
                </a:solidFill>
              </a:rPr>
              <a:t/>
            </a:r>
            <a:br>
              <a:rPr lang="en-US" altLang="en-US" sz="2600" b="1" dirty="0" smtClean="0">
                <a:solidFill>
                  <a:schemeClr val="tx1"/>
                </a:solidFill>
              </a:rPr>
            </a:br>
            <a:r>
              <a:rPr lang="en-US" altLang="en-US" sz="2600" b="1" dirty="0" smtClean="0">
                <a:solidFill>
                  <a:schemeClr val="tx1"/>
                </a:solidFill>
              </a:rPr>
              <a:t>Jay </a:t>
            </a:r>
            <a:r>
              <a:rPr lang="en-US" altLang="en-US" sz="2600" b="1" dirty="0" err="1" smtClean="0">
                <a:solidFill>
                  <a:schemeClr val="tx1"/>
                </a:solidFill>
              </a:rPr>
              <a:t>Sosenko</a:t>
            </a:r>
            <a:r>
              <a:rPr lang="en-US" altLang="en-US" sz="2600" b="1" dirty="0" smtClean="0">
                <a:solidFill>
                  <a:schemeClr val="tx1"/>
                </a:solidFill>
              </a:rPr>
              <a:t/>
            </a:r>
            <a:br>
              <a:rPr lang="en-US" altLang="en-US" sz="2600" b="1" dirty="0" smtClean="0">
                <a:solidFill>
                  <a:schemeClr val="tx1"/>
                </a:solidFill>
              </a:rPr>
            </a:br>
            <a:r>
              <a:rPr lang="en-US" altLang="en-US" sz="2600" b="1" dirty="0" smtClean="0">
                <a:solidFill>
                  <a:schemeClr val="tx1"/>
                </a:solidFill>
              </a:rPr>
              <a:t>Lisa </a:t>
            </a:r>
            <a:r>
              <a:rPr lang="en-US" altLang="en-US" sz="2600" b="1" dirty="0" err="1" smtClean="0">
                <a:solidFill>
                  <a:schemeClr val="tx1"/>
                </a:solidFill>
              </a:rPr>
              <a:t>Rafkin</a:t>
            </a:r>
            <a:r>
              <a:rPr lang="en-US" altLang="en-US" sz="2600" b="1" dirty="0" smtClean="0">
                <a:solidFill>
                  <a:schemeClr val="tx1"/>
                </a:solidFill>
              </a:rPr>
              <a:t/>
            </a:r>
            <a:br>
              <a:rPr lang="en-US" altLang="en-US" sz="2600" b="1" dirty="0" smtClean="0">
                <a:solidFill>
                  <a:schemeClr val="tx1"/>
                </a:solidFill>
              </a:rPr>
            </a:br>
            <a:r>
              <a:rPr lang="en-US" altLang="en-US" sz="2600" b="1" dirty="0" smtClean="0">
                <a:solidFill>
                  <a:schemeClr val="tx1"/>
                </a:solidFill>
              </a:rPr>
              <a:t>Della Matheson</a:t>
            </a:r>
            <a:br>
              <a:rPr lang="en-US" altLang="en-US" sz="2600" b="1" dirty="0" smtClean="0">
                <a:solidFill>
                  <a:schemeClr val="tx1"/>
                </a:solidFill>
              </a:rPr>
            </a:br>
            <a:r>
              <a:rPr lang="en-US" altLang="en-US" sz="2600" b="1" dirty="0" smtClean="0">
                <a:solidFill>
                  <a:schemeClr val="tx1"/>
                </a:solidFill>
              </a:rPr>
              <a:t>Carlos </a:t>
            </a:r>
            <a:r>
              <a:rPr lang="en-US" altLang="en-US" sz="2600" b="1" dirty="0" err="1" smtClean="0">
                <a:solidFill>
                  <a:schemeClr val="tx1"/>
                </a:solidFill>
              </a:rPr>
              <a:t>Blaschke</a:t>
            </a:r>
            <a:r>
              <a:rPr lang="en-US" altLang="en-US" sz="2600" b="1" dirty="0" smtClean="0">
                <a:solidFill>
                  <a:schemeClr val="tx1"/>
                </a:solidFill>
              </a:rPr>
              <a:t/>
            </a:r>
            <a:br>
              <a:rPr lang="en-US" altLang="en-US" sz="2600" b="1" dirty="0" smtClean="0">
                <a:solidFill>
                  <a:schemeClr val="tx1"/>
                </a:solidFill>
              </a:rPr>
            </a:br>
            <a:endParaRPr lang="en-US" altLang="en-US" sz="2600" b="1" dirty="0">
              <a:solidFill>
                <a:schemeClr val="tx1"/>
              </a:solidFill>
            </a:endParaRPr>
          </a:p>
        </p:txBody>
      </p:sp>
      <p:sp>
        <p:nvSpPr>
          <p:cNvPr id="4" name="TextBox 3"/>
          <p:cNvSpPr txBox="1"/>
          <p:nvPr/>
        </p:nvSpPr>
        <p:spPr>
          <a:xfrm>
            <a:off x="6400800" y="3048000"/>
            <a:ext cx="2505324" cy="461665"/>
          </a:xfrm>
          <a:prstGeom prst="rect">
            <a:avLst/>
          </a:prstGeom>
          <a:solidFill>
            <a:srgbClr val="B9CDE5"/>
          </a:solidFill>
        </p:spPr>
        <p:txBody>
          <a:bodyPr wrap="square" rtlCol="0">
            <a:spAutoFit/>
          </a:bodyPr>
          <a:lstStyle/>
          <a:p>
            <a:pPr defTabSz="914400"/>
            <a:r>
              <a:rPr lang="en-US" sz="1200" b="1" dirty="0">
                <a:solidFill>
                  <a:srgbClr val="000000"/>
                </a:solidFill>
                <a:latin typeface="Arial"/>
              </a:rPr>
              <a:t>Funding Sources: </a:t>
            </a:r>
          </a:p>
          <a:p>
            <a:pPr defTabSz="914400"/>
            <a:r>
              <a:rPr lang="en-US" sz="1200" b="1" dirty="0">
                <a:solidFill>
                  <a:srgbClr val="000000"/>
                </a:solidFill>
                <a:latin typeface="Arial"/>
              </a:rPr>
              <a:t>NIH, DRIF, JDRF, ADA. Industry</a:t>
            </a:r>
            <a:endParaRPr lang="en-US" dirty="0">
              <a:solidFill>
                <a:srgbClr val="000000"/>
              </a:solidFill>
              <a:latin typeface="Arial"/>
            </a:endParaRPr>
          </a:p>
        </p:txBody>
      </p:sp>
      <p:pic>
        <p:nvPicPr>
          <p:cNvPr id="2" name="Picture 1" descr="Jay Skyler Head Shot.jpg"/>
          <p:cNvPicPr>
            <a:picLocks noChangeAspect="1"/>
          </p:cNvPicPr>
          <p:nvPr/>
        </p:nvPicPr>
        <p:blipFill rotWithShape="1">
          <a:blip r:embed="rId3" cstate="print">
            <a:extLst>
              <a:ext uri="{28A0092B-C50C-407E-A947-70E740481C1C}">
                <a14:useLocalDpi xmlns:a14="http://schemas.microsoft.com/office/drawing/2010/main" val="0"/>
              </a:ext>
            </a:extLst>
          </a:blip>
          <a:srcRect l="21582" t="11278" r="20416" b="20957"/>
          <a:stretch/>
        </p:blipFill>
        <p:spPr>
          <a:xfrm>
            <a:off x="407840" y="22579"/>
            <a:ext cx="1629389" cy="1806222"/>
          </a:xfrm>
          <a:prstGeom prst="rect">
            <a:avLst/>
          </a:prstGeom>
        </p:spPr>
      </p:pic>
      <p:pic>
        <p:nvPicPr>
          <p:cNvPr id="149" name="Picture 3" descr="m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8006" y="31044"/>
            <a:ext cx="1517424" cy="1797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0" name="Picture 2" descr="Alberto Pugliese"/>
          <p:cNvPicPr>
            <a:picLocks noChangeAspect="1" noChangeArrowheads="1"/>
          </p:cNvPicPr>
          <p:nvPr/>
        </p:nvPicPr>
        <p:blipFill rotWithShape="1">
          <a:blip r:embed="rId5">
            <a:extLst>
              <a:ext uri="{28A0092B-C50C-407E-A947-70E740481C1C}">
                <a14:useLocalDpi xmlns:a14="http://schemas.microsoft.com/office/drawing/2010/main" val="0"/>
              </a:ext>
            </a:extLst>
          </a:blip>
          <a:srcRect l="17257" r="43667" b="33179"/>
          <a:stretch/>
        </p:blipFill>
        <p:spPr bwMode="auto">
          <a:xfrm>
            <a:off x="3684440" y="33867"/>
            <a:ext cx="1649560" cy="1732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1" name="Picture 5" descr="sosenk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828800"/>
            <a:ext cx="1447799" cy="1715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 name="Picture 6" descr="rafkinmerv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828801"/>
            <a:ext cx="1447800" cy="171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1890889" y="4600222"/>
            <a:ext cx="184666" cy="369332"/>
          </a:xfrm>
          <a:prstGeom prst="rect">
            <a:avLst/>
          </a:prstGeom>
          <a:noFill/>
        </p:spPr>
        <p:txBody>
          <a:bodyPr wrap="none" rtlCol="0">
            <a:spAutoFit/>
          </a:bodyPr>
          <a:lstStyle/>
          <a:p>
            <a:pPr defTabSz="914400"/>
            <a:endParaRPr lang="en-US" dirty="0">
              <a:solidFill>
                <a:srgbClr val="000000"/>
              </a:solidFill>
              <a:latin typeface="Arial"/>
            </a:endParaRPr>
          </a:p>
        </p:txBody>
      </p:sp>
      <p:pic>
        <p:nvPicPr>
          <p:cNvPr id="155" name="Picture 9" descr="IMG_0013.JPG"/>
          <p:cNvPicPr>
            <a:picLocks noChangeAspect="1"/>
          </p:cNvPicPr>
          <p:nvPr/>
        </p:nvPicPr>
        <p:blipFill rotWithShape="1">
          <a:blip r:embed="rId8">
            <a:extLst>
              <a:ext uri="{28A0092B-C50C-407E-A947-70E740481C1C}">
                <a14:useLocalDpi xmlns:a14="http://schemas.microsoft.com/office/drawing/2010/main" val="0"/>
              </a:ext>
            </a:extLst>
          </a:blip>
          <a:srcRect l="29480" t="32341" r="51173" b="38094"/>
          <a:stretch/>
        </p:blipFill>
        <p:spPr bwMode="auto">
          <a:xfrm>
            <a:off x="2895600" y="1828799"/>
            <a:ext cx="1507067" cy="172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 name="Picture 9" descr="IMG_0013.JPG"/>
          <p:cNvPicPr>
            <a:picLocks noChangeAspect="1"/>
          </p:cNvPicPr>
          <p:nvPr/>
        </p:nvPicPr>
        <p:blipFill rotWithShape="1">
          <a:blip r:embed="rId8">
            <a:extLst>
              <a:ext uri="{28A0092B-C50C-407E-A947-70E740481C1C}">
                <a14:useLocalDpi xmlns:a14="http://schemas.microsoft.com/office/drawing/2010/main" val="0"/>
              </a:ext>
            </a:extLst>
          </a:blip>
          <a:srcRect l="7757" t="20284" r="73390" b="47239"/>
          <a:stretch/>
        </p:blipFill>
        <p:spPr bwMode="auto">
          <a:xfrm>
            <a:off x="4419600" y="1828800"/>
            <a:ext cx="1295400" cy="1673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 name="Rectangle 943"/>
          <p:cNvSpPr txBox="1">
            <a:spLocks noChangeArrowheads="1"/>
          </p:cNvSpPr>
          <p:nvPr/>
        </p:nvSpPr>
        <p:spPr bwMode="auto">
          <a:xfrm>
            <a:off x="609600" y="3581400"/>
            <a:ext cx="8077200" cy="25146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altLang="en-US" sz="2800" b="1" dirty="0" smtClean="0">
                <a:solidFill>
                  <a:srgbClr val="3366FF"/>
                </a:solidFill>
                <a:latin typeface="Arial"/>
              </a:rPr>
              <a:t>Type 1 Diabetes TrialNet </a:t>
            </a:r>
            <a:r>
              <a:rPr lang="en-US" altLang="en-US" sz="3600" b="1" dirty="0" smtClean="0">
                <a:solidFill>
                  <a:srgbClr val="3366FF"/>
                </a:solidFill>
                <a:latin typeface="Arial"/>
              </a:rPr>
              <a:t/>
            </a:r>
            <a:br>
              <a:rPr lang="en-US" altLang="en-US" sz="3600" b="1" dirty="0" smtClean="0">
                <a:solidFill>
                  <a:srgbClr val="3366FF"/>
                </a:solidFill>
                <a:latin typeface="Arial"/>
              </a:rPr>
            </a:br>
            <a:r>
              <a:rPr lang="en-US" altLang="en-US" sz="2200" b="1" dirty="0" smtClean="0">
                <a:solidFill>
                  <a:srgbClr val="000000"/>
                </a:solidFill>
                <a:latin typeface="Arial"/>
              </a:rPr>
              <a:t>Oral insulin for prevention of T1D</a:t>
            </a:r>
          </a:p>
          <a:p>
            <a:pPr defTabSz="914400"/>
            <a:r>
              <a:rPr lang="en-US" altLang="en-US" sz="2200" b="1" dirty="0" err="1" smtClean="0">
                <a:solidFill>
                  <a:srgbClr val="000000"/>
                </a:solidFill>
                <a:latin typeface="Arial"/>
              </a:rPr>
              <a:t>Abatacept</a:t>
            </a:r>
            <a:r>
              <a:rPr lang="en-US" altLang="en-US" sz="2200" b="1" dirty="0" smtClean="0">
                <a:solidFill>
                  <a:srgbClr val="000000"/>
                </a:solidFill>
                <a:latin typeface="Arial"/>
              </a:rPr>
              <a:t> (co-stimulation blockade) for prevention of T1D</a:t>
            </a:r>
          </a:p>
          <a:p>
            <a:pPr defTabSz="914400"/>
            <a:r>
              <a:rPr lang="en-US" altLang="en-US" sz="2200" b="1" dirty="0" smtClean="0">
                <a:solidFill>
                  <a:srgbClr val="000000"/>
                </a:solidFill>
                <a:latin typeface="Arial"/>
              </a:rPr>
              <a:t>Teplizumab (anti-CD3) for prevention of T1D</a:t>
            </a:r>
          </a:p>
          <a:p>
            <a:pPr defTabSz="914400"/>
            <a:r>
              <a:rPr lang="en-US" altLang="en-US" sz="2200" b="1" dirty="0" smtClean="0">
                <a:solidFill>
                  <a:srgbClr val="000000"/>
                </a:solidFill>
                <a:latin typeface="Arial"/>
              </a:rPr>
              <a:t>ATG-GCSF in new-onset T1D*</a:t>
            </a:r>
          </a:p>
          <a:p>
            <a:pPr defTabSz="914400"/>
            <a:r>
              <a:rPr lang="en-US" altLang="en-US" sz="2200" b="1" dirty="0" smtClean="0">
                <a:solidFill>
                  <a:srgbClr val="000000"/>
                </a:solidFill>
                <a:latin typeface="Arial"/>
              </a:rPr>
              <a:t>Regulatory T-cells in new-onset T1D*</a:t>
            </a:r>
          </a:p>
          <a:p>
            <a:pPr defTabSz="914400"/>
            <a:r>
              <a:rPr lang="en-US" altLang="en-US" sz="2200" b="1" dirty="0" smtClean="0">
                <a:solidFill>
                  <a:srgbClr val="000000"/>
                </a:solidFill>
                <a:latin typeface="Arial"/>
              </a:rPr>
              <a:t>Dendritic cells in new-onset T1D*</a:t>
            </a:r>
            <a:endParaRPr lang="en-US" altLang="en-US" sz="2200" b="1" dirty="0">
              <a:solidFill>
                <a:srgbClr val="000000"/>
              </a:solidFill>
              <a:latin typeface="Arial"/>
            </a:endParaRPr>
          </a:p>
        </p:txBody>
      </p:sp>
      <p:sp>
        <p:nvSpPr>
          <p:cNvPr id="8" name="TextBox 7"/>
          <p:cNvSpPr txBox="1"/>
          <p:nvPr/>
        </p:nvSpPr>
        <p:spPr>
          <a:xfrm>
            <a:off x="990600" y="6248400"/>
            <a:ext cx="7519406" cy="400110"/>
          </a:xfrm>
          <a:prstGeom prst="rect">
            <a:avLst/>
          </a:prstGeom>
          <a:noFill/>
          <a:ln>
            <a:solidFill>
              <a:srgbClr val="000000"/>
            </a:solidFill>
          </a:ln>
        </p:spPr>
        <p:txBody>
          <a:bodyPr wrap="none" rtlCol="0">
            <a:spAutoFit/>
          </a:bodyPr>
          <a:lstStyle/>
          <a:p>
            <a:pPr defTabSz="914400"/>
            <a:r>
              <a:rPr lang="en-US" sz="2000" b="1" dirty="0">
                <a:solidFill>
                  <a:srgbClr val="000000"/>
                </a:solidFill>
                <a:latin typeface="Arial"/>
              </a:rPr>
              <a:t>Other studies:  </a:t>
            </a:r>
            <a:r>
              <a:rPr lang="en-US" sz="2000" b="1" dirty="0" err="1">
                <a:solidFill>
                  <a:srgbClr val="000000"/>
                </a:solidFill>
                <a:latin typeface="Arial"/>
              </a:rPr>
              <a:t>Viacyte</a:t>
            </a:r>
            <a:r>
              <a:rPr lang="en-US" sz="2000" b="1" dirty="0">
                <a:solidFill>
                  <a:srgbClr val="000000"/>
                </a:solidFill>
                <a:latin typeface="Arial"/>
              </a:rPr>
              <a:t> </a:t>
            </a:r>
            <a:r>
              <a:rPr lang="en-US" sz="2000" b="1" dirty="0" err="1">
                <a:solidFill>
                  <a:srgbClr val="000000"/>
                </a:solidFill>
                <a:latin typeface="Arial"/>
              </a:rPr>
              <a:t>hESCs</a:t>
            </a:r>
            <a:r>
              <a:rPr lang="en-US" sz="2000" b="1" dirty="0">
                <a:solidFill>
                  <a:srgbClr val="000000"/>
                </a:solidFill>
                <a:latin typeface="Arial"/>
              </a:rPr>
              <a:t> in T1D;  Low-dose IL-2 in T1D</a:t>
            </a:r>
          </a:p>
        </p:txBody>
      </p:sp>
    </p:spTree>
    <p:extLst>
      <p:ext uri="{BB962C8B-B14F-4D97-AF65-F5344CB8AC3E}">
        <p14:creationId xmlns:p14="http://schemas.microsoft.com/office/powerpoint/2010/main" val="4039564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5897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69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3450" y="111125"/>
            <a:ext cx="3121025" cy="228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6947" name="Picture 3"/>
          <p:cNvPicPr>
            <a:picLocks noChangeAspect="1"/>
          </p:cNvPicPr>
          <p:nvPr/>
        </p:nvPicPr>
        <p:blipFill>
          <a:blip r:embed="rId4">
            <a:extLst>
              <a:ext uri="{28A0092B-C50C-407E-A947-70E740481C1C}">
                <a14:useLocalDpi xmlns:a14="http://schemas.microsoft.com/office/drawing/2010/main" val="0"/>
              </a:ext>
            </a:extLst>
          </a:blip>
          <a:srcRect l="2696" r="3413"/>
          <a:stretch>
            <a:fillRect/>
          </a:stretch>
        </p:blipFill>
        <p:spPr bwMode="auto">
          <a:xfrm>
            <a:off x="5954713" y="4043363"/>
            <a:ext cx="3189287" cy="284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6948" name="Picture 4" descr="11.cov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788" y="4356100"/>
            <a:ext cx="1887537"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949" name="TextBox 1"/>
          <p:cNvSpPr txBox="1">
            <a:spLocks noChangeArrowheads="1"/>
          </p:cNvSpPr>
          <p:nvPr/>
        </p:nvSpPr>
        <p:spPr bwMode="auto">
          <a:xfrm>
            <a:off x="6699250" y="3221038"/>
            <a:ext cx="2417763"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lvl1pPr defTabSz="457200" eaLnBrk="0" hangingPunct="0">
              <a:defRPr sz="1600">
                <a:solidFill>
                  <a:schemeClr val="tx1"/>
                </a:solidFill>
                <a:latin typeface="Times New Roman" charset="0"/>
                <a:ea typeface="MS PGothic" charset="0"/>
                <a:cs typeface="MS PGothic" charset="0"/>
              </a:defRPr>
            </a:lvl1pPr>
            <a:lvl2pPr marL="742950" indent="-285750" defTabSz="457200" eaLnBrk="0" hangingPunct="0">
              <a:defRPr sz="1600">
                <a:solidFill>
                  <a:schemeClr val="tx1"/>
                </a:solidFill>
                <a:latin typeface="Times New Roman" charset="0"/>
                <a:ea typeface="MS PGothic" charset="0"/>
                <a:cs typeface="MS PGothic" charset="0"/>
              </a:defRPr>
            </a:lvl2pPr>
            <a:lvl3pPr marL="1143000" indent="-228600" defTabSz="457200" eaLnBrk="0" hangingPunct="0">
              <a:defRPr sz="1600">
                <a:solidFill>
                  <a:schemeClr val="tx1"/>
                </a:solidFill>
                <a:latin typeface="Times New Roman" charset="0"/>
                <a:ea typeface="MS PGothic" charset="0"/>
                <a:cs typeface="MS PGothic" charset="0"/>
              </a:defRPr>
            </a:lvl3pPr>
            <a:lvl4pPr marL="1600200" indent="-228600" defTabSz="457200" eaLnBrk="0" hangingPunct="0">
              <a:defRPr sz="1600">
                <a:solidFill>
                  <a:schemeClr val="tx1"/>
                </a:solidFill>
                <a:latin typeface="Times New Roman" charset="0"/>
                <a:ea typeface="MS PGothic" charset="0"/>
                <a:cs typeface="MS PGothic" charset="0"/>
              </a:defRPr>
            </a:lvl4pPr>
            <a:lvl5pPr marL="2057400" indent="-228600" defTabSz="457200" eaLnBrk="0" hangingPunct="0">
              <a:defRPr sz="1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9pPr>
          </a:lstStyle>
          <a:p>
            <a:pPr eaLnBrk="1" hangingPunct="1"/>
            <a:r>
              <a:rPr lang="en-US" sz="1800">
                <a:solidFill>
                  <a:srgbClr val="000000"/>
                </a:solidFill>
                <a:ea typeface="ＭＳ Ｐゴシック" charset="0"/>
                <a:cs typeface="ＭＳ Ｐゴシック" charset="0"/>
              </a:rPr>
              <a:t>Acute rejection</a:t>
            </a:r>
          </a:p>
          <a:p>
            <a:pPr eaLnBrk="1" hangingPunct="1"/>
            <a:r>
              <a:rPr lang="en-US" sz="1800">
                <a:solidFill>
                  <a:srgbClr val="000000"/>
                </a:solidFill>
                <a:ea typeface="ＭＳ Ｐゴシック" charset="0"/>
                <a:cs typeface="ＭＳ Ｐゴシック" charset="0"/>
              </a:rPr>
              <a:t>Opportunistic Infections</a:t>
            </a:r>
          </a:p>
        </p:txBody>
      </p:sp>
      <p:sp>
        <p:nvSpPr>
          <p:cNvPr id="466950" name="TextBox 7"/>
          <p:cNvSpPr txBox="1">
            <a:spLocks noChangeArrowheads="1"/>
          </p:cNvSpPr>
          <p:nvPr/>
        </p:nvSpPr>
        <p:spPr bwMode="auto">
          <a:xfrm>
            <a:off x="6696075" y="2614613"/>
            <a:ext cx="1989138"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lvl1pPr defTabSz="457200" eaLnBrk="0" hangingPunct="0">
              <a:defRPr sz="1600">
                <a:solidFill>
                  <a:schemeClr val="tx1"/>
                </a:solidFill>
                <a:latin typeface="Times New Roman" charset="0"/>
                <a:ea typeface="MS PGothic" charset="0"/>
                <a:cs typeface="MS PGothic" charset="0"/>
              </a:defRPr>
            </a:lvl1pPr>
            <a:lvl2pPr marL="742950" indent="-285750" defTabSz="457200" eaLnBrk="0" hangingPunct="0">
              <a:defRPr sz="1600">
                <a:solidFill>
                  <a:schemeClr val="tx1"/>
                </a:solidFill>
                <a:latin typeface="Times New Roman" charset="0"/>
                <a:ea typeface="MS PGothic" charset="0"/>
                <a:cs typeface="MS PGothic" charset="0"/>
              </a:defRPr>
            </a:lvl2pPr>
            <a:lvl3pPr marL="1143000" indent="-228600" defTabSz="457200" eaLnBrk="0" hangingPunct="0">
              <a:defRPr sz="1600">
                <a:solidFill>
                  <a:schemeClr val="tx1"/>
                </a:solidFill>
                <a:latin typeface="Times New Roman" charset="0"/>
                <a:ea typeface="MS PGothic" charset="0"/>
                <a:cs typeface="MS PGothic" charset="0"/>
              </a:defRPr>
            </a:lvl3pPr>
            <a:lvl4pPr marL="1600200" indent="-228600" defTabSz="457200" eaLnBrk="0" hangingPunct="0">
              <a:defRPr sz="1600">
                <a:solidFill>
                  <a:schemeClr val="tx1"/>
                </a:solidFill>
                <a:latin typeface="Times New Roman" charset="0"/>
                <a:ea typeface="MS PGothic" charset="0"/>
                <a:cs typeface="MS PGothic" charset="0"/>
              </a:defRPr>
            </a:lvl4pPr>
            <a:lvl5pPr marL="2057400" indent="-228600" defTabSz="457200" eaLnBrk="0" hangingPunct="0">
              <a:defRPr sz="1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9pPr>
          </a:lstStyle>
          <a:p>
            <a:pPr eaLnBrk="1" hangingPunct="1"/>
            <a:r>
              <a:rPr lang="en-US" sz="1800">
                <a:solidFill>
                  <a:srgbClr val="000000"/>
                </a:solidFill>
                <a:ea typeface="ＭＳ Ｐゴシック" charset="0"/>
                <a:cs typeface="ＭＳ Ｐゴシック" charset="0"/>
              </a:rPr>
              <a:t>Early graft function</a:t>
            </a:r>
          </a:p>
          <a:p>
            <a:pPr eaLnBrk="1" hangingPunct="1"/>
            <a:r>
              <a:rPr lang="en-US" sz="1800">
                <a:solidFill>
                  <a:srgbClr val="000000"/>
                </a:solidFill>
                <a:ea typeface="ＭＳ Ｐゴシック" charset="0"/>
                <a:cs typeface="ＭＳ Ｐゴシック" charset="0"/>
              </a:rPr>
              <a:t>1-yr graft function</a:t>
            </a:r>
          </a:p>
        </p:txBody>
      </p:sp>
      <p:sp>
        <p:nvSpPr>
          <p:cNvPr id="18439" name="Up Arrow 5"/>
          <p:cNvSpPr>
            <a:spLocks noChangeArrowheads="1"/>
          </p:cNvSpPr>
          <p:nvPr/>
        </p:nvSpPr>
        <p:spPr bwMode="auto">
          <a:xfrm>
            <a:off x="6300788" y="2738438"/>
            <a:ext cx="276225" cy="414337"/>
          </a:xfrm>
          <a:prstGeom prst="upArrow">
            <a:avLst>
              <a:gd name="adj1" fmla="val 50000"/>
              <a:gd name="adj2" fmla="val 50000"/>
            </a:avLst>
          </a:prstGeom>
          <a:solidFill>
            <a:srgbClr val="008000"/>
          </a:solidFill>
          <a:ln w="9525">
            <a:solidFill>
              <a:schemeClr val="tx1"/>
            </a:solidFill>
            <a:round/>
            <a:headEnd/>
            <a:tailEnd/>
          </a:ln>
        </p:spPr>
        <p:txBody>
          <a:bodyPr lIns="82945" tIns="41473" rIns="82945" bIns="41473"/>
          <a:lstStyle/>
          <a:p>
            <a:pPr defTabSz="457200" fontAlgn="auto">
              <a:spcBef>
                <a:spcPts val="0"/>
              </a:spcBef>
              <a:spcAft>
                <a:spcPts val="0"/>
              </a:spcAft>
              <a:defRPr/>
            </a:pPr>
            <a:endParaRPr lang="en-US" sz="1800">
              <a:solidFill>
                <a:prstClr val="black"/>
              </a:solidFill>
              <a:latin typeface="Calibri"/>
              <a:ea typeface="+mn-ea"/>
              <a:cs typeface="+mn-cs"/>
            </a:endParaRPr>
          </a:p>
        </p:txBody>
      </p:sp>
      <p:sp>
        <p:nvSpPr>
          <p:cNvPr id="18440" name="Up Arrow 9"/>
          <p:cNvSpPr>
            <a:spLocks noChangeArrowheads="1"/>
          </p:cNvSpPr>
          <p:nvPr/>
        </p:nvSpPr>
        <p:spPr bwMode="auto">
          <a:xfrm flipV="1">
            <a:off x="6300788" y="3359150"/>
            <a:ext cx="276225" cy="415925"/>
          </a:xfrm>
          <a:prstGeom prst="upArrow">
            <a:avLst>
              <a:gd name="adj1" fmla="val 50000"/>
              <a:gd name="adj2" fmla="val 50000"/>
            </a:avLst>
          </a:prstGeom>
          <a:solidFill>
            <a:srgbClr val="FF6600"/>
          </a:solidFill>
          <a:ln w="9525">
            <a:solidFill>
              <a:schemeClr val="tx1"/>
            </a:solidFill>
            <a:round/>
            <a:headEnd/>
            <a:tailEnd/>
          </a:ln>
        </p:spPr>
        <p:txBody>
          <a:bodyPr lIns="82945" tIns="41473" rIns="82945" bIns="41473"/>
          <a:lstStyle/>
          <a:p>
            <a:pPr defTabSz="457200" fontAlgn="auto">
              <a:spcBef>
                <a:spcPts val="0"/>
              </a:spcBef>
              <a:spcAft>
                <a:spcPts val="0"/>
              </a:spcAft>
              <a:defRPr/>
            </a:pPr>
            <a:endParaRPr lang="en-US" sz="1800">
              <a:solidFill>
                <a:prstClr val="black"/>
              </a:solidFill>
              <a:latin typeface="Calibri"/>
              <a:ea typeface="+mn-ea"/>
              <a:cs typeface="+mn-cs"/>
            </a:endParaRPr>
          </a:p>
        </p:txBody>
      </p:sp>
    </p:spTree>
    <p:extLst>
      <p:ext uri="{BB962C8B-B14F-4D97-AF65-F5344CB8AC3E}">
        <p14:creationId xmlns:p14="http://schemas.microsoft.com/office/powerpoint/2010/main" val="1081818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1" descr="Screen Shot2013-04-26 09_14_4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52400"/>
            <a:ext cx="8559800" cy="309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7970" name="Picture 2" descr="Screen Shot2013-04-26 09_19_4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8" y="3305175"/>
            <a:ext cx="8366125" cy="324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07998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Preclincial Cell Processing &amp; Translational Model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ubbell Lab EPFL">
  <a:themeElements>
    <a:clrScheme name="Hubbell Lab EPFL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Hubbell Lab EPF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Arial" pitchFamily="-65" charset="0"/>
          </a:defRPr>
        </a:defPPr>
      </a:lstStyle>
    </a:lnDef>
  </a:objectDefaults>
  <a:extraClrSchemeLst>
    <a:extraClrScheme>
      <a:clrScheme name="Hubbell Lab EPFL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Hubbell Lab EPFL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Hubbell Lab EPFL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Hubbell Lab EPFL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Hubbell Lab EPFL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Hubbell Lab EPFL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Hubbell Lab EPFL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ubbell Lab">
  <a:themeElements>
    <a:clrScheme name="Hubbell Lab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Hubbell Lab">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Helvetica" charset="0"/>
          </a:defRPr>
        </a:defPPr>
      </a:lstStyle>
    </a:lnDef>
  </a:objectDefaults>
  <a:extraClrSchemeLst>
    <a:extraClrScheme>
      <a:clrScheme name="Hubbell Lab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Hubbell Lab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Hubbell Lab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Hubbell Lab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Hubbell Lab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Hubbell Lab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Hubbell Lab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1915</TotalTime>
  <Words>2387</Words>
  <Application>Microsoft Office PowerPoint</Application>
  <PresentationFormat>On-screen Show (4:3)</PresentationFormat>
  <Paragraphs>342</Paragraphs>
  <Slides>38</Slides>
  <Notes>13</Notes>
  <HiddenSlides>0</HiddenSlides>
  <MMClips>0</MMClips>
  <ScaleCrop>false</ScaleCrop>
  <HeadingPairs>
    <vt:vector size="8" baseType="variant">
      <vt:variant>
        <vt:lpstr>Fonts Used</vt:lpstr>
      </vt:variant>
      <vt:variant>
        <vt:i4>16</vt:i4>
      </vt:variant>
      <vt:variant>
        <vt:lpstr>Theme</vt:lpstr>
      </vt:variant>
      <vt:variant>
        <vt:i4>11</vt:i4>
      </vt:variant>
      <vt:variant>
        <vt:lpstr>Embedded OLE Servers</vt:lpstr>
      </vt:variant>
      <vt:variant>
        <vt:i4>1</vt:i4>
      </vt:variant>
      <vt:variant>
        <vt:lpstr>Slide Titles</vt:lpstr>
      </vt:variant>
      <vt:variant>
        <vt:i4>38</vt:i4>
      </vt:variant>
    </vt:vector>
  </HeadingPairs>
  <TitlesOfParts>
    <vt:vector size="66" baseType="lpstr">
      <vt:lpstr>MS PGothic</vt:lpstr>
      <vt:lpstr>MS PGothic</vt:lpstr>
      <vt:lpstr>宋体</vt:lpstr>
      <vt:lpstr>Arial</vt:lpstr>
      <vt:lpstr>Calibri</vt:lpstr>
      <vt:lpstr>Century Gothic</vt:lpstr>
      <vt:lpstr>CG Omega</vt:lpstr>
      <vt:lpstr>Comic Sans MS</vt:lpstr>
      <vt:lpstr>Helvetica</vt:lpstr>
      <vt:lpstr>Monotype Sorts</vt:lpstr>
      <vt:lpstr>Skia</vt:lpstr>
      <vt:lpstr>StarSymbol</vt:lpstr>
      <vt:lpstr>Symbol</vt:lpstr>
      <vt:lpstr>Tahoma</vt:lpstr>
      <vt:lpstr>Times New Roman</vt:lpstr>
      <vt:lpstr>Wingdings</vt:lpstr>
      <vt:lpstr>Office Theme</vt:lpstr>
      <vt:lpstr>Hubbell Lab EPFL</vt:lpstr>
      <vt:lpstr>1_Hubbell Lab</vt:lpstr>
      <vt:lpstr>1_Office Theme</vt:lpstr>
      <vt:lpstr>2_Office Theme</vt:lpstr>
      <vt:lpstr>3_Office Theme</vt:lpstr>
      <vt:lpstr>4_Office Theme</vt:lpstr>
      <vt:lpstr>11_Office Theme</vt:lpstr>
      <vt:lpstr>12_Office Theme</vt:lpstr>
      <vt:lpstr>17_Office Theme</vt:lpstr>
      <vt:lpstr>10_Preclincial Cell Processing &amp; Translational Models</vt:lpstr>
      <vt:lpstr>Acrobat Document</vt:lpstr>
      <vt:lpstr>VIII Annual Ri.MED Symposium  Immunotherapy and Immunoengineering for Diabetes Camillo Ricordi, MD  Stacy Joy Goodman Professor of Surgery Distinguished Professor of Medicine Professor of Biomedical Engineering, Microbiology and Immunology Director, Diabetes Research Institute and Cell Transplant Program, University of Miami</vt:lpstr>
      <vt:lpstr>PowerPoint Presentation</vt:lpstr>
      <vt:lpstr>PowerPoint Presentation</vt:lpstr>
      <vt:lpstr>PowerPoint Presentation</vt:lpstr>
      <vt:lpstr>PowerPoint Presentation</vt:lpstr>
      <vt:lpstr>PowerPoint Presentation</vt:lpstr>
      <vt:lpstr>Jay Skyler Jennifer Marks Alberto Pugliese Jay Sosenko Lisa Rafkin Della Matheson Carlos Blaschke </vt:lpstr>
      <vt:lpstr>PowerPoint Presentation</vt:lpstr>
      <vt:lpstr>PowerPoint Presentation</vt:lpstr>
      <vt:lpstr>PowerPoint Presentation</vt:lpstr>
      <vt:lpstr>PowerPoint Presentation</vt:lpstr>
      <vt:lpstr>Mechanism by which FC Enhance HSC Engraftment without GVHD</vt:lpstr>
      <vt:lpstr>Simultaneous FCRx + Kidney Transplant</vt:lpstr>
      <vt:lpstr>Molecular Engineering for Antigen Delivery in Induction of Antigen-Specific Tolerance</vt:lpstr>
      <vt:lpstr>Antigen Delivery in  Inverse Vaccination</vt:lpstr>
      <vt:lpstr>Antigen Collection from Apoptotic Debris</vt:lpstr>
      <vt:lpstr>Exploiting Erythrocyte Targeting</vt:lpstr>
      <vt:lpstr>Exploiting Erythrocyte Targeting</vt:lpstr>
      <vt:lpstr>Deletion of Activated CD4+ T cells</vt:lpstr>
      <vt:lpstr>PowerPoint Presentation</vt:lpstr>
      <vt:lpstr>             Requirements for DC Isolation:  </vt:lpstr>
      <vt:lpstr>PowerPoint Presentation</vt:lpstr>
      <vt:lpstr>PowerPoint Presentation</vt:lpstr>
      <vt:lpstr>PowerPoint Presentation</vt:lpstr>
      <vt:lpstr>Now that “safety” is confirmed,  “efficacy” should be determined.  Aims of Phase II:</vt:lpstr>
      <vt:lpstr>PowerPoint Presentation</vt:lpstr>
      <vt:lpstr>PowerPoint Presentation</vt:lpstr>
      <vt:lpstr>PowerPoint Presentation</vt:lpstr>
      <vt:lpstr>PowerPoint Presentation</vt:lpstr>
      <vt:lpstr>PowerPoint Presentation</vt:lpstr>
      <vt:lpstr>PowerPoint Presentation</vt:lpstr>
      <vt:lpstr>Long-Term Reversal of Hyperglycemia in Experimental Type 1 Diabetes by Inhibition of Smad7 with an Antisense Oligonucleotide </vt:lpstr>
      <vt:lpstr>PowerPoint Presentation</vt:lpstr>
      <vt:lpstr>Acknowledgments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Research Institute Project Summary Sheets FY 2015</dc:title>
  <dc:creator>Uriarte, Anjanette</dc:creator>
  <cp:lastModifiedBy>Sandri, Donata</cp:lastModifiedBy>
  <cp:revision>75</cp:revision>
  <cp:lastPrinted>2014-10-16T18:04:24Z</cp:lastPrinted>
  <dcterms:created xsi:type="dcterms:W3CDTF">2014-10-15T17:40:36Z</dcterms:created>
  <dcterms:modified xsi:type="dcterms:W3CDTF">2014-10-28T10:02:24Z</dcterms:modified>
</cp:coreProperties>
</file>